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84" r:id="rId2"/>
    <p:sldMasterId id="2147483758" r:id="rId3"/>
    <p:sldMasterId id="2147483675" r:id="rId4"/>
    <p:sldMasterId id="2147483764" r:id="rId5"/>
  </p:sldMasterIdLst>
  <p:notesMasterIdLst>
    <p:notesMasterId r:id="rId35"/>
  </p:notesMasterIdLst>
  <p:sldIdLst>
    <p:sldId id="256" r:id="rId6"/>
    <p:sldId id="281" r:id="rId7"/>
    <p:sldId id="282" r:id="rId8"/>
    <p:sldId id="286" r:id="rId9"/>
    <p:sldId id="283" r:id="rId10"/>
    <p:sldId id="316" r:id="rId11"/>
    <p:sldId id="287" r:id="rId12"/>
    <p:sldId id="288" r:id="rId13"/>
    <p:sldId id="317" r:id="rId14"/>
    <p:sldId id="311" r:id="rId15"/>
    <p:sldId id="319" r:id="rId16"/>
    <p:sldId id="289" r:id="rId17"/>
    <p:sldId id="290" r:id="rId18"/>
    <p:sldId id="293" r:id="rId19"/>
    <p:sldId id="294" r:id="rId20"/>
    <p:sldId id="295" r:id="rId21"/>
    <p:sldId id="296" r:id="rId22"/>
    <p:sldId id="314" r:id="rId23"/>
    <p:sldId id="313" r:id="rId24"/>
    <p:sldId id="300" r:id="rId25"/>
    <p:sldId id="299" r:id="rId26"/>
    <p:sldId id="298" r:id="rId27"/>
    <p:sldId id="308" r:id="rId28"/>
    <p:sldId id="302" r:id="rId29"/>
    <p:sldId id="309" r:id="rId30"/>
    <p:sldId id="304" r:id="rId31"/>
    <p:sldId id="305" r:id="rId32"/>
    <p:sldId id="306" r:id="rId33"/>
    <p:sldId id="31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3C14"/>
    <a:srgbClr val="890078"/>
    <a:srgbClr val="970032"/>
    <a:srgbClr val="C80000"/>
    <a:srgbClr val="FFB414"/>
    <a:srgbClr val="FF5800"/>
    <a:srgbClr val="D9D9D9"/>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7" autoAdjust="0"/>
  </p:normalViewPr>
  <p:slideViewPr>
    <p:cSldViewPr snapToGrid="0" snapToObjects="1">
      <p:cViewPr varScale="1">
        <p:scale>
          <a:sx n="87" d="100"/>
          <a:sy n="87" d="100"/>
        </p:scale>
        <p:origin x="480" y="62"/>
      </p:cViewPr>
      <p:guideLst>
        <p:guide orient="horz" pos="2183"/>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CD97F-8E04-4A3A-B887-6E304A6CDBAA}" type="doc">
      <dgm:prSet loTypeId="urn:microsoft.com/office/officeart/2005/8/layout/radial6" loCatId="cycle" qsTypeId="urn:microsoft.com/office/officeart/2005/8/quickstyle/simple1" qsCatId="simple" csTypeId="urn:microsoft.com/office/officeart/2005/8/colors/accent2_1" csCatId="accent2" phldr="1"/>
      <dgm:spPr/>
      <dgm:t>
        <a:bodyPr/>
        <a:lstStyle/>
        <a:p>
          <a:endParaRPr lang="en-US"/>
        </a:p>
      </dgm:t>
    </dgm:pt>
    <dgm:pt modelId="{F9E99385-42DE-429A-9C0A-DE7FD44FC0B7}">
      <dgm:prSet phldrT="[Text]"/>
      <dgm:spPr>
        <a:xfrm>
          <a:off x="1017802" y="790389"/>
          <a:ext cx="831602" cy="831602"/>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ial"/>
              <a:ea typeface="+mn-ea"/>
              <a:cs typeface="+mn-cs"/>
            </a:rPr>
            <a:t>Measure</a:t>
          </a:r>
        </a:p>
      </dgm:t>
    </dgm:pt>
    <dgm:pt modelId="{92FA9E23-E236-4789-B6C8-380090DA7BFB}" type="parTrans" cxnId="{6BE22FF5-0872-4A93-87F4-0BD655EC9670}">
      <dgm:prSet/>
      <dgm:spPr/>
      <dgm:t>
        <a:bodyPr/>
        <a:lstStyle/>
        <a:p>
          <a:endParaRPr lang="en-US"/>
        </a:p>
      </dgm:t>
    </dgm:pt>
    <dgm:pt modelId="{9E7BFFAB-1670-4DCA-B567-AB4670378569}" type="sibTrans" cxnId="{6BE22FF5-0872-4A93-87F4-0BD655EC9670}">
      <dgm:prSet/>
      <dgm:spPr/>
      <dgm:t>
        <a:bodyPr/>
        <a:lstStyle/>
        <a:p>
          <a:endParaRPr lang="en-US"/>
        </a:p>
      </dgm:t>
    </dgm:pt>
    <dgm:pt modelId="{3454271F-BFE8-4365-AB40-C856F3B8379F}">
      <dgm:prSet phldrT="[Text]"/>
      <dgm:spPr>
        <a:xfrm>
          <a:off x="1934578" y="457848"/>
          <a:ext cx="582121" cy="582121"/>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ial"/>
              <a:ea typeface="+mn-ea"/>
              <a:cs typeface="+mn-cs"/>
            </a:rPr>
            <a:t>DSR</a:t>
          </a:r>
        </a:p>
      </dgm:t>
    </dgm:pt>
    <dgm:pt modelId="{52664092-E1FB-47A6-9EB0-E214C27A0B1A}" type="parTrans" cxnId="{CBD733F5-365A-48FB-A3E5-5C007F10A7D5}">
      <dgm:prSet/>
      <dgm:spPr/>
      <dgm:t>
        <a:bodyPr/>
        <a:lstStyle/>
        <a:p>
          <a:endParaRPr lang="en-US"/>
        </a:p>
      </dgm:t>
    </dgm:pt>
    <dgm:pt modelId="{89A7EFB8-D47C-4CA9-A7E8-3D3169CF8706}" type="sibTrans" cxnId="{CBD733F5-365A-48FB-A3E5-5C007F10A7D5}">
      <dgm:prSet/>
      <dgm:spPr>
        <a:xfrm>
          <a:off x="498084" y="270670"/>
          <a:ext cx="1871039" cy="1871039"/>
        </a:xfrm>
        <a:solidFill>
          <a:srgbClr val="009FDA"/>
        </a:solidFill>
        <a:ln>
          <a:noFill/>
        </a:ln>
        <a:effectLst/>
      </dgm:spPr>
      <dgm:t>
        <a:bodyPr/>
        <a:lstStyle/>
        <a:p>
          <a:endParaRPr lang="en-US"/>
        </a:p>
      </dgm:t>
    </dgm:pt>
    <dgm:pt modelId="{09B23301-2D52-417A-B3F5-9BB53657486B}">
      <dgm:prSet phldrT="[Text]"/>
      <dgm:spPr>
        <a:xfrm>
          <a:off x="350508" y="457848"/>
          <a:ext cx="582121" cy="582121"/>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ial"/>
              <a:ea typeface="+mn-ea"/>
              <a:cs typeface="+mn-cs"/>
            </a:rPr>
            <a:t>Ticket Volume</a:t>
          </a:r>
        </a:p>
      </dgm:t>
    </dgm:pt>
    <dgm:pt modelId="{E4637C9E-F023-4034-B466-75A27C7B6D10}" type="parTrans" cxnId="{5DB4C85E-C884-4EBE-B0A2-F1EDA7479B1C}">
      <dgm:prSet/>
      <dgm:spPr/>
      <dgm:t>
        <a:bodyPr/>
        <a:lstStyle/>
        <a:p>
          <a:endParaRPr lang="en-US"/>
        </a:p>
      </dgm:t>
    </dgm:pt>
    <dgm:pt modelId="{BFAD3ABE-DAD3-432B-A91B-96D765397E37}" type="sibTrans" cxnId="{5DB4C85E-C884-4EBE-B0A2-F1EDA7479B1C}">
      <dgm:prSet/>
      <dgm:spPr>
        <a:xfrm>
          <a:off x="498084" y="270670"/>
          <a:ext cx="1871039" cy="1871039"/>
        </a:xfrm>
        <a:solidFill>
          <a:srgbClr val="009FDA"/>
        </a:solidFill>
        <a:ln>
          <a:noFill/>
        </a:ln>
        <a:effectLst/>
      </dgm:spPr>
      <dgm:t>
        <a:bodyPr/>
        <a:lstStyle/>
        <a:p>
          <a:endParaRPr lang="en-US"/>
        </a:p>
      </dgm:t>
    </dgm:pt>
    <dgm:pt modelId="{6AC4188F-D2A6-482C-BFE5-2ABFF8790C7F}">
      <dgm:prSet phldrT="[Text]"/>
      <dgm:spPr>
        <a:xfrm>
          <a:off x="1142543" y="566"/>
          <a:ext cx="582121" cy="582121"/>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ial"/>
              <a:ea typeface="+mn-ea"/>
              <a:cs typeface="+mn-cs"/>
            </a:rPr>
            <a:t>MTTC</a:t>
          </a:r>
        </a:p>
      </dgm:t>
    </dgm:pt>
    <dgm:pt modelId="{0948B54A-0146-4BC1-BD19-57E1372F417B}" type="parTrans" cxnId="{512C0325-D09A-4EB1-BE38-D288E8EEF9E6}">
      <dgm:prSet/>
      <dgm:spPr/>
      <dgm:t>
        <a:bodyPr/>
        <a:lstStyle/>
        <a:p>
          <a:endParaRPr lang="en-US"/>
        </a:p>
      </dgm:t>
    </dgm:pt>
    <dgm:pt modelId="{32C01F58-6B32-4760-84D2-4697352C2431}" type="sibTrans" cxnId="{512C0325-D09A-4EB1-BE38-D288E8EEF9E6}">
      <dgm:prSet/>
      <dgm:spPr>
        <a:xfrm>
          <a:off x="498084" y="270670"/>
          <a:ext cx="1871039" cy="1871039"/>
        </a:xfrm>
        <a:solidFill>
          <a:srgbClr val="009FDA"/>
        </a:solidFill>
        <a:ln>
          <a:noFill/>
        </a:ln>
        <a:effectLst/>
      </dgm:spPr>
      <dgm:t>
        <a:bodyPr/>
        <a:lstStyle/>
        <a:p>
          <a:endParaRPr lang="en-US"/>
        </a:p>
      </dgm:t>
    </dgm:pt>
    <dgm:pt modelId="{556A6477-5DDF-4097-8D2C-7E8D3C28FA6F}">
      <dgm:prSet phldrT="[Text]"/>
      <dgm:spPr>
        <a:xfrm>
          <a:off x="350508" y="1372411"/>
          <a:ext cx="582121" cy="582121"/>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ial"/>
              <a:ea typeface="+mn-ea"/>
              <a:cs typeface="+mn-cs"/>
            </a:rPr>
            <a:t>MTTR</a:t>
          </a:r>
        </a:p>
      </dgm:t>
    </dgm:pt>
    <dgm:pt modelId="{8A5DE071-BD4F-454F-813B-EEB88B0A8CA7}" type="parTrans" cxnId="{06B8E2B9-6E11-4E94-82F2-AB892BEA6F5D}">
      <dgm:prSet/>
      <dgm:spPr/>
      <dgm:t>
        <a:bodyPr/>
        <a:lstStyle/>
        <a:p>
          <a:endParaRPr lang="en-US"/>
        </a:p>
      </dgm:t>
    </dgm:pt>
    <dgm:pt modelId="{4CF60A96-8530-43BC-ACE3-51973FDB000C}" type="sibTrans" cxnId="{06B8E2B9-6E11-4E94-82F2-AB892BEA6F5D}">
      <dgm:prSet/>
      <dgm:spPr>
        <a:xfrm>
          <a:off x="498084" y="270670"/>
          <a:ext cx="1871039" cy="1871039"/>
        </a:xfrm>
        <a:solidFill>
          <a:srgbClr val="009FDA"/>
        </a:solidFill>
        <a:ln>
          <a:noFill/>
        </a:ln>
        <a:effectLst/>
      </dgm:spPr>
      <dgm:t>
        <a:bodyPr/>
        <a:lstStyle/>
        <a:p>
          <a:endParaRPr lang="en-US"/>
        </a:p>
      </dgm:t>
    </dgm:pt>
    <dgm:pt modelId="{CA55B751-A213-4C6C-A6CB-920B15C47236}">
      <dgm:prSet phldrT="[Text]"/>
      <dgm:spPr>
        <a:xfrm>
          <a:off x="1934578" y="1372411"/>
          <a:ext cx="582121" cy="582121"/>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ial"/>
              <a:ea typeface="+mn-ea"/>
              <a:cs typeface="+mn-cs"/>
            </a:rPr>
            <a:t>CHV</a:t>
          </a:r>
        </a:p>
      </dgm:t>
    </dgm:pt>
    <dgm:pt modelId="{465F60CC-05B5-4AC1-B641-F6DA832CDCB5}" type="parTrans" cxnId="{7E2A0D1B-49E9-4AF2-BEEB-B6FB76688EDA}">
      <dgm:prSet/>
      <dgm:spPr/>
      <dgm:t>
        <a:bodyPr/>
        <a:lstStyle/>
        <a:p>
          <a:endParaRPr lang="en-US"/>
        </a:p>
      </dgm:t>
    </dgm:pt>
    <dgm:pt modelId="{0B2EDF38-331B-471D-BBC8-B3C08A6E7151}" type="sibTrans" cxnId="{7E2A0D1B-49E9-4AF2-BEEB-B6FB76688EDA}">
      <dgm:prSet/>
      <dgm:spPr>
        <a:xfrm>
          <a:off x="498084" y="270670"/>
          <a:ext cx="1871039" cy="1871039"/>
        </a:xfrm>
        <a:solidFill>
          <a:srgbClr val="009FDA"/>
        </a:solidFill>
        <a:ln>
          <a:noFill/>
        </a:ln>
        <a:effectLst/>
      </dgm:spPr>
      <dgm:t>
        <a:bodyPr/>
        <a:lstStyle/>
        <a:p>
          <a:endParaRPr lang="en-US"/>
        </a:p>
      </dgm:t>
    </dgm:pt>
    <dgm:pt modelId="{490100EE-FDD9-4CFC-8381-5293F308204D}">
      <dgm:prSet phldrT="[Text]"/>
      <dgm:spPr>
        <a:xfrm>
          <a:off x="1142543" y="1829693"/>
          <a:ext cx="582121" cy="582121"/>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ial"/>
              <a:ea typeface="+mn-ea"/>
              <a:cs typeface="+mn-cs"/>
            </a:rPr>
            <a:t>MTTD</a:t>
          </a:r>
        </a:p>
      </dgm:t>
    </dgm:pt>
    <dgm:pt modelId="{2B2F2C2D-17E5-4730-B69E-18CD207089D9}" type="parTrans" cxnId="{4E3DB951-4C86-49B8-A54D-A499C80587F3}">
      <dgm:prSet/>
      <dgm:spPr/>
      <dgm:t>
        <a:bodyPr/>
        <a:lstStyle/>
        <a:p>
          <a:endParaRPr lang="en-US"/>
        </a:p>
      </dgm:t>
    </dgm:pt>
    <dgm:pt modelId="{1C4622F9-8FE5-48A7-9FD0-8E179867EA6B}" type="sibTrans" cxnId="{4E3DB951-4C86-49B8-A54D-A499C80587F3}">
      <dgm:prSet/>
      <dgm:spPr>
        <a:xfrm>
          <a:off x="498084" y="270670"/>
          <a:ext cx="1871039" cy="1871039"/>
        </a:xfrm>
        <a:solidFill>
          <a:srgbClr val="009FDA"/>
        </a:solidFill>
        <a:ln>
          <a:noFill/>
        </a:ln>
        <a:effectLst/>
      </dgm:spPr>
      <dgm:t>
        <a:bodyPr/>
        <a:lstStyle/>
        <a:p>
          <a:endParaRPr lang="en-US"/>
        </a:p>
      </dgm:t>
    </dgm:pt>
    <dgm:pt modelId="{23A7EBDF-0061-42F1-8201-E16F15C3DF39}" type="pres">
      <dgm:prSet presAssocID="{A6FCD97F-8E04-4A3A-B887-6E304A6CDBAA}" presName="Name0" presStyleCnt="0">
        <dgm:presLayoutVars>
          <dgm:chMax val="1"/>
          <dgm:dir/>
          <dgm:animLvl val="ctr"/>
          <dgm:resizeHandles val="exact"/>
        </dgm:presLayoutVars>
      </dgm:prSet>
      <dgm:spPr/>
    </dgm:pt>
    <dgm:pt modelId="{4E0C7EB6-B60D-4BE8-94D2-657B7E5594E4}" type="pres">
      <dgm:prSet presAssocID="{F9E99385-42DE-429A-9C0A-DE7FD44FC0B7}" presName="centerShape" presStyleLbl="node0" presStyleIdx="0" presStyleCnt="1"/>
      <dgm:spPr>
        <a:prstGeom prst="ellipse">
          <a:avLst/>
        </a:prstGeom>
      </dgm:spPr>
    </dgm:pt>
    <dgm:pt modelId="{F4FC2503-6FB7-47F9-85C5-D2ABFFA3AC01}" type="pres">
      <dgm:prSet presAssocID="{6AC4188F-D2A6-482C-BFE5-2ABFF8790C7F}" presName="node" presStyleLbl="node1" presStyleIdx="0" presStyleCnt="6">
        <dgm:presLayoutVars>
          <dgm:bulletEnabled val="1"/>
        </dgm:presLayoutVars>
      </dgm:prSet>
      <dgm:spPr>
        <a:prstGeom prst="ellipse">
          <a:avLst/>
        </a:prstGeom>
      </dgm:spPr>
    </dgm:pt>
    <dgm:pt modelId="{3B3AB46C-F13D-4B27-823B-469AB2B15812}" type="pres">
      <dgm:prSet presAssocID="{6AC4188F-D2A6-482C-BFE5-2ABFF8790C7F}" presName="dummy" presStyleCnt="0"/>
      <dgm:spPr/>
    </dgm:pt>
    <dgm:pt modelId="{BCECFD82-8190-4D29-B15A-A68AA2A747D8}" type="pres">
      <dgm:prSet presAssocID="{32C01F58-6B32-4760-84D2-4697352C2431}" presName="sibTrans" presStyleLbl="sibTrans2D1" presStyleIdx="0" presStyleCnt="6"/>
      <dgm:spPr>
        <a:prstGeom prst="blockArc">
          <a:avLst>
            <a:gd name="adj1" fmla="val 16200000"/>
            <a:gd name="adj2" fmla="val 19800000"/>
            <a:gd name="adj3" fmla="val 4480"/>
          </a:avLst>
        </a:prstGeom>
      </dgm:spPr>
    </dgm:pt>
    <dgm:pt modelId="{7EEEE2C1-9EE5-49AB-B159-FABC2EAB2844}" type="pres">
      <dgm:prSet presAssocID="{3454271F-BFE8-4365-AB40-C856F3B8379F}" presName="node" presStyleLbl="node1" presStyleIdx="1" presStyleCnt="6">
        <dgm:presLayoutVars>
          <dgm:bulletEnabled val="1"/>
        </dgm:presLayoutVars>
      </dgm:prSet>
      <dgm:spPr>
        <a:prstGeom prst="ellipse">
          <a:avLst/>
        </a:prstGeom>
      </dgm:spPr>
    </dgm:pt>
    <dgm:pt modelId="{6508CCDA-2AD6-4A81-B7E8-C27A52282140}" type="pres">
      <dgm:prSet presAssocID="{3454271F-BFE8-4365-AB40-C856F3B8379F}" presName="dummy" presStyleCnt="0"/>
      <dgm:spPr/>
    </dgm:pt>
    <dgm:pt modelId="{DA8DA5CB-261C-437B-A3B3-493C3BC3F92B}" type="pres">
      <dgm:prSet presAssocID="{89A7EFB8-D47C-4CA9-A7E8-3D3169CF8706}" presName="sibTrans" presStyleLbl="sibTrans2D1" presStyleIdx="1" presStyleCnt="6"/>
      <dgm:spPr>
        <a:prstGeom prst="blockArc">
          <a:avLst>
            <a:gd name="adj1" fmla="val 19800000"/>
            <a:gd name="adj2" fmla="val 1800000"/>
            <a:gd name="adj3" fmla="val 4480"/>
          </a:avLst>
        </a:prstGeom>
      </dgm:spPr>
    </dgm:pt>
    <dgm:pt modelId="{6FB84C09-936E-444E-9F91-7A5E61D92228}" type="pres">
      <dgm:prSet presAssocID="{CA55B751-A213-4C6C-A6CB-920B15C47236}" presName="node" presStyleLbl="node1" presStyleIdx="2" presStyleCnt="6">
        <dgm:presLayoutVars>
          <dgm:bulletEnabled val="1"/>
        </dgm:presLayoutVars>
      </dgm:prSet>
      <dgm:spPr>
        <a:prstGeom prst="ellipse">
          <a:avLst/>
        </a:prstGeom>
      </dgm:spPr>
    </dgm:pt>
    <dgm:pt modelId="{B5688601-DFCE-44A8-A8DD-9C5753E5CF97}" type="pres">
      <dgm:prSet presAssocID="{CA55B751-A213-4C6C-A6CB-920B15C47236}" presName="dummy" presStyleCnt="0"/>
      <dgm:spPr/>
    </dgm:pt>
    <dgm:pt modelId="{047910A7-24D9-4F2F-9928-FB1DACAE260A}" type="pres">
      <dgm:prSet presAssocID="{0B2EDF38-331B-471D-BBC8-B3C08A6E7151}" presName="sibTrans" presStyleLbl="sibTrans2D1" presStyleIdx="2" presStyleCnt="6"/>
      <dgm:spPr>
        <a:prstGeom prst="blockArc">
          <a:avLst>
            <a:gd name="adj1" fmla="val 1800000"/>
            <a:gd name="adj2" fmla="val 5400000"/>
            <a:gd name="adj3" fmla="val 4480"/>
          </a:avLst>
        </a:prstGeom>
      </dgm:spPr>
    </dgm:pt>
    <dgm:pt modelId="{EDBF1D78-DF70-4FA4-B85A-F3C4874873BA}" type="pres">
      <dgm:prSet presAssocID="{490100EE-FDD9-4CFC-8381-5293F308204D}" presName="node" presStyleLbl="node1" presStyleIdx="3" presStyleCnt="6">
        <dgm:presLayoutVars>
          <dgm:bulletEnabled val="1"/>
        </dgm:presLayoutVars>
      </dgm:prSet>
      <dgm:spPr>
        <a:prstGeom prst="ellipse">
          <a:avLst/>
        </a:prstGeom>
      </dgm:spPr>
    </dgm:pt>
    <dgm:pt modelId="{7C7A6D78-F46F-44B7-A13C-023D4F1DECBE}" type="pres">
      <dgm:prSet presAssocID="{490100EE-FDD9-4CFC-8381-5293F308204D}" presName="dummy" presStyleCnt="0"/>
      <dgm:spPr/>
    </dgm:pt>
    <dgm:pt modelId="{9745E71B-CED9-46FF-8F93-E1A537174576}" type="pres">
      <dgm:prSet presAssocID="{1C4622F9-8FE5-48A7-9FD0-8E179867EA6B}" presName="sibTrans" presStyleLbl="sibTrans2D1" presStyleIdx="3" presStyleCnt="6"/>
      <dgm:spPr>
        <a:prstGeom prst="blockArc">
          <a:avLst>
            <a:gd name="adj1" fmla="val 5400000"/>
            <a:gd name="adj2" fmla="val 9000000"/>
            <a:gd name="adj3" fmla="val 4480"/>
          </a:avLst>
        </a:prstGeom>
      </dgm:spPr>
    </dgm:pt>
    <dgm:pt modelId="{13CE5D1F-7A1B-4E39-8AAA-752A374650B2}" type="pres">
      <dgm:prSet presAssocID="{556A6477-5DDF-4097-8D2C-7E8D3C28FA6F}" presName="node" presStyleLbl="node1" presStyleIdx="4" presStyleCnt="6">
        <dgm:presLayoutVars>
          <dgm:bulletEnabled val="1"/>
        </dgm:presLayoutVars>
      </dgm:prSet>
      <dgm:spPr>
        <a:prstGeom prst="ellipse">
          <a:avLst/>
        </a:prstGeom>
      </dgm:spPr>
    </dgm:pt>
    <dgm:pt modelId="{8FD4C42D-71D1-4541-A68E-375A14C4F4FD}" type="pres">
      <dgm:prSet presAssocID="{556A6477-5DDF-4097-8D2C-7E8D3C28FA6F}" presName="dummy" presStyleCnt="0"/>
      <dgm:spPr/>
    </dgm:pt>
    <dgm:pt modelId="{70BB3B73-FE39-4573-B272-10F7A62C81A3}" type="pres">
      <dgm:prSet presAssocID="{4CF60A96-8530-43BC-ACE3-51973FDB000C}" presName="sibTrans" presStyleLbl="sibTrans2D1" presStyleIdx="4" presStyleCnt="6"/>
      <dgm:spPr>
        <a:prstGeom prst="blockArc">
          <a:avLst>
            <a:gd name="adj1" fmla="val 9000000"/>
            <a:gd name="adj2" fmla="val 12600000"/>
            <a:gd name="adj3" fmla="val 4480"/>
          </a:avLst>
        </a:prstGeom>
      </dgm:spPr>
    </dgm:pt>
    <dgm:pt modelId="{567C7F25-D70C-4907-90A1-B7CF98E649FE}" type="pres">
      <dgm:prSet presAssocID="{09B23301-2D52-417A-B3F5-9BB53657486B}" presName="node" presStyleLbl="node1" presStyleIdx="5" presStyleCnt="6">
        <dgm:presLayoutVars>
          <dgm:bulletEnabled val="1"/>
        </dgm:presLayoutVars>
      </dgm:prSet>
      <dgm:spPr>
        <a:prstGeom prst="ellipse">
          <a:avLst/>
        </a:prstGeom>
      </dgm:spPr>
    </dgm:pt>
    <dgm:pt modelId="{A3A399DE-8CBC-45C7-B239-A6ABBC290818}" type="pres">
      <dgm:prSet presAssocID="{09B23301-2D52-417A-B3F5-9BB53657486B}" presName="dummy" presStyleCnt="0"/>
      <dgm:spPr/>
    </dgm:pt>
    <dgm:pt modelId="{87E88364-6373-4BAE-B529-521800C35E58}" type="pres">
      <dgm:prSet presAssocID="{BFAD3ABE-DAD3-432B-A91B-96D765397E37}" presName="sibTrans" presStyleLbl="sibTrans2D1" presStyleIdx="5" presStyleCnt="6"/>
      <dgm:spPr>
        <a:prstGeom prst="blockArc">
          <a:avLst>
            <a:gd name="adj1" fmla="val 12600000"/>
            <a:gd name="adj2" fmla="val 16200000"/>
            <a:gd name="adj3" fmla="val 4480"/>
          </a:avLst>
        </a:prstGeom>
      </dgm:spPr>
    </dgm:pt>
  </dgm:ptLst>
  <dgm:cxnLst>
    <dgm:cxn modelId="{7E2A0D1B-49E9-4AF2-BEEB-B6FB76688EDA}" srcId="{F9E99385-42DE-429A-9C0A-DE7FD44FC0B7}" destId="{CA55B751-A213-4C6C-A6CB-920B15C47236}" srcOrd="2" destOrd="0" parTransId="{465F60CC-05B5-4AC1-B641-F6DA832CDCB5}" sibTransId="{0B2EDF38-331B-471D-BBC8-B3C08A6E7151}"/>
    <dgm:cxn modelId="{512C0325-D09A-4EB1-BE38-D288E8EEF9E6}" srcId="{F9E99385-42DE-429A-9C0A-DE7FD44FC0B7}" destId="{6AC4188F-D2A6-482C-BFE5-2ABFF8790C7F}" srcOrd="0" destOrd="0" parTransId="{0948B54A-0146-4BC1-BD19-57E1372F417B}" sibTransId="{32C01F58-6B32-4760-84D2-4697352C2431}"/>
    <dgm:cxn modelId="{5DB4C85E-C884-4EBE-B0A2-F1EDA7479B1C}" srcId="{F9E99385-42DE-429A-9C0A-DE7FD44FC0B7}" destId="{09B23301-2D52-417A-B3F5-9BB53657486B}" srcOrd="5" destOrd="0" parTransId="{E4637C9E-F023-4034-B466-75A27C7B6D10}" sibTransId="{BFAD3ABE-DAD3-432B-A91B-96D765397E37}"/>
    <dgm:cxn modelId="{D771BC62-2A74-4F3B-949B-07D85A840611}" type="presOf" srcId="{09B23301-2D52-417A-B3F5-9BB53657486B}" destId="{567C7F25-D70C-4907-90A1-B7CF98E649FE}" srcOrd="0" destOrd="0" presId="urn:microsoft.com/office/officeart/2005/8/layout/radial6"/>
    <dgm:cxn modelId="{7987CE6B-631A-49F7-9BF7-842815AC077F}" type="presOf" srcId="{3454271F-BFE8-4365-AB40-C856F3B8379F}" destId="{7EEEE2C1-9EE5-49AB-B159-FABC2EAB2844}" srcOrd="0" destOrd="0" presId="urn:microsoft.com/office/officeart/2005/8/layout/radial6"/>
    <dgm:cxn modelId="{4E3DB951-4C86-49B8-A54D-A499C80587F3}" srcId="{F9E99385-42DE-429A-9C0A-DE7FD44FC0B7}" destId="{490100EE-FDD9-4CFC-8381-5293F308204D}" srcOrd="3" destOrd="0" parTransId="{2B2F2C2D-17E5-4730-B69E-18CD207089D9}" sibTransId="{1C4622F9-8FE5-48A7-9FD0-8E179867EA6B}"/>
    <dgm:cxn modelId="{731DE958-3DC7-4178-A9B8-2F85ACBE1A27}" type="presOf" srcId="{0B2EDF38-331B-471D-BBC8-B3C08A6E7151}" destId="{047910A7-24D9-4F2F-9928-FB1DACAE260A}" srcOrd="0" destOrd="0" presId="urn:microsoft.com/office/officeart/2005/8/layout/radial6"/>
    <dgm:cxn modelId="{8257BB7B-3EB9-4C87-8E5B-5B67412FDA9B}" type="presOf" srcId="{BFAD3ABE-DAD3-432B-A91B-96D765397E37}" destId="{87E88364-6373-4BAE-B529-521800C35E58}" srcOrd="0" destOrd="0" presId="urn:microsoft.com/office/officeart/2005/8/layout/radial6"/>
    <dgm:cxn modelId="{57D3AA80-474F-4B75-8CD0-A19BB5EC0781}" type="presOf" srcId="{32C01F58-6B32-4760-84D2-4697352C2431}" destId="{BCECFD82-8190-4D29-B15A-A68AA2A747D8}" srcOrd="0" destOrd="0" presId="urn:microsoft.com/office/officeart/2005/8/layout/radial6"/>
    <dgm:cxn modelId="{45106996-8AE9-4579-AF7B-FD49A937B77C}" type="presOf" srcId="{1C4622F9-8FE5-48A7-9FD0-8E179867EA6B}" destId="{9745E71B-CED9-46FF-8F93-E1A537174576}" srcOrd="0" destOrd="0" presId="urn:microsoft.com/office/officeart/2005/8/layout/radial6"/>
    <dgm:cxn modelId="{34BA0A9D-BD81-41CC-8BC2-08373F3EC015}" type="presOf" srcId="{F9E99385-42DE-429A-9C0A-DE7FD44FC0B7}" destId="{4E0C7EB6-B60D-4BE8-94D2-657B7E5594E4}" srcOrd="0" destOrd="0" presId="urn:microsoft.com/office/officeart/2005/8/layout/radial6"/>
    <dgm:cxn modelId="{F532BCA5-063D-4C99-91C0-5E2CB98C167F}" type="presOf" srcId="{CA55B751-A213-4C6C-A6CB-920B15C47236}" destId="{6FB84C09-936E-444E-9F91-7A5E61D92228}" srcOrd="0" destOrd="0" presId="urn:microsoft.com/office/officeart/2005/8/layout/radial6"/>
    <dgm:cxn modelId="{06B8E2B9-6E11-4E94-82F2-AB892BEA6F5D}" srcId="{F9E99385-42DE-429A-9C0A-DE7FD44FC0B7}" destId="{556A6477-5DDF-4097-8D2C-7E8D3C28FA6F}" srcOrd="4" destOrd="0" parTransId="{8A5DE071-BD4F-454F-813B-EEB88B0A8CA7}" sibTransId="{4CF60A96-8530-43BC-ACE3-51973FDB000C}"/>
    <dgm:cxn modelId="{B8AB61BF-69D7-4724-B4EB-F444CF6A2422}" type="presOf" srcId="{490100EE-FDD9-4CFC-8381-5293F308204D}" destId="{EDBF1D78-DF70-4FA4-B85A-F3C4874873BA}" srcOrd="0" destOrd="0" presId="urn:microsoft.com/office/officeart/2005/8/layout/radial6"/>
    <dgm:cxn modelId="{151131C2-1CF4-49A7-BA07-05FE5019252A}" type="presOf" srcId="{4CF60A96-8530-43BC-ACE3-51973FDB000C}" destId="{70BB3B73-FE39-4573-B272-10F7A62C81A3}" srcOrd="0" destOrd="0" presId="urn:microsoft.com/office/officeart/2005/8/layout/radial6"/>
    <dgm:cxn modelId="{552340CF-9C9C-4BA7-A183-677427E87935}" type="presOf" srcId="{A6FCD97F-8E04-4A3A-B887-6E304A6CDBAA}" destId="{23A7EBDF-0061-42F1-8201-E16F15C3DF39}" srcOrd="0" destOrd="0" presId="urn:microsoft.com/office/officeart/2005/8/layout/radial6"/>
    <dgm:cxn modelId="{366707E3-356B-45A4-9065-3A9EADC7F049}" type="presOf" srcId="{89A7EFB8-D47C-4CA9-A7E8-3D3169CF8706}" destId="{DA8DA5CB-261C-437B-A3B3-493C3BC3F92B}" srcOrd="0" destOrd="0" presId="urn:microsoft.com/office/officeart/2005/8/layout/radial6"/>
    <dgm:cxn modelId="{1913D5E3-8317-4994-993A-632D278D7AEC}" type="presOf" srcId="{6AC4188F-D2A6-482C-BFE5-2ABFF8790C7F}" destId="{F4FC2503-6FB7-47F9-85C5-D2ABFFA3AC01}" srcOrd="0" destOrd="0" presId="urn:microsoft.com/office/officeart/2005/8/layout/radial6"/>
    <dgm:cxn modelId="{06B8E9EF-1BEB-4FC7-905E-2CF8F5326EAE}" type="presOf" srcId="{556A6477-5DDF-4097-8D2C-7E8D3C28FA6F}" destId="{13CE5D1F-7A1B-4E39-8AAA-752A374650B2}" srcOrd="0" destOrd="0" presId="urn:microsoft.com/office/officeart/2005/8/layout/radial6"/>
    <dgm:cxn modelId="{6BE22FF5-0872-4A93-87F4-0BD655EC9670}" srcId="{A6FCD97F-8E04-4A3A-B887-6E304A6CDBAA}" destId="{F9E99385-42DE-429A-9C0A-DE7FD44FC0B7}" srcOrd="0" destOrd="0" parTransId="{92FA9E23-E236-4789-B6C8-380090DA7BFB}" sibTransId="{9E7BFFAB-1670-4DCA-B567-AB4670378569}"/>
    <dgm:cxn modelId="{CBD733F5-365A-48FB-A3E5-5C007F10A7D5}" srcId="{F9E99385-42DE-429A-9C0A-DE7FD44FC0B7}" destId="{3454271F-BFE8-4365-AB40-C856F3B8379F}" srcOrd="1" destOrd="0" parTransId="{52664092-E1FB-47A6-9EB0-E214C27A0B1A}" sibTransId="{89A7EFB8-D47C-4CA9-A7E8-3D3169CF8706}"/>
    <dgm:cxn modelId="{BDE11739-E06D-489C-BCAF-04A488500766}" type="presParOf" srcId="{23A7EBDF-0061-42F1-8201-E16F15C3DF39}" destId="{4E0C7EB6-B60D-4BE8-94D2-657B7E5594E4}" srcOrd="0" destOrd="0" presId="urn:microsoft.com/office/officeart/2005/8/layout/radial6"/>
    <dgm:cxn modelId="{4BBBF8C8-657D-4A6E-A756-E7968AD22B1E}" type="presParOf" srcId="{23A7EBDF-0061-42F1-8201-E16F15C3DF39}" destId="{F4FC2503-6FB7-47F9-85C5-D2ABFFA3AC01}" srcOrd="1" destOrd="0" presId="urn:microsoft.com/office/officeart/2005/8/layout/radial6"/>
    <dgm:cxn modelId="{B229A207-50A0-4940-B2B7-BB06E2A904BD}" type="presParOf" srcId="{23A7EBDF-0061-42F1-8201-E16F15C3DF39}" destId="{3B3AB46C-F13D-4B27-823B-469AB2B15812}" srcOrd="2" destOrd="0" presId="urn:microsoft.com/office/officeart/2005/8/layout/radial6"/>
    <dgm:cxn modelId="{6359BA6A-37F8-4372-BAF1-1ABFEA5EF2E3}" type="presParOf" srcId="{23A7EBDF-0061-42F1-8201-E16F15C3DF39}" destId="{BCECFD82-8190-4D29-B15A-A68AA2A747D8}" srcOrd="3" destOrd="0" presId="urn:microsoft.com/office/officeart/2005/8/layout/radial6"/>
    <dgm:cxn modelId="{D6286D22-4AC5-4284-A145-03EFE9A31569}" type="presParOf" srcId="{23A7EBDF-0061-42F1-8201-E16F15C3DF39}" destId="{7EEEE2C1-9EE5-49AB-B159-FABC2EAB2844}" srcOrd="4" destOrd="0" presId="urn:microsoft.com/office/officeart/2005/8/layout/radial6"/>
    <dgm:cxn modelId="{1C5FFABE-5592-4C37-A238-FD5AC1B6E483}" type="presParOf" srcId="{23A7EBDF-0061-42F1-8201-E16F15C3DF39}" destId="{6508CCDA-2AD6-4A81-B7E8-C27A52282140}" srcOrd="5" destOrd="0" presId="urn:microsoft.com/office/officeart/2005/8/layout/radial6"/>
    <dgm:cxn modelId="{E545323D-CFC3-44FD-899F-5F69280EC587}" type="presParOf" srcId="{23A7EBDF-0061-42F1-8201-E16F15C3DF39}" destId="{DA8DA5CB-261C-437B-A3B3-493C3BC3F92B}" srcOrd="6" destOrd="0" presId="urn:microsoft.com/office/officeart/2005/8/layout/radial6"/>
    <dgm:cxn modelId="{8F7E0F51-87C5-46AB-BB76-69D7B4CD889D}" type="presParOf" srcId="{23A7EBDF-0061-42F1-8201-E16F15C3DF39}" destId="{6FB84C09-936E-444E-9F91-7A5E61D92228}" srcOrd="7" destOrd="0" presId="urn:microsoft.com/office/officeart/2005/8/layout/radial6"/>
    <dgm:cxn modelId="{CE466655-1644-499C-841F-957B9FEC45F5}" type="presParOf" srcId="{23A7EBDF-0061-42F1-8201-E16F15C3DF39}" destId="{B5688601-DFCE-44A8-A8DD-9C5753E5CF97}" srcOrd="8" destOrd="0" presId="urn:microsoft.com/office/officeart/2005/8/layout/radial6"/>
    <dgm:cxn modelId="{B61BD1C0-9444-442A-851D-EE394EEA6251}" type="presParOf" srcId="{23A7EBDF-0061-42F1-8201-E16F15C3DF39}" destId="{047910A7-24D9-4F2F-9928-FB1DACAE260A}" srcOrd="9" destOrd="0" presId="urn:microsoft.com/office/officeart/2005/8/layout/radial6"/>
    <dgm:cxn modelId="{4F62DF3F-3E6A-4732-B610-AA9D54A9613D}" type="presParOf" srcId="{23A7EBDF-0061-42F1-8201-E16F15C3DF39}" destId="{EDBF1D78-DF70-4FA4-B85A-F3C4874873BA}" srcOrd="10" destOrd="0" presId="urn:microsoft.com/office/officeart/2005/8/layout/radial6"/>
    <dgm:cxn modelId="{193B254D-527C-4BAA-A23C-A9C091410CA8}" type="presParOf" srcId="{23A7EBDF-0061-42F1-8201-E16F15C3DF39}" destId="{7C7A6D78-F46F-44B7-A13C-023D4F1DECBE}" srcOrd="11" destOrd="0" presId="urn:microsoft.com/office/officeart/2005/8/layout/radial6"/>
    <dgm:cxn modelId="{BAADBC4C-8510-439F-918E-530E7CA8B737}" type="presParOf" srcId="{23A7EBDF-0061-42F1-8201-E16F15C3DF39}" destId="{9745E71B-CED9-46FF-8F93-E1A537174576}" srcOrd="12" destOrd="0" presId="urn:microsoft.com/office/officeart/2005/8/layout/radial6"/>
    <dgm:cxn modelId="{32EAC936-34E5-4D02-B290-6253E1EE43B2}" type="presParOf" srcId="{23A7EBDF-0061-42F1-8201-E16F15C3DF39}" destId="{13CE5D1F-7A1B-4E39-8AAA-752A374650B2}" srcOrd="13" destOrd="0" presId="urn:microsoft.com/office/officeart/2005/8/layout/radial6"/>
    <dgm:cxn modelId="{A161ECEC-C21E-4C73-AEB7-0BC2E50DDBD8}" type="presParOf" srcId="{23A7EBDF-0061-42F1-8201-E16F15C3DF39}" destId="{8FD4C42D-71D1-4541-A68E-375A14C4F4FD}" srcOrd="14" destOrd="0" presId="urn:microsoft.com/office/officeart/2005/8/layout/radial6"/>
    <dgm:cxn modelId="{F6A4593E-A598-4600-865D-FC84BEDB9E30}" type="presParOf" srcId="{23A7EBDF-0061-42F1-8201-E16F15C3DF39}" destId="{70BB3B73-FE39-4573-B272-10F7A62C81A3}" srcOrd="15" destOrd="0" presId="urn:microsoft.com/office/officeart/2005/8/layout/radial6"/>
    <dgm:cxn modelId="{6D509511-393C-46C8-A21C-B7E0336F096D}" type="presParOf" srcId="{23A7EBDF-0061-42F1-8201-E16F15C3DF39}" destId="{567C7F25-D70C-4907-90A1-B7CF98E649FE}" srcOrd="16" destOrd="0" presId="urn:microsoft.com/office/officeart/2005/8/layout/radial6"/>
    <dgm:cxn modelId="{81778A4B-9BA2-4640-9EED-313830583E7C}" type="presParOf" srcId="{23A7EBDF-0061-42F1-8201-E16F15C3DF39}" destId="{A3A399DE-8CBC-45C7-B239-A6ABBC290818}" srcOrd="17" destOrd="0" presId="urn:microsoft.com/office/officeart/2005/8/layout/radial6"/>
    <dgm:cxn modelId="{71BAA0C4-DB93-4431-8113-AB77F9874F53}" type="presParOf" srcId="{23A7EBDF-0061-42F1-8201-E16F15C3DF39}" destId="{87E88364-6373-4BAE-B529-521800C35E58}"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13B650-4931-4CC8-9F53-064D69C52EC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DE3EEA75-0CE1-4805-8AE0-D30F97D481CA}">
      <dgm:prSet phldrT="[Text]" custT="1"/>
      <dgm:spPr>
        <a:xfrm>
          <a:off x="1223051" y="-19801"/>
          <a:ext cx="810154" cy="839649"/>
        </a:xfrm>
        <a:solidFill>
          <a:srgbClr val="009FDA">
            <a:lumMod val="40000"/>
            <a:lumOff val="60000"/>
          </a:srgbClr>
        </a:solidFill>
        <a:ln w="25400" cap="flat" cmpd="sng" algn="ctr">
          <a:solidFill>
            <a:srgbClr val="FFFFFF">
              <a:hueOff val="0"/>
              <a:satOff val="0"/>
              <a:lumOff val="0"/>
              <a:alphaOff val="0"/>
            </a:srgbClr>
          </a:solidFill>
          <a:prstDash val="solid"/>
        </a:ln>
        <a:effectLst/>
      </dgm:spPr>
      <dgm:t>
        <a:bodyPr/>
        <a:lstStyle/>
        <a:p>
          <a:r>
            <a:rPr lang="en-US" sz="1000" b="1" dirty="0">
              <a:solidFill>
                <a:schemeClr val="tx1"/>
              </a:solidFill>
              <a:latin typeface="Calibri (Body)"/>
              <a:ea typeface="+mn-ea"/>
              <a:cs typeface="+mn-cs"/>
            </a:rPr>
            <a:t>Develop</a:t>
          </a:r>
        </a:p>
      </dgm:t>
    </dgm:pt>
    <dgm:pt modelId="{5B83969D-956E-421E-BC9B-C093F94AEAC3}" type="parTrans" cxnId="{7596FA08-4474-4EBD-BB74-7BE794BA3901}">
      <dgm:prSet/>
      <dgm:spPr/>
      <dgm:t>
        <a:bodyPr/>
        <a:lstStyle/>
        <a:p>
          <a:endParaRPr lang="en-US" sz="1000">
            <a:latin typeface="Calibri (Body)"/>
          </a:endParaRPr>
        </a:p>
      </dgm:t>
    </dgm:pt>
    <dgm:pt modelId="{C2261869-5D28-4BA8-8DCE-F32424406025}" type="sibTrans" cxnId="{7596FA08-4474-4EBD-BB74-7BE794BA3901}">
      <dgm:prSet custT="1"/>
      <dgm:spPr>
        <a:xfrm rot="2160000">
          <a:off x="2004417" y="612838"/>
          <a:ext cx="185559" cy="255965"/>
        </a:xfrm>
        <a:solidFill>
          <a:schemeClr val="bg1">
            <a:lumMod val="50000"/>
          </a:schemeClr>
        </a:solidFill>
        <a:ln>
          <a:noFill/>
        </a:ln>
        <a:effectLst/>
      </dgm:spPr>
      <dgm:t>
        <a:bodyPr/>
        <a:lstStyle/>
        <a:p>
          <a:endParaRPr lang="en-US" sz="1000">
            <a:solidFill>
              <a:srgbClr val="FFFFFF"/>
            </a:solidFill>
            <a:latin typeface="Calibri (Body)"/>
            <a:ea typeface="+mn-ea"/>
            <a:cs typeface="+mn-cs"/>
          </a:endParaRPr>
        </a:p>
      </dgm:t>
    </dgm:pt>
    <dgm:pt modelId="{3F507719-9FF7-41A7-AAF7-47E3004D652A}">
      <dgm:prSet phldrT="[Text]" custT="1"/>
      <dgm:spPr>
        <a:xfrm>
          <a:off x="2170646" y="690487"/>
          <a:ext cx="758415" cy="758415"/>
        </a:xfrm>
        <a:solidFill>
          <a:srgbClr val="FF5800"/>
        </a:solidFill>
        <a:ln w="25400" cap="flat" cmpd="sng" algn="ctr">
          <a:solidFill>
            <a:srgbClr val="FFFFFF">
              <a:hueOff val="0"/>
              <a:satOff val="0"/>
              <a:lumOff val="0"/>
              <a:alphaOff val="0"/>
            </a:srgbClr>
          </a:solidFill>
          <a:prstDash val="solid"/>
        </a:ln>
        <a:effectLst/>
      </dgm:spPr>
      <dgm:t>
        <a:bodyPr/>
        <a:lstStyle/>
        <a:p>
          <a:r>
            <a:rPr lang="en-US" sz="1000" b="1">
              <a:solidFill>
                <a:srgbClr val="FFFFFF"/>
              </a:solidFill>
              <a:latin typeface="Calibri (Body)"/>
              <a:ea typeface="+mn-ea"/>
              <a:cs typeface="+mn-cs"/>
            </a:rPr>
            <a:t>Test</a:t>
          </a:r>
          <a:endParaRPr lang="en-US" sz="1000" b="1" dirty="0">
            <a:solidFill>
              <a:srgbClr val="FFFFFF"/>
            </a:solidFill>
            <a:latin typeface="Calibri (Body)"/>
            <a:ea typeface="+mn-ea"/>
            <a:cs typeface="+mn-cs"/>
          </a:endParaRPr>
        </a:p>
      </dgm:t>
    </dgm:pt>
    <dgm:pt modelId="{9009D5A3-F40C-4AEA-95F8-2A48C0AA611B}" type="parTrans" cxnId="{B212C478-B5BD-4C55-A5B4-22DC48C9F67A}">
      <dgm:prSet/>
      <dgm:spPr/>
      <dgm:t>
        <a:bodyPr/>
        <a:lstStyle/>
        <a:p>
          <a:endParaRPr lang="en-US" sz="1000">
            <a:latin typeface="Calibri (Body)"/>
          </a:endParaRPr>
        </a:p>
      </dgm:t>
    </dgm:pt>
    <dgm:pt modelId="{14859CBF-788C-43E3-B9CD-7EA9B2E07899}" type="sibTrans" cxnId="{B212C478-B5BD-4C55-A5B4-22DC48C9F67A}">
      <dgm:prSet custT="1"/>
      <dgm:spPr>
        <a:xfrm rot="6480000">
          <a:off x="2274647" y="1478055"/>
          <a:ext cx="201876" cy="255965"/>
        </a:xfrm>
        <a:solidFill>
          <a:schemeClr val="bg1">
            <a:lumMod val="50000"/>
          </a:schemeClr>
        </a:solidFill>
        <a:ln>
          <a:noFill/>
        </a:ln>
        <a:effectLst/>
      </dgm:spPr>
      <dgm:t>
        <a:bodyPr/>
        <a:lstStyle/>
        <a:p>
          <a:endParaRPr lang="en-US" sz="1000">
            <a:solidFill>
              <a:srgbClr val="FFFFFF"/>
            </a:solidFill>
            <a:latin typeface="Calibri (Body)"/>
            <a:ea typeface="+mn-ea"/>
            <a:cs typeface="+mn-cs"/>
          </a:endParaRPr>
        </a:p>
      </dgm:t>
    </dgm:pt>
    <dgm:pt modelId="{ED87A374-4E1A-4412-8E97-4B80CBCFE8C2}">
      <dgm:prSet phldrT="[Text]" custT="1"/>
      <dgm:spPr>
        <a:xfrm>
          <a:off x="1818578" y="1774040"/>
          <a:ext cx="758415" cy="758415"/>
        </a:xfrm>
        <a:solidFill>
          <a:srgbClr val="005CB9">
            <a:lumMod val="40000"/>
            <a:lumOff val="60000"/>
          </a:srgbClr>
        </a:solidFill>
        <a:ln w="25400" cap="flat" cmpd="sng" algn="ctr">
          <a:solidFill>
            <a:srgbClr val="FFFFFF">
              <a:hueOff val="0"/>
              <a:satOff val="0"/>
              <a:lumOff val="0"/>
              <a:alphaOff val="0"/>
            </a:srgbClr>
          </a:solidFill>
          <a:prstDash val="solid"/>
        </a:ln>
        <a:effectLst/>
      </dgm:spPr>
      <dgm:t>
        <a:bodyPr/>
        <a:lstStyle/>
        <a:p>
          <a:r>
            <a:rPr lang="en-US" sz="1000" b="1" dirty="0">
              <a:solidFill>
                <a:schemeClr val="tx1"/>
              </a:solidFill>
              <a:latin typeface="Calibri (Body)"/>
              <a:ea typeface="+mn-ea"/>
              <a:cs typeface="+mn-cs"/>
            </a:rPr>
            <a:t>Release &amp; Deploy</a:t>
          </a:r>
        </a:p>
      </dgm:t>
    </dgm:pt>
    <dgm:pt modelId="{79F950E7-2914-4939-9759-9ACE016B4DDF}" type="parTrans" cxnId="{90C75F63-EA8D-4F48-A952-C5D1C6540D7B}">
      <dgm:prSet/>
      <dgm:spPr/>
      <dgm:t>
        <a:bodyPr/>
        <a:lstStyle/>
        <a:p>
          <a:endParaRPr lang="en-US" sz="1000">
            <a:latin typeface="Calibri (Body)"/>
          </a:endParaRPr>
        </a:p>
      </dgm:t>
    </dgm:pt>
    <dgm:pt modelId="{F5DE548D-D43F-4534-81BC-7F4CA5082411}" type="sibTrans" cxnId="{90C75F63-EA8D-4F48-A952-C5D1C6540D7B}">
      <dgm:prSet custT="1"/>
      <dgm:spPr>
        <a:xfrm rot="10800000">
          <a:off x="1532904" y="2025266"/>
          <a:ext cx="201876" cy="255965"/>
        </a:xfrm>
        <a:solidFill>
          <a:schemeClr val="bg1">
            <a:lumMod val="50000"/>
          </a:schemeClr>
        </a:solidFill>
        <a:ln>
          <a:noFill/>
        </a:ln>
        <a:effectLst/>
      </dgm:spPr>
      <dgm:t>
        <a:bodyPr/>
        <a:lstStyle/>
        <a:p>
          <a:endParaRPr lang="en-US" sz="1000">
            <a:solidFill>
              <a:srgbClr val="FFFFFF"/>
            </a:solidFill>
            <a:latin typeface="Calibri (Body)"/>
            <a:ea typeface="+mn-ea"/>
            <a:cs typeface="+mn-cs"/>
          </a:endParaRPr>
        </a:p>
      </dgm:t>
    </dgm:pt>
    <dgm:pt modelId="{869FF489-A2B9-4094-95E9-D06D11B8B26C}">
      <dgm:prSet phldrT="[Text]" custT="1"/>
      <dgm:spPr>
        <a:xfrm>
          <a:off x="679263" y="1774040"/>
          <a:ext cx="758415" cy="758415"/>
        </a:xfrm>
        <a:solidFill>
          <a:srgbClr val="92D050"/>
        </a:solidFill>
        <a:ln w="25400" cap="flat" cmpd="sng" algn="ctr">
          <a:solidFill>
            <a:srgbClr val="FFFFFF">
              <a:hueOff val="0"/>
              <a:satOff val="0"/>
              <a:lumOff val="0"/>
              <a:alphaOff val="0"/>
            </a:srgbClr>
          </a:solidFill>
          <a:prstDash val="solid"/>
        </a:ln>
        <a:effectLst/>
      </dgm:spPr>
      <dgm:t>
        <a:bodyPr/>
        <a:lstStyle/>
        <a:p>
          <a:r>
            <a:rPr lang="en-US" sz="1000" b="1" dirty="0">
              <a:solidFill>
                <a:schemeClr val="tx1"/>
              </a:solidFill>
              <a:latin typeface="Calibri (Body)"/>
              <a:ea typeface="+mn-ea"/>
              <a:cs typeface="+mn-cs"/>
            </a:rPr>
            <a:t>Monitor &amp; Feedback</a:t>
          </a:r>
        </a:p>
      </dgm:t>
    </dgm:pt>
    <dgm:pt modelId="{44BED6A5-ECCE-466A-8B00-6BF59BDBAEB3}" type="parTrans" cxnId="{82A5C4EB-9ACD-40B2-8896-9E8608C34133}">
      <dgm:prSet/>
      <dgm:spPr/>
      <dgm:t>
        <a:bodyPr/>
        <a:lstStyle/>
        <a:p>
          <a:endParaRPr lang="en-US" sz="1000">
            <a:latin typeface="Calibri (Body)"/>
          </a:endParaRPr>
        </a:p>
      </dgm:t>
    </dgm:pt>
    <dgm:pt modelId="{BF3A8EA4-705A-4871-AE7C-D103856B023C}" type="sibTrans" cxnId="{82A5C4EB-9ACD-40B2-8896-9E8608C34133}">
      <dgm:prSet custT="1"/>
      <dgm:spPr>
        <a:xfrm rot="15120000">
          <a:off x="783264" y="1488923"/>
          <a:ext cx="201876" cy="255965"/>
        </a:xfrm>
        <a:solidFill>
          <a:schemeClr val="bg1">
            <a:lumMod val="50000"/>
          </a:schemeClr>
        </a:solidFill>
        <a:ln>
          <a:noFill/>
        </a:ln>
        <a:effectLst/>
      </dgm:spPr>
      <dgm:t>
        <a:bodyPr/>
        <a:lstStyle/>
        <a:p>
          <a:endParaRPr lang="en-US" sz="1000">
            <a:solidFill>
              <a:srgbClr val="FFFFFF"/>
            </a:solidFill>
            <a:latin typeface="Calibri (Body)"/>
            <a:ea typeface="+mn-ea"/>
            <a:cs typeface="+mn-cs"/>
          </a:endParaRPr>
        </a:p>
      </dgm:t>
    </dgm:pt>
    <dgm:pt modelId="{DAADEEE1-524B-4180-A7B0-16F72FA7B0E0}">
      <dgm:prSet phldrT="[Text]" custT="1"/>
      <dgm:spPr>
        <a:xfrm>
          <a:off x="327195" y="690487"/>
          <a:ext cx="758415" cy="758415"/>
        </a:xfrm>
        <a:solidFill>
          <a:srgbClr val="34B233">
            <a:lumMod val="75000"/>
          </a:srgbClr>
        </a:solidFill>
        <a:ln w="25400" cap="flat" cmpd="sng" algn="ctr">
          <a:solidFill>
            <a:srgbClr val="FFFFFF">
              <a:hueOff val="0"/>
              <a:satOff val="0"/>
              <a:lumOff val="0"/>
              <a:alphaOff val="0"/>
            </a:srgbClr>
          </a:solidFill>
          <a:prstDash val="solid"/>
        </a:ln>
        <a:effectLst/>
      </dgm:spPr>
      <dgm:t>
        <a:bodyPr/>
        <a:lstStyle/>
        <a:p>
          <a:r>
            <a:rPr lang="en-US" sz="1000" b="1" dirty="0">
              <a:solidFill>
                <a:srgbClr val="FFFFFF"/>
              </a:solidFill>
              <a:latin typeface="Calibri (Body)"/>
              <a:ea typeface="+mn-ea"/>
              <a:cs typeface="+mn-cs"/>
            </a:rPr>
            <a:t>Plan</a:t>
          </a:r>
        </a:p>
      </dgm:t>
    </dgm:pt>
    <dgm:pt modelId="{C6C21779-7D3F-44C8-84FA-62D0E8E88CA2}" type="parTrans" cxnId="{51B7D94C-7564-41AF-B3AA-66405A6D2BD1}">
      <dgm:prSet/>
      <dgm:spPr/>
      <dgm:t>
        <a:bodyPr/>
        <a:lstStyle/>
        <a:p>
          <a:endParaRPr lang="en-US" sz="1000">
            <a:latin typeface="Calibri (Body)"/>
          </a:endParaRPr>
        </a:p>
      </dgm:t>
    </dgm:pt>
    <dgm:pt modelId="{8BB6F073-54A6-462D-8CBA-C1084BCF2433}" type="sibTrans" cxnId="{51B7D94C-7564-41AF-B3AA-66405A6D2BD1}">
      <dgm:prSet custT="1"/>
      <dgm:spPr>
        <a:xfrm rot="19440000">
          <a:off x="1057784" y="619011"/>
          <a:ext cx="185559" cy="255965"/>
        </a:xfrm>
        <a:solidFill>
          <a:schemeClr val="bg1">
            <a:lumMod val="50000"/>
          </a:schemeClr>
        </a:solidFill>
        <a:ln>
          <a:noFill/>
        </a:ln>
        <a:effectLst/>
      </dgm:spPr>
      <dgm:t>
        <a:bodyPr/>
        <a:lstStyle/>
        <a:p>
          <a:endParaRPr lang="en-US" sz="1000">
            <a:solidFill>
              <a:srgbClr val="FFFFFF"/>
            </a:solidFill>
            <a:latin typeface="Calibri (Body)"/>
            <a:ea typeface="+mn-ea"/>
            <a:cs typeface="+mn-cs"/>
          </a:endParaRPr>
        </a:p>
      </dgm:t>
    </dgm:pt>
    <dgm:pt modelId="{A1BBAFC2-87AC-4D0E-907F-9E7082C04B9B}" type="pres">
      <dgm:prSet presAssocID="{2613B650-4931-4CC8-9F53-064D69C52EC5}" presName="cycle" presStyleCnt="0">
        <dgm:presLayoutVars>
          <dgm:dir/>
          <dgm:resizeHandles val="exact"/>
        </dgm:presLayoutVars>
      </dgm:prSet>
      <dgm:spPr/>
    </dgm:pt>
    <dgm:pt modelId="{FECA0F53-6BBC-44F0-8A24-295CBD38FB71}" type="pres">
      <dgm:prSet presAssocID="{DE3EEA75-0CE1-4805-8AE0-D30F97D481CA}" presName="node" presStyleLbl="node1" presStyleIdx="0" presStyleCnt="5" custScaleX="106822" custScaleY="110711">
        <dgm:presLayoutVars>
          <dgm:bulletEnabled val="1"/>
        </dgm:presLayoutVars>
      </dgm:prSet>
      <dgm:spPr>
        <a:prstGeom prst="ellipse">
          <a:avLst/>
        </a:prstGeom>
      </dgm:spPr>
    </dgm:pt>
    <dgm:pt modelId="{8C2EAB79-8709-4F38-B615-DA0FDB7699BF}" type="pres">
      <dgm:prSet presAssocID="{C2261869-5D28-4BA8-8DCE-F32424406025}" presName="sibTrans" presStyleLbl="sibTrans2D1" presStyleIdx="0" presStyleCnt="5"/>
      <dgm:spPr>
        <a:prstGeom prst="rightArrow">
          <a:avLst>
            <a:gd name="adj1" fmla="val 60000"/>
            <a:gd name="adj2" fmla="val 50000"/>
          </a:avLst>
        </a:prstGeom>
      </dgm:spPr>
    </dgm:pt>
    <dgm:pt modelId="{32502F36-996D-4800-A416-159C406577BD}" type="pres">
      <dgm:prSet presAssocID="{C2261869-5D28-4BA8-8DCE-F32424406025}" presName="connectorText" presStyleLbl="sibTrans2D1" presStyleIdx="0" presStyleCnt="5"/>
      <dgm:spPr/>
    </dgm:pt>
    <dgm:pt modelId="{6D27320F-7635-41F7-800E-517717C2F9F6}" type="pres">
      <dgm:prSet presAssocID="{3F507719-9FF7-41A7-AAF7-47E3004D652A}" presName="node" presStyleLbl="node1" presStyleIdx="1" presStyleCnt="5">
        <dgm:presLayoutVars>
          <dgm:bulletEnabled val="1"/>
        </dgm:presLayoutVars>
      </dgm:prSet>
      <dgm:spPr>
        <a:prstGeom prst="ellipse">
          <a:avLst/>
        </a:prstGeom>
      </dgm:spPr>
    </dgm:pt>
    <dgm:pt modelId="{42ABFC50-182A-4C08-9C35-09089EA923FE}" type="pres">
      <dgm:prSet presAssocID="{14859CBF-788C-43E3-B9CD-7EA9B2E07899}" presName="sibTrans" presStyleLbl="sibTrans2D1" presStyleIdx="1" presStyleCnt="5"/>
      <dgm:spPr>
        <a:prstGeom prst="rightArrow">
          <a:avLst>
            <a:gd name="adj1" fmla="val 60000"/>
            <a:gd name="adj2" fmla="val 50000"/>
          </a:avLst>
        </a:prstGeom>
      </dgm:spPr>
    </dgm:pt>
    <dgm:pt modelId="{359D3221-3BCF-4449-BD6C-C31D98D9F49B}" type="pres">
      <dgm:prSet presAssocID="{14859CBF-788C-43E3-B9CD-7EA9B2E07899}" presName="connectorText" presStyleLbl="sibTrans2D1" presStyleIdx="1" presStyleCnt="5"/>
      <dgm:spPr/>
    </dgm:pt>
    <dgm:pt modelId="{B5126598-AF39-4B5F-BC8E-4AEF631FEFDE}" type="pres">
      <dgm:prSet presAssocID="{ED87A374-4E1A-4412-8E97-4B80CBCFE8C2}" presName="node" presStyleLbl="node1" presStyleIdx="2" presStyleCnt="5">
        <dgm:presLayoutVars>
          <dgm:bulletEnabled val="1"/>
        </dgm:presLayoutVars>
      </dgm:prSet>
      <dgm:spPr>
        <a:prstGeom prst="ellipse">
          <a:avLst/>
        </a:prstGeom>
      </dgm:spPr>
    </dgm:pt>
    <dgm:pt modelId="{1D260D47-20B1-4305-A933-97F75046CA1D}" type="pres">
      <dgm:prSet presAssocID="{F5DE548D-D43F-4534-81BC-7F4CA5082411}" presName="sibTrans" presStyleLbl="sibTrans2D1" presStyleIdx="2" presStyleCnt="5"/>
      <dgm:spPr>
        <a:prstGeom prst="rightArrow">
          <a:avLst>
            <a:gd name="adj1" fmla="val 60000"/>
            <a:gd name="adj2" fmla="val 50000"/>
          </a:avLst>
        </a:prstGeom>
      </dgm:spPr>
    </dgm:pt>
    <dgm:pt modelId="{65D008F9-2FBA-408D-ADA3-2F9A83BFE771}" type="pres">
      <dgm:prSet presAssocID="{F5DE548D-D43F-4534-81BC-7F4CA5082411}" presName="connectorText" presStyleLbl="sibTrans2D1" presStyleIdx="2" presStyleCnt="5"/>
      <dgm:spPr/>
    </dgm:pt>
    <dgm:pt modelId="{7A0B5E24-18C2-4DD4-A2AA-12F193497DB5}" type="pres">
      <dgm:prSet presAssocID="{869FF489-A2B9-4094-95E9-D06D11B8B26C}" presName="node" presStyleLbl="node1" presStyleIdx="3" presStyleCnt="5">
        <dgm:presLayoutVars>
          <dgm:bulletEnabled val="1"/>
        </dgm:presLayoutVars>
      </dgm:prSet>
      <dgm:spPr>
        <a:prstGeom prst="ellipse">
          <a:avLst/>
        </a:prstGeom>
      </dgm:spPr>
    </dgm:pt>
    <dgm:pt modelId="{39DAF21D-87F7-4860-A735-10AC2D56E4FC}" type="pres">
      <dgm:prSet presAssocID="{BF3A8EA4-705A-4871-AE7C-D103856B023C}" presName="sibTrans" presStyleLbl="sibTrans2D1" presStyleIdx="3" presStyleCnt="5"/>
      <dgm:spPr>
        <a:prstGeom prst="rightArrow">
          <a:avLst>
            <a:gd name="adj1" fmla="val 60000"/>
            <a:gd name="adj2" fmla="val 50000"/>
          </a:avLst>
        </a:prstGeom>
      </dgm:spPr>
    </dgm:pt>
    <dgm:pt modelId="{58FAD2C5-7D4A-4F26-8E9A-DD135573AB65}" type="pres">
      <dgm:prSet presAssocID="{BF3A8EA4-705A-4871-AE7C-D103856B023C}" presName="connectorText" presStyleLbl="sibTrans2D1" presStyleIdx="3" presStyleCnt="5"/>
      <dgm:spPr/>
    </dgm:pt>
    <dgm:pt modelId="{A9A34C3E-9B11-40BF-8977-1E2CBB2781AB}" type="pres">
      <dgm:prSet presAssocID="{DAADEEE1-524B-4180-A7B0-16F72FA7B0E0}" presName="node" presStyleLbl="node1" presStyleIdx="4" presStyleCnt="5">
        <dgm:presLayoutVars>
          <dgm:bulletEnabled val="1"/>
        </dgm:presLayoutVars>
      </dgm:prSet>
      <dgm:spPr>
        <a:prstGeom prst="ellipse">
          <a:avLst/>
        </a:prstGeom>
      </dgm:spPr>
    </dgm:pt>
    <dgm:pt modelId="{108B9EB2-1E24-43BC-B1C2-7E2297642116}" type="pres">
      <dgm:prSet presAssocID="{8BB6F073-54A6-462D-8CBA-C1084BCF2433}" presName="sibTrans" presStyleLbl="sibTrans2D1" presStyleIdx="4" presStyleCnt="5"/>
      <dgm:spPr>
        <a:prstGeom prst="rightArrow">
          <a:avLst>
            <a:gd name="adj1" fmla="val 60000"/>
            <a:gd name="adj2" fmla="val 50000"/>
          </a:avLst>
        </a:prstGeom>
      </dgm:spPr>
    </dgm:pt>
    <dgm:pt modelId="{26D4D1D3-82B9-4019-A901-75AF1099A58C}" type="pres">
      <dgm:prSet presAssocID="{8BB6F073-54A6-462D-8CBA-C1084BCF2433}" presName="connectorText" presStyleLbl="sibTrans2D1" presStyleIdx="4" presStyleCnt="5"/>
      <dgm:spPr/>
    </dgm:pt>
  </dgm:ptLst>
  <dgm:cxnLst>
    <dgm:cxn modelId="{7596FA08-4474-4EBD-BB74-7BE794BA3901}" srcId="{2613B650-4931-4CC8-9F53-064D69C52EC5}" destId="{DE3EEA75-0CE1-4805-8AE0-D30F97D481CA}" srcOrd="0" destOrd="0" parTransId="{5B83969D-956E-421E-BC9B-C093F94AEAC3}" sibTransId="{C2261869-5D28-4BA8-8DCE-F32424406025}"/>
    <dgm:cxn modelId="{FDFB3C10-E2B5-4D5B-A4C1-20C99040A748}" type="presOf" srcId="{F5DE548D-D43F-4534-81BC-7F4CA5082411}" destId="{65D008F9-2FBA-408D-ADA3-2F9A83BFE771}" srcOrd="1" destOrd="0" presId="urn:microsoft.com/office/officeart/2005/8/layout/cycle2"/>
    <dgm:cxn modelId="{48FAC514-A9FB-44FA-A421-44AF414CB8D7}" type="presOf" srcId="{BF3A8EA4-705A-4871-AE7C-D103856B023C}" destId="{39DAF21D-87F7-4860-A735-10AC2D56E4FC}" srcOrd="0" destOrd="0" presId="urn:microsoft.com/office/officeart/2005/8/layout/cycle2"/>
    <dgm:cxn modelId="{E1B6021A-C53A-48C9-A709-A111F8C27B26}" type="presOf" srcId="{DE3EEA75-0CE1-4805-8AE0-D30F97D481CA}" destId="{FECA0F53-6BBC-44F0-8A24-295CBD38FB71}" srcOrd="0" destOrd="0" presId="urn:microsoft.com/office/officeart/2005/8/layout/cycle2"/>
    <dgm:cxn modelId="{73094E5F-A149-4FE2-ABD6-05F66FD4552A}" type="presOf" srcId="{3F507719-9FF7-41A7-AAF7-47E3004D652A}" destId="{6D27320F-7635-41F7-800E-517717C2F9F6}" srcOrd="0" destOrd="0" presId="urn:microsoft.com/office/officeart/2005/8/layout/cycle2"/>
    <dgm:cxn modelId="{30358F61-0B94-458D-BEDF-948574384572}" type="presOf" srcId="{ED87A374-4E1A-4412-8E97-4B80CBCFE8C2}" destId="{B5126598-AF39-4B5F-BC8E-4AEF631FEFDE}" srcOrd="0" destOrd="0" presId="urn:microsoft.com/office/officeart/2005/8/layout/cycle2"/>
    <dgm:cxn modelId="{F470B361-09BD-4B07-9FDF-12D823EC30B6}" type="presOf" srcId="{8BB6F073-54A6-462D-8CBA-C1084BCF2433}" destId="{26D4D1D3-82B9-4019-A901-75AF1099A58C}" srcOrd="1" destOrd="0" presId="urn:microsoft.com/office/officeart/2005/8/layout/cycle2"/>
    <dgm:cxn modelId="{90C75F63-EA8D-4F48-A952-C5D1C6540D7B}" srcId="{2613B650-4931-4CC8-9F53-064D69C52EC5}" destId="{ED87A374-4E1A-4412-8E97-4B80CBCFE8C2}" srcOrd="2" destOrd="0" parTransId="{79F950E7-2914-4939-9759-9ACE016B4DDF}" sibTransId="{F5DE548D-D43F-4534-81BC-7F4CA5082411}"/>
    <dgm:cxn modelId="{B5D2F866-A2EA-4624-A121-C05EEC352C32}" type="presOf" srcId="{2613B650-4931-4CC8-9F53-064D69C52EC5}" destId="{A1BBAFC2-87AC-4D0E-907F-9E7082C04B9B}" srcOrd="0" destOrd="0" presId="urn:microsoft.com/office/officeart/2005/8/layout/cycle2"/>
    <dgm:cxn modelId="{51B7D94C-7564-41AF-B3AA-66405A6D2BD1}" srcId="{2613B650-4931-4CC8-9F53-064D69C52EC5}" destId="{DAADEEE1-524B-4180-A7B0-16F72FA7B0E0}" srcOrd="4" destOrd="0" parTransId="{C6C21779-7D3F-44C8-84FA-62D0E8E88CA2}" sibTransId="{8BB6F073-54A6-462D-8CBA-C1084BCF2433}"/>
    <dgm:cxn modelId="{945DB850-09CF-4D54-B196-243CACAEF6F1}" type="presOf" srcId="{C2261869-5D28-4BA8-8DCE-F32424406025}" destId="{32502F36-996D-4800-A416-159C406577BD}" srcOrd="1" destOrd="0" presId="urn:microsoft.com/office/officeart/2005/8/layout/cycle2"/>
    <dgm:cxn modelId="{3300A358-9E63-4517-BFA7-477FA7CDA07C}" type="presOf" srcId="{14859CBF-788C-43E3-B9CD-7EA9B2E07899}" destId="{42ABFC50-182A-4C08-9C35-09089EA923FE}" srcOrd="0" destOrd="0" presId="urn:microsoft.com/office/officeart/2005/8/layout/cycle2"/>
    <dgm:cxn modelId="{B212C478-B5BD-4C55-A5B4-22DC48C9F67A}" srcId="{2613B650-4931-4CC8-9F53-064D69C52EC5}" destId="{3F507719-9FF7-41A7-AAF7-47E3004D652A}" srcOrd="1" destOrd="0" parTransId="{9009D5A3-F40C-4AEA-95F8-2A48C0AA611B}" sibTransId="{14859CBF-788C-43E3-B9CD-7EA9B2E07899}"/>
    <dgm:cxn modelId="{6B441096-5FC1-49A0-A0B9-CC04854CE8F7}" type="presOf" srcId="{DAADEEE1-524B-4180-A7B0-16F72FA7B0E0}" destId="{A9A34C3E-9B11-40BF-8977-1E2CBB2781AB}" srcOrd="0" destOrd="0" presId="urn:microsoft.com/office/officeart/2005/8/layout/cycle2"/>
    <dgm:cxn modelId="{8C722F9D-50B6-4DA5-A74B-FF2C01824CD3}" type="presOf" srcId="{14859CBF-788C-43E3-B9CD-7EA9B2E07899}" destId="{359D3221-3BCF-4449-BD6C-C31D98D9F49B}" srcOrd="1" destOrd="0" presId="urn:microsoft.com/office/officeart/2005/8/layout/cycle2"/>
    <dgm:cxn modelId="{83B7E3AB-091F-4514-8690-F34AF833E40D}" type="presOf" srcId="{8BB6F073-54A6-462D-8CBA-C1084BCF2433}" destId="{108B9EB2-1E24-43BC-B1C2-7E2297642116}" srcOrd="0" destOrd="0" presId="urn:microsoft.com/office/officeart/2005/8/layout/cycle2"/>
    <dgm:cxn modelId="{B21365AE-86CC-4FCA-ACDD-4B576E21EA74}" type="presOf" srcId="{C2261869-5D28-4BA8-8DCE-F32424406025}" destId="{8C2EAB79-8709-4F38-B615-DA0FDB7699BF}" srcOrd="0" destOrd="0" presId="urn:microsoft.com/office/officeart/2005/8/layout/cycle2"/>
    <dgm:cxn modelId="{29AE64B8-8686-4FFA-82EB-5D6438F1AE67}" type="presOf" srcId="{F5DE548D-D43F-4534-81BC-7F4CA5082411}" destId="{1D260D47-20B1-4305-A933-97F75046CA1D}" srcOrd="0" destOrd="0" presId="urn:microsoft.com/office/officeart/2005/8/layout/cycle2"/>
    <dgm:cxn modelId="{651523D1-6550-452C-94D6-5323918D6801}" type="presOf" srcId="{869FF489-A2B9-4094-95E9-D06D11B8B26C}" destId="{7A0B5E24-18C2-4DD4-A2AA-12F193497DB5}" srcOrd="0" destOrd="0" presId="urn:microsoft.com/office/officeart/2005/8/layout/cycle2"/>
    <dgm:cxn modelId="{A48F42E9-4F10-4922-9546-B47D9399FDB4}" type="presOf" srcId="{BF3A8EA4-705A-4871-AE7C-D103856B023C}" destId="{58FAD2C5-7D4A-4F26-8E9A-DD135573AB65}" srcOrd="1" destOrd="0" presId="urn:microsoft.com/office/officeart/2005/8/layout/cycle2"/>
    <dgm:cxn modelId="{82A5C4EB-9ACD-40B2-8896-9E8608C34133}" srcId="{2613B650-4931-4CC8-9F53-064D69C52EC5}" destId="{869FF489-A2B9-4094-95E9-D06D11B8B26C}" srcOrd="3" destOrd="0" parTransId="{44BED6A5-ECCE-466A-8B00-6BF59BDBAEB3}" sibTransId="{BF3A8EA4-705A-4871-AE7C-D103856B023C}"/>
    <dgm:cxn modelId="{D3492EAD-546A-4794-A6F5-4C73899F55F8}" type="presParOf" srcId="{A1BBAFC2-87AC-4D0E-907F-9E7082C04B9B}" destId="{FECA0F53-6BBC-44F0-8A24-295CBD38FB71}" srcOrd="0" destOrd="0" presId="urn:microsoft.com/office/officeart/2005/8/layout/cycle2"/>
    <dgm:cxn modelId="{44CC11F6-6AC8-434B-8C9F-73DE97E547F2}" type="presParOf" srcId="{A1BBAFC2-87AC-4D0E-907F-9E7082C04B9B}" destId="{8C2EAB79-8709-4F38-B615-DA0FDB7699BF}" srcOrd="1" destOrd="0" presId="urn:microsoft.com/office/officeart/2005/8/layout/cycle2"/>
    <dgm:cxn modelId="{D6D563EB-AB24-4D8F-8C22-DD8920FACD3A}" type="presParOf" srcId="{8C2EAB79-8709-4F38-B615-DA0FDB7699BF}" destId="{32502F36-996D-4800-A416-159C406577BD}" srcOrd="0" destOrd="0" presId="urn:microsoft.com/office/officeart/2005/8/layout/cycle2"/>
    <dgm:cxn modelId="{DF9E9028-5AFC-44A0-B7A1-F6FDE9A3D8B7}" type="presParOf" srcId="{A1BBAFC2-87AC-4D0E-907F-9E7082C04B9B}" destId="{6D27320F-7635-41F7-800E-517717C2F9F6}" srcOrd="2" destOrd="0" presId="urn:microsoft.com/office/officeart/2005/8/layout/cycle2"/>
    <dgm:cxn modelId="{1128A197-BCA6-4C6D-94B3-D2B3BACB543A}" type="presParOf" srcId="{A1BBAFC2-87AC-4D0E-907F-9E7082C04B9B}" destId="{42ABFC50-182A-4C08-9C35-09089EA923FE}" srcOrd="3" destOrd="0" presId="urn:microsoft.com/office/officeart/2005/8/layout/cycle2"/>
    <dgm:cxn modelId="{3E1EE8E5-97EE-49F2-A897-BA2BD9928889}" type="presParOf" srcId="{42ABFC50-182A-4C08-9C35-09089EA923FE}" destId="{359D3221-3BCF-4449-BD6C-C31D98D9F49B}" srcOrd="0" destOrd="0" presId="urn:microsoft.com/office/officeart/2005/8/layout/cycle2"/>
    <dgm:cxn modelId="{E70D5FCA-D9C4-4227-BC19-246EF10242B8}" type="presParOf" srcId="{A1BBAFC2-87AC-4D0E-907F-9E7082C04B9B}" destId="{B5126598-AF39-4B5F-BC8E-4AEF631FEFDE}" srcOrd="4" destOrd="0" presId="urn:microsoft.com/office/officeart/2005/8/layout/cycle2"/>
    <dgm:cxn modelId="{7ABF8D7A-FAF5-4202-B47E-74B3D175285F}" type="presParOf" srcId="{A1BBAFC2-87AC-4D0E-907F-9E7082C04B9B}" destId="{1D260D47-20B1-4305-A933-97F75046CA1D}" srcOrd="5" destOrd="0" presId="urn:microsoft.com/office/officeart/2005/8/layout/cycle2"/>
    <dgm:cxn modelId="{7F556538-65F3-4CB8-B8F9-0AE31DF0479A}" type="presParOf" srcId="{1D260D47-20B1-4305-A933-97F75046CA1D}" destId="{65D008F9-2FBA-408D-ADA3-2F9A83BFE771}" srcOrd="0" destOrd="0" presId="urn:microsoft.com/office/officeart/2005/8/layout/cycle2"/>
    <dgm:cxn modelId="{E8D996C5-00B4-46DD-91D0-C54E87C4C3DF}" type="presParOf" srcId="{A1BBAFC2-87AC-4D0E-907F-9E7082C04B9B}" destId="{7A0B5E24-18C2-4DD4-A2AA-12F193497DB5}" srcOrd="6" destOrd="0" presId="urn:microsoft.com/office/officeart/2005/8/layout/cycle2"/>
    <dgm:cxn modelId="{CCEB3207-BD7E-4F9F-B24F-B93C826CDAB5}" type="presParOf" srcId="{A1BBAFC2-87AC-4D0E-907F-9E7082C04B9B}" destId="{39DAF21D-87F7-4860-A735-10AC2D56E4FC}" srcOrd="7" destOrd="0" presId="urn:microsoft.com/office/officeart/2005/8/layout/cycle2"/>
    <dgm:cxn modelId="{64FE8031-3411-49DC-A54F-83008AA760DD}" type="presParOf" srcId="{39DAF21D-87F7-4860-A735-10AC2D56E4FC}" destId="{58FAD2C5-7D4A-4F26-8E9A-DD135573AB65}" srcOrd="0" destOrd="0" presId="urn:microsoft.com/office/officeart/2005/8/layout/cycle2"/>
    <dgm:cxn modelId="{88790D39-3E2C-4754-A3A6-AB0BC22723DF}" type="presParOf" srcId="{A1BBAFC2-87AC-4D0E-907F-9E7082C04B9B}" destId="{A9A34C3E-9B11-40BF-8977-1E2CBB2781AB}" srcOrd="8" destOrd="0" presId="urn:microsoft.com/office/officeart/2005/8/layout/cycle2"/>
    <dgm:cxn modelId="{7A0FA672-1F43-4372-84BF-EA4AC9D736F2}" type="presParOf" srcId="{A1BBAFC2-87AC-4D0E-907F-9E7082C04B9B}" destId="{108B9EB2-1E24-43BC-B1C2-7E2297642116}" srcOrd="9" destOrd="0" presId="urn:microsoft.com/office/officeart/2005/8/layout/cycle2"/>
    <dgm:cxn modelId="{97BCD75F-7CBA-4E91-AE25-7261A235510F}" type="presParOf" srcId="{108B9EB2-1E24-43BC-B1C2-7E2297642116}" destId="{26D4D1D3-82B9-4019-A901-75AF1099A58C}"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FCD97F-8E04-4A3A-B887-6E304A6CDBAA}" type="doc">
      <dgm:prSet loTypeId="urn:microsoft.com/office/officeart/2005/8/layout/radial6" loCatId="cycle" qsTypeId="urn:microsoft.com/office/officeart/2005/8/quickstyle/simple1" qsCatId="simple" csTypeId="urn:microsoft.com/office/officeart/2005/8/colors/accent2_1" csCatId="accent2" phldr="1"/>
      <dgm:spPr/>
      <dgm:t>
        <a:bodyPr/>
        <a:lstStyle/>
        <a:p>
          <a:endParaRPr lang="en-US"/>
        </a:p>
      </dgm:t>
    </dgm:pt>
    <dgm:pt modelId="{F9E99385-42DE-429A-9C0A-DE7FD44FC0B7}">
      <dgm:prSet phldrT="[Text]"/>
      <dgm:spPr>
        <a:xfrm>
          <a:off x="933674" y="838425"/>
          <a:ext cx="880014" cy="880014"/>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ial"/>
              <a:ea typeface="+mn-ea"/>
              <a:cs typeface="+mn-cs"/>
            </a:rPr>
            <a:t>Business Benefits</a:t>
          </a:r>
        </a:p>
      </dgm:t>
    </dgm:pt>
    <dgm:pt modelId="{92FA9E23-E236-4789-B6C8-380090DA7BFB}" type="parTrans" cxnId="{6BE22FF5-0872-4A93-87F4-0BD655EC9670}">
      <dgm:prSet/>
      <dgm:spPr/>
      <dgm:t>
        <a:bodyPr/>
        <a:lstStyle/>
        <a:p>
          <a:endParaRPr lang="en-US"/>
        </a:p>
      </dgm:t>
    </dgm:pt>
    <dgm:pt modelId="{9E7BFFAB-1670-4DCA-B567-AB4670378569}" type="sibTrans" cxnId="{6BE22FF5-0872-4A93-87F4-0BD655EC9670}">
      <dgm:prSet/>
      <dgm:spPr/>
      <dgm:t>
        <a:bodyPr/>
        <a:lstStyle/>
        <a:p>
          <a:endParaRPr lang="en-US"/>
        </a:p>
      </dgm:t>
    </dgm:pt>
    <dgm:pt modelId="{3454271F-BFE8-4365-AB40-C856F3B8379F}">
      <dgm:prSet phldrT="[Text]" custT="1"/>
      <dgm:spPr>
        <a:xfrm>
          <a:off x="1905775" y="485395"/>
          <a:ext cx="616010" cy="616010"/>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sz="900" dirty="0">
              <a:solidFill>
                <a:sysClr val="windowText" lastClr="000000">
                  <a:hueOff val="0"/>
                  <a:satOff val="0"/>
                  <a:lumOff val="0"/>
                  <a:alphaOff val="0"/>
                </a:sysClr>
              </a:solidFill>
              <a:latin typeface="+mn-lt"/>
              <a:ea typeface="+mn-ea"/>
              <a:cs typeface="+mn-cs"/>
            </a:rPr>
            <a:t>More Deliverables</a:t>
          </a:r>
        </a:p>
      </dgm:t>
    </dgm:pt>
    <dgm:pt modelId="{52664092-E1FB-47A6-9EB0-E214C27A0B1A}" type="parTrans" cxnId="{CBD733F5-365A-48FB-A3E5-5C007F10A7D5}">
      <dgm:prSet/>
      <dgm:spPr/>
      <dgm:t>
        <a:bodyPr/>
        <a:lstStyle/>
        <a:p>
          <a:endParaRPr lang="en-US"/>
        </a:p>
      </dgm:t>
    </dgm:pt>
    <dgm:pt modelId="{89A7EFB8-D47C-4CA9-A7E8-3D3169CF8706}" type="sibTrans" cxnId="{CBD733F5-365A-48FB-A3E5-5C007F10A7D5}">
      <dgm:prSet/>
      <dgm:spPr>
        <a:xfrm>
          <a:off x="381442" y="286193"/>
          <a:ext cx="1984478" cy="1984478"/>
        </a:xfrm>
        <a:solidFill>
          <a:srgbClr val="009FDA"/>
        </a:solidFill>
        <a:ln>
          <a:noFill/>
        </a:ln>
        <a:effectLst/>
      </dgm:spPr>
      <dgm:t>
        <a:bodyPr/>
        <a:lstStyle/>
        <a:p>
          <a:endParaRPr lang="en-US"/>
        </a:p>
      </dgm:t>
    </dgm:pt>
    <dgm:pt modelId="{09B23301-2D52-417A-B3F5-9BB53657486B}">
      <dgm:prSet phldrT="[Text]" custT="1"/>
      <dgm:spPr>
        <a:xfrm>
          <a:off x="225577" y="485395"/>
          <a:ext cx="616010" cy="616010"/>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sz="800" dirty="0">
              <a:solidFill>
                <a:sysClr val="windowText" lastClr="000000">
                  <a:hueOff val="0"/>
                  <a:satOff val="0"/>
                  <a:lumOff val="0"/>
                  <a:alphaOff val="0"/>
                </a:sysClr>
              </a:solidFill>
              <a:latin typeface="+mn-lt"/>
              <a:ea typeface="+mn-ea"/>
              <a:cs typeface="+mn-cs"/>
            </a:rPr>
            <a:t>Lower Maintenance Window</a:t>
          </a:r>
        </a:p>
      </dgm:t>
    </dgm:pt>
    <dgm:pt modelId="{E4637C9E-F023-4034-B466-75A27C7B6D10}" type="parTrans" cxnId="{5DB4C85E-C884-4EBE-B0A2-F1EDA7479B1C}">
      <dgm:prSet/>
      <dgm:spPr/>
      <dgm:t>
        <a:bodyPr/>
        <a:lstStyle/>
        <a:p>
          <a:endParaRPr lang="en-US"/>
        </a:p>
      </dgm:t>
    </dgm:pt>
    <dgm:pt modelId="{BFAD3ABE-DAD3-432B-A91B-96D765397E37}" type="sibTrans" cxnId="{5DB4C85E-C884-4EBE-B0A2-F1EDA7479B1C}">
      <dgm:prSet/>
      <dgm:spPr>
        <a:xfrm>
          <a:off x="381442" y="286193"/>
          <a:ext cx="1984478" cy="1984478"/>
        </a:xfrm>
        <a:solidFill>
          <a:srgbClr val="009FDA"/>
        </a:solidFill>
        <a:ln>
          <a:noFill/>
        </a:ln>
        <a:effectLst/>
      </dgm:spPr>
      <dgm:t>
        <a:bodyPr/>
        <a:lstStyle/>
        <a:p>
          <a:endParaRPr lang="en-US"/>
        </a:p>
      </dgm:t>
    </dgm:pt>
    <dgm:pt modelId="{6AC4188F-D2A6-482C-BFE5-2ABFF8790C7F}">
      <dgm:prSet phldrT="[Text]" custT="1"/>
      <dgm:spPr>
        <a:xfrm>
          <a:off x="1065676" y="364"/>
          <a:ext cx="616010" cy="616010"/>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sz="900"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Faster Deliveries</a:t>
          </a:r>
        </a:p>
      </dgm:t>
    </dgm:pt>
    <dgm:pt modelId="{0948B54A-0146-4BC1-BD19-57E1372F417B}" type="parTrans" cxnId="{512C0325-D09A-4EB1-BE38-D288E8EEF9E6}">
      <dgm:prSet/>
      <dgm:spPr/>
      <dgm:t>
        <a:bodyPr/>
        <a:lstStyle/>
        <a:p>
          <a:endParaRPr lang="en-US"/>
        </a:p>
      </dgm:t>
    </dgm:pt>
    <dgm:pt modelId="{32C01F58-6B32-4760-84D2-4697352C2431}" type="sibTrans" cxnId="{512C0325-D09A-4EB1-BE38-D288E8EEF9E6}">
      <dgm:prSet/>
      <dgm:spPr>
        <a:xfrm>
          <a:off x="381442" y="286193"/>
          <a:ext cx="1984478" cy="1984478"/>
        </a:xfrm>
        <a:solidFill>
          <a:srgbClr val="009FDA"/>
        </a:solidFill>
        <a:ln>
          <a:noFill/>
        </a:ln>
        <a:effectLst/>
      </dgm:spPr>
      <dgm:t>
        <a:bodyPr/>
        <a:lstStyle/>
        <a:p>
          <a:endParaRPr lang="en-US"/>
        </a:p>
      </dgm:t>
    </dgm:pt>
    <dgm:pt modelId="{556A6477-5DDF-4097-8D2C-7E8D3C28FA6F}">
      <dgm:prSet phldrT="[Text]" custT="1"/>
      <dgm:spPr>
        <a:xfrm>
          <a:off x="225577" y="1455458"/>
          <a:ext cx="616010" cy="616010"/>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sz="900" dirty="0">
              <a:solidFill>
                <a:sysClr val="windowText" lastClr="000000">
                  <a:hueOff val="0"/>
                  <a:satOff val="0"/>
                  <a:lumOff val="0"/>
                  <a:alphaOff val="0"/>
                </a:sysClr>
              </a:solidFill>
              <a:latin typeface="+mn-lt"/>
              <a:ea typeface="+mn-ea"/>
              <a:cs typeface="+mn-cs"/>
            </a:rPr>
            <a:t>Less Production Issues</a:t>
          </a:r>
        </a:p>
      </dgm:t>
    </dgm:pt>
    <dgm:pt modelId="{8A5DE071-BD4F-454F-813B-EEB88B0A8CA7}" type="parTrans" cxnId="{06B8E2B9-6E11-4E94-82F2-AB892BEA6F5D}">
      <dgm:prSet/>
      <dgm:spPr/>
      <dgm:t>
        <a:bodyPr/>
        <a:lstStyle/>
        <a:p>
          <a:endParaRPr lang="en-US"/>
        </a:p>
      </dgm:t>
    </dgm:pt>
    <dgm:pt modelId="{4CF60A96-8530-43BC-ACE3-51973FDB000C}" type="sibTrans" cxnId="{06B8E2B9-6E11-4E94-82F2-AB892BEA6F5D}">
      <dgm:prSet/>
      <dgm:spPr>
        <a:xfrm>
          <a:off x="381442" y="286193"/>
          <a:ext cx="1984478" cy="1984478"/>
        </a:xfrm>
        <a:solidFill>
          <a:srgbClr val="009FDA"/>
        </a:solidFill>
        <a:ln>
          <a:noFill/>
        </a:ln>
        <a:effectLst/>
      </dgm:spPr>
      <dgm:t>
        <a:bodyPr/>
        <a:lstStyle/>
        <a:p>
          <a:endParaRPr lang="en-US"/>
        </a:p>
      </dgm:t>
    </dgm:pt>
    <dgm:pt modelId="{CA55B751-A213-4C6C-A6CB-920B15C47236}">
      <dgm:prSet phldrT="[Text]" custT="1"/>
      <dgm:spPr>
        <a:xfrm>
          <a:off x="1905775" y="1455458"/>
          <a:ext cx="616010" cy="616010"/>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sz="900" dirty="0">
              <a:solidFill>
                <a:sysClr val="windowText" lastClr="000000">
                  <a:hueOff val="0"/>
                  <a:satOff val="0"/>
                  <a:lumOff val="0"/>
                  <a:alphaOff val="0"/>
                </a:sysClr>
              </a:solidFill>
              <a:latin typeface="+mn-lt"/>
              <a:ea typeface="+mn-ea"/>
              <a:cs typeface="+mn-cs"/>
            </a:rPr>
            <a:t>Successful Deployments</a:t>
          </a:r>
        </a:p>
      </dgm:t>
    </dgm:pt>
    <dgm:pt modelId="{465F60CC-05B5-4AC1-B641-F6DA832CDCB5}" type="parTrans" cxnId="{7E2A0D1B-49E9-4AF2-BEEB-B6FB76688EDA}">
      <dgm:prSet/>
      <dgm:spPr/>
      <dgm:t>
        <a:bodyPr/>
        <a:lstStyle/>
        <a:p>
          <a:endParaRPr lang="en-US"/>
        </a:p>
      </dgm:t>
    </dgm:pt>
    <dgm:pt modelId="{0B2EDF38-331B-471D-BBC8-B3C08A6E7151}" type="sibTrans" cxnId="{7E2A0D1B-49E9-4AF2-BEEB-B6FB76688EDA}">
      <dgm:prSet/>
      <dgm:spPr>
        <a:xfrm>
          <a:off x="381442" y="286193"/>
          <a:ext cx="1984478" cy="1984478"/>
        </a:xfrm>
        <a:solidFill>
          <a:srgbClr val="009FDA"/>
        </a:solidFill>
        <a:ln>
          <a:noFill/>
        </a:ln>
        <a:effectLst/>
      </dgm:spPr>
      <dgm:t>
        <a:bodyPr/>
        <a:lstStyle/>
        <a:p>
          <a:endParaRPr lang="en-US"/>
        </a:p>
      </dgm:t>
    </dgm:pt>
    <dgm:pt modelId="{490100EE-FDD9-4CFC-8381-5293F308204D}">
      <dgm:prSet phldrT="[Text]" custT="1"/>
      <dgm:spPr>
        <a:xfrm>
          <a:off x="1065676" y="1940490"/>
          <a:ext cx="616010" cy="616010"/>
        </a:xfr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ln>
        <a:effectLst/>
      </dgm:spPr>
      <dgm:t>
        <a:bodyPr/>
        <a:lstStyle/>
        <a:p>
          <a:r>
            <a:rPr lang="en-US" sz="900" dirty="0">
              <a:solidFill>
                <a:sysClr val="windowText" lastClr="000000">
                  <a:hueOff val="0"/>
                  <a:satOff val="0"/>
                  <a:lumOff val="0"/>
                  <a:alphaOff val="0"/>
                </a:sysClr>
              </a:solidFill>
              <a:latin typeface="+mn-lt"/>
              <a:ea typeface="+mn-ea"/>
              <a:cs typeface="+mn-cs"/>
            </a:rPr>
            <a:t>Environment Stability</a:t>
          </a:r>
        </a:p>
      </dgm:t>
    </dgm:pt>
    <dgm:pt modelId="{2B2F2C2D-17E5-4730-B69E-18CD207089D9}" type="parTrans" cxnId="{4E3DB951-4C86-49B8-A54D-A499C80587F3}">
      <dgm:prSet/>
      <dgm:spPr/>
      <dgm:t>
        <a:bodyPr/>
        <a:lstStyle/>
        <a:p>
          <a:endParaRPr lang="en-US"/>
        </a:p>
      </dgm:t>
    </dgm:pt>
    <dgm:pt modelId="{1C4622F9-8FE5-48A7-9FD0-8E179867EA6B}" type="sibTrans" cxnId="{4E3DB951-4C86-49B8-A54D-A499C80587F3}">
      <dgm:prSet/>
      <dgm:spPr>
        <a:xfrm>
          <a:off x="381442" y="286193"/>
          <a:ext cx="1984478" cy="1984478"/>
        </a:xfrm>
        <a:solidFill>
          <a:srgbClr val="009FDA"/>
        </a:solidFill>
        <a:ln>
          <a:noFill/>
        </a:ln>
        <a:effectLst/>
      </dgm:spPr>
      <dgm:t>
        <a:bodyPr/>
        <a:lstStyle/>
        <a:p>
          <a:endParaRPr lang="en-US"/>
        </a:p>
      </dgm:t>
    </dgm:pt>
    <dgm:pt modelId="{23A7EBDF-0061-42F1-8201-E16F15C3DF39}" type="pres">
      <dgm:prSet presAssocID="{A6FCD97F-8E04-4A3A-B887-6E304A6CDBAA}" presName="Name0" presStyleCnt="0">
        <dgm:presLayoutVars>
          <dgm:chMax val="1"/>
          <dgm:dir/>
          <dgm:animLvl val="ctr"/>
          <dgm:resizeHandles val="exact"/>
        </dgm:presLayoutVars>
      </dgm:prSet>
      <dgm:spPr/>
    </dgm:pt>
    <dgm:pt modelId="{4E0C7EB6-B60D-4BE8-94D2-657B7E5594E4}" type="pres">
      <dgm:prSet presAssocID="{F9E99385-42DE-429A-9C0A-DE7FD44FC0B7}" presName="centerShape" presStyleLbl="node0" presStyleIdx="0" presStyleCnt="1"/>
      <dgm:spPr>
        <a:prstGeom prst="ellipse">
          <a:avLst/>
        </a:prstGeom>
      </dgm:spPr>
    </dgm:pt>
    <dgm:pt modelId="{F4FC2503-6FB7-47F9-85C5-D2ABFFA3AC01}" type="pres">
      <dgm:prSet presAssocID="{6AC4188F-D2A6-482C-BFE5-2ABFF8790C7F}" presName="node" presStyleLbl="node1" presStyleIdx="0" presStyleCnt="6">
        <dgm:presLayoutVars>
          <dgm:bulletEnabled val="1"/>
        </dgm:presLayoutVars>
      </dgm:prSet>
      <dgm:spPr>
        <a:prstGeom prst="ellipse">
          <a:avLst/>
        </a:prstGeom>
      </dgm:spPr>
    </dgm:pt>
    <dgm:pt modelId="{3B3AB46C-F13D-4B27-823B-469AB2B15812}" type="pres">
      <dgm:prSet presAssocID="{6AC4188F-D2A6-482C-BFE5-2ABFF8790C7F}" presName="dummy" presStyleCnt="0"/>
      <dgm:spPr/>
    </dgm:pt>
    <dgm:pt modelId="{BCECFD82-8190-4D29-B15A-A68AA2A747D8}" type="pres">
      <dgm:prSet presAssocID="{32C01F58-6B32-4760-84D2-4697352C2431}" presName="sibTrans" presStyleLbl="sibTrans2D1" presStyleIdx="0" presStyleCnt="6"/>
      <dgm:spPr>
        <a:prstGeom prst="blockArc">
          <a:avLst>
            <a:gd name="adj1" fmla="val 16200000"/>
            <a:gd name="adj2" fmla="val 19800000"/>
            <a:gd name="adj3" fmla="val 4470"/>
          </a:avLst>
        </a:prstGeom>
      </dgm:spPr>
    </dgm:pt>
    <dgm:pt modelId="{7EEEE2C1-9EE5-49AB-B159-FABC2EAB2844}" type="pres">
      <dgm:prSet presAssocID="{3454271F-BFE8-4365-AB40-C856F3B8379F}" presName="node" presStyleLbl="node1" presStyleIdx="1" presStyleCnt="6">
        <dgm:presLayoutVars>
          <dgm:bulletEnabled val="1"/>
        </dgm:presLayoutVars>
      </dgm:prSet>
      <dgm:spPr>
        <a:prstGeom prst="ellipse">
          <a:avLst/>
        </a:prstGeom>
      </dgm:spPr>
    </dgm:pt>
    <dgm:pt modelId="{6508CCDA-2AD6-4A81-B7E8-C27A52282140}" type="pres">
      <dgm:prSet presAssocID="{3454271F-BFE8-4365-AB40-C856F3B8379F}" presName="dummy" presStyleCnt="0"/>
      <dgm:spPr/>
    </dgm:pt>
    <dgm:pt modelId="{DA8DA5CB-261C-437B-A3B3-493C3BC3F92B}" type="pres">
      <dgm:prSet presAssocID="{89A7EFB8-D47C-4CA9-A7E8-3D3169CF8706}" presName="sibTrans" presStyleLbl="sibTrans2D1" presStyleIdx="1" presStyleCnt="6"/>
      <dgm:spPr>
        <a:prstGeom prst="blockArc">
          <a:avLst>
            <a:gd name="adj1" fmla="val 19800000"/>
            <a:gd name="adj2" fmla="val 1800000"/>
            <a:gd name="adj3" fmla="val 4470"/>
          </a:avLst>
        </a:prstGeom>
      </dgm:spPr>
    </dgm:pt>
    <dgm:pt modelId="{6FB84C09-936E-444E-9F91-7A5E61D92228}" type="pres">
      <dgm:prSet presAssocID="{CA55B751-A213-4C6C-A6CB-920B15C47236}" presName="node" presStyleLbl="node1" presStyleIdx="2" presStyleCnt="6">
        <dgm:presLayoutVars>
          <dgm:bulletEnabled val="1"/>
        </dgm:presLayoutVars>
      </dgm:prSet>
      <dgm:spPr>
        <a:prstGeom prst="ellipse">
          <a:avLst/>
        </a:prstGeom>
      </dgm:spPr>
    </dgm:pt>
    <dgm:pt modelId="{B5688601-DFCE-44A8-A8DD-9C5753E5CF97}" type="pres">
      <dgm:prSet presAssocID="{CA55B751-A213-4C6C-A6CB-920B15C47236}" presName="dummy" presStyleCnt="0"/>
      <dgm:spPr/>
    </dgm:pt>
    <dgm:pt modelId="{047910A7-24D9-4F2F-9928-FB1DACAE260A}" type="pres">
      <dgm:prSet presAssocID="{0B2EDF38-331B-471D-BBC8-B3C08A6E7151}" presName="sibTrans" presStyleLbl="sibTrans2D1" presStyleIdx="2" presStyleCnt="6"/>
      <dgm:spPr>
        <a:prstGeom prst="blockArc">
          <a:avLst>
            <a:gd name="adj1" fmla="val 1800000"/>
            <a:gd name="adj2" fmla="val 5400000"/>
            <a:gd name="adj3" fmla="val 4470"/>
          </a:avLst>
        </a:prstGeom>
      </dgm:spPr>
    </dgm:pt>
    <dgm:pt modelId="{EDBF1D78-DF70-4FA4-B85A-F3C4874873BA}" type="pres">
      <dgm:prSet presAssocID="{490100EE-FDD9-4CFC-8381-5293F308204D}" presName="node" presStyleLbl="node1" presStyleIdx="3" presStyleCnt="6">
        <dgm:presLayoutVars>
          <dgm:bulletEnabled val="1"/>
        </dgm:presLayoutVars>
      </dgm:prSet>
      <dgm:spPr>
        <a:prstGeom prst="ellipse">
          <a:avLst/>
        </a:prstGeom>
      </dgm:spPr>
    </dgm:pt>
    <dgm:pt modelId="{7C7A6D78-F46F-44B7-A13C-023D4F1DECBE}" type="pres">
      <dgm:prSet presAssocID="{490100EE-FDD9-4CFC-8381-5293F308204D}" presName="dummy" presStyleCnt="0"/>
      <dgm:spPr/>
    </dgm:pt>
    <dgm:pt modelId="{9745E71B-CED9-46FF-8F93-E1A537174576}" type="pres">
      <dgm:prSet presAssocID="{1C4622F9-8FE5-48A7-9FD0-8E179867EA6B}" presName="sibTrans" presStyleLbl="sibTrans2D1" presStyleIdx="3" presStyleCnt="6"/>
      <dgm:spPr>
        <a:prstGeom prst="blockArc">
          <a:avLst>
            <a:gd name="adj1" fmla="val 5400000"/>
            <a:gd name="adj2" fmla="val 9000000"/>
            <a:gd name="adj3" fmla="val 4470"/>
          </a:avLst>
        </a:prstGeom>
      </dgm:spPr>
    </dgm:pt>
    <dgm:pt modelId="{13CE5D1F-7A1B-4E39-8AAA-752A374650B2}" type="pres">
      <dgm:prSet presAssocID="{556A6477-5DDF-4097-8D2C-7E8D3C28FA6F}" presName="node" presStyleLbl="node1" presStyleIdx="4" presStyleCnt="6">
        <dgm:presLayoutVars>
          <dgm:bulletEnabled val="1"/>
        </dgm:presLayoutVars>
      </dgm:prSet>
      <dgm:spPr>
        <a:prstGeom prst="ellipse">
          <a:avLst/>
        </a:prstGeom>
      </dgm:spPr>
    </dgm:pt>
    <dgm:pt modelId="{8FD4C42D-71D1-4541-A68E-375A14C4F4FD}" type="pres">
      <dgm:prSet presAssocID="{556A6477-5DDF-4097-8D2C-7E8D3C28FA6F}" presName="dummy" presStyleCnt="0"/>
      <dgm:spPr/>
    </dgm:pt>
    <dgm:pt modelId="{70BB3B73-FE39-4573-B272-10F7A62C81A3}" type="pres">
      <dgm:prSet presAssocID="{4CF60A96-8530-43BC-ACE3-51973FDB000C}" presName="sibTrans" presStyleLbl="sibTrans2D1" presStyleIdx="4" presStyleCnt="6"/>
      <dgm:spPr>
        <a:prstGeom prst="blockArc">
          <a:avLst>
            <a:gd name="adj1" fmla="val 9000000"/>
            <a:gd name="adj2" fmla="val 12600000"/>
            <a:gd name="adj3" fmla="val 4470"/>
          </a:avLst>
        </a:prstGeom>
      </dgm:spPr>
    </dgm:pt>
    <dgm:pt modelId="{567C7F25-D70C-4907-90A1-B7CF98E649FE}" type="pres">
      <dgm:prSet presAssocID="{09B23301-2D52-417A-B3F5-9BB53657486B}" presName="node" presStyleLbl="node1" presStyleIdx="5" presStyleCnt="6">
        <dgm:presLayoutVars>
          <dgm:bulletEnabled val="1"/>
        </dgm:presLayoutVars>
      </dgm:prSet>
      <dgm:spPr>
        <a:prstGeom prst="ellipse">
          <a:avLst/>
        </a:prstGeom>
      </dgm:spPr>
    </dgm:pt>
    <dgm:pt modelId="{A3A399DE-8CBC-45C7-B239-A6ABBC290818}" type="pres">
      <dgm:prSet presAssocID="{09B23301-2D52-417A-B3F5-9BB53657486B}" presName="dummy" presStyleCnt="0"/>
      <dgm:spPr/>
    </dgm:pt>
    <dgm:pt modelId="{87E88364-6373-4BAE-B529-521800C35E58}" type="pres">
      <dgm:prSet presAssocID="{BFAD3ABE-DAD3-432B-A91B-96D765397E37}" presName="sibTrans" presStyleLbl="sibTrans2D1" presStyleIdx="5" presStyleCnt="6"/>
      <dgm:spPr>
        <a:prstGeom prst="blockArc">
          <a:avLst>
            <a:gd name="adj1" fmla="val 12600000"/>
            <a:gd name="adj2" fmla="val 16200000"/>
            <a:gd name="adj3" fmla="val 4470"/>
          </a:avLst>
        </a:prstGeom>
      </dgm:spPr>
    </dgm:pt>
  </dgm:ptLst>
  <dgm:cxnLst>
    <dgm:cxn modelId="{2C5C110C-AB0E-4D60-BC72-BFD5EE0B69C5}" type="presOf" srcId="{556A6477-5DDF-4097-8D2C-7E8D3C28FA6F}" destId="{13CE5D1F-7A1B-4E39-8AAA-752A374650B2}" srcOrd="0" destOrd="0" presId="urn:microsoft.com/office/officeart/2005/8/layout/radial6"/>
    <dgm:cxn modelId="{EAC2DF19-657D-4FB8-8A32-5C1143B8AAB0}" type="presOf" srcId="{4CF60A96-8530-43BC-ACE3-51973FDB000C}" destId="{70BB3B73-FE39-4573-B272-10F7A62C81A3}" srcOrd="0" destOrd="0" presId="urn:microsoft.com/office/officeart/2005/8/layout/radial6"/>
    <dgm:cxn modelId="{7E2A0D1B-49E9-4AF2-BEEB-B6FB76688EDA}" srcId="{F9E99385-42DE-429A-9C0A-DE7FD44FC0B7}" destId="{CA55B751-A213-4C6C-A6CB-920B15C47236}" srcOrd="2" destOrd="0" parTransId="{465F60CC-05B5-4AC1-B641-F6DA832CDCB5}" sibTransId="{0B2EDF38-331B-471D-BBC8-B3C08A6E7151}"/>
    <dgm:cxn modelId="{E090D51F-E9C2-4204-8287-64CF09769EA8}" type="presOf" srcId="{BFAD3ABE-DAD3-432B-A91B-96D765397E37}" destId="{87E88364-6373-4BAE-B529-521800C35E58}" srcOrd="0" destOrd="0" presId="urn:microsoft.com/office/officeart/2005/8/layout/radial6"/>
    <dgm:cxn modelId="{512C0325-D09A-4EB1-BE38-D288E8EEF9E6}" srcId="{F9E99385-42DE-429A-9C0A-DE7FD44FC0B7}" destId="{6AC4188F-D2A6-482C-BFE5-2ABFF8790C7F}" srcOrd="0" destOrd="0" parTransId="{0948B54A-0146-4BC1-BD19-57E1372F417B}" sibTransId="{32C01F58-6B32-4760-84D2-4697352C2431}"/>
    <dgm:cxn modelId="{7C60D535-D6F8-497E-BE7D-337B5E1326B7}" type="presOf" srcId="{490100EE-FDD9-4CFC-8381-5293F308204D}" destId="{EDBF1D78-DF70-4FA4-B85A-F3C4874873BA}" srcOrd="0" destOrd="0" presId="urn:microsoft.com/office/officeart/2005/8/layout/radial6"/>
    <dgm:cxn modelId="{452C833A-C7D5-476D-987E-EA3C5288DA11}" type="presOf" srcId="{CA55B751-A213-4C6C-A6CB-920B15C47236}" destId="{6FB84C09-936E-444E-9F91-7A5E61D92228}" srcOrd="0" destOrd="0" presId="urn:microsoft.com/office/officeart/2005/8/layout/radial6"/>
    <dgm:cxn modelId="{5DB4C85E-C884-4EBE-B0A2-F1EDA7479B1C}" srcId="{F9E99385-42DE-429A-9C0A-DE7FD44FC0B7}" destId="{09B23301-2D52-417A-B3F5-9BB53657486B}" srcOrd="5" destOrd="0" parTransId="{E4637C9E-F023-4034-B466-75A27C7B6D10}" sibTransId="{BFAD3ABE-DAD3-432B-A91B-96D765397E37}"/>
    <dgm:cxn modelId="{FA349547-3C2A-4453-BCCD-8A344A9796B7}" type="presOf" srcId="{6AC4188F-D2A6-482C-BFE5-2ABFF8790C7F}" destId="{F4FC2503-6FB7-47F9-85C5-D2ABFFA3AC01}" srcOrd="0" destOrd="0" presId="urn:microsoft.com/office/officeart/2005/8/layout/radial6"/>
    <dgm:cxn modelId="{FBABF24F-CB9D-4025-B1E1-93ABDBFB1DDC}" type="presOf" srcId="{32C01F58-6B32-4760-84D2-4697352C2431}" destId="{BCECFD82-8190-4D29-B15A-A68AA2A747D8}" srcOrd="0" destOrd="0" presId="urn:microsoft.com/office/officeart/2005/8/layout/radial6"/>
    <dgm:cxn modelId="{4E3DB951-4C86-49B8-A54D-A499C80587F3}" srcId="{F9E99385-42DE-429A-9C0A-DE7FD44FC0B7}" destId="{490100EE-FDD9-4CFC-8381-5293F308204D}" srcOrd="3" destOrd="0" parTransId="{2B2F2C2D-17E5-4730-B69E-18CD207089D9}" sibTransId="{1C4622F9-8FE5-48A7-9FD0-8E179867EA6B}"/>
    <dgm:cxn modelId="{743F375A-B92C-499C-A85D-696F42D50422}" type="presOf" srcId="{F9E99385-42DE-429A-9C0A-DE7FD44FC0B7}" destId="{4E0C7EB6-B60D-4BE8-94D2-657B7E5594E4}" srcOrd="0" destOrd="0" presId="urn:microsoft.com/office/officeart/2005/8/layout/radial6"/>
    <dgm:cxn modelId="{6FFCF77C-0818-4EBD-82AD-E3317DF85E81}" type="presOf" srcId="{0B2EDF38-331B-471D-BBC8-B3C08A6E7151}" destId="{047910A7-24D9-4F2F-9928-FB1DACAE260A}" srcOrd="0" destOrd="0" presId="urn:microsoft.com/office/officeart/2005/8/layout/radial6"/>
    <dgm:cxn modelId="{54AA7F8A-83D7-4282-830F-AF5AE9747106}" type="presOf" srcId="{09B23301-2D52-417A-B3F5-9BB53657486B}" destId="{567C7F25-D70C-4907-90A1-B7CF98E649FE}" srcOrd="0" destOrd="0" presId="urn:microsoft.com/office/officeart/2005/8/layout/radial6"/>
    <dgm:cxn modelId="{06B8E2B9-6E11-4E94-82F2-AB892BEA6F5D}" srcId="{F9E99385-42DE-429A-9C0A-DE7FD44FC0B7}" destId="{556A6477-5DDF-4097-8D2C-7E8D3C28FA6F}" srcOrd="4" destOrd="0" parTransId="{8A5DE071-BD4F-454F-813B-EEB88B0A8CA7}" sibTransId="{4CF60A96-8530-43BC-ACE3-51973FDB000C}"/>
    <dgm:cxn modelId="{2CE124C3-31C3-44B8-8514-EB9E0C7F354F}" type="presOf" srcId="{3454271F-BFE8-4365-AB40-C856F3B8379F}" destId="{7EEEE2C1-9EE5-49AB-B159-FABC2EAB2844}" srcOrd="0" destOrd="0" presId="urn:microsoft.com/office/officeart/2005/8/layout/radial6"/>
    <dgm:cxn modelId="{C9A77DC7-D160-4781-BA15-E8C8B435D156}" type="presOf" srcId="{89A7EFB8-D47C-4CA9-A7E8-3D3169CF8706}" destId="{DA8DA5CB-261C-437B-A3B3-493C3BC3F92B}" srcOrd="0" destOrd="0" presId="urn:microsoft.com/office/officeart/2005/8/layout/radial6"/>
    <dgm:cxn modelId="{4BC1C9D4-E9F1-4343-90B4-D0A339A4633D}" type="presOf" srcId="{1C4622F9-8FE5-48A7-9FD0-8E179867EA6B}" destId="{9745E71B-CED9-46FF-8F93-E1A537174576}" srcOrd="0" destOrd="0" presId="urn:microsoft.com/office/officeart/2005/8/layout/radial6"/>
    <dgm:cxn modelId="{6BE22FF5-0872-4A93-87F4-0BD655EC9670}" srcId="{A6FCD97F-8E04-4A3A-B887-6E304A6CDBAA}" destId="{F9E99385-42DE-429A-9C0A-DE7FD44FC0B7}" srcOrd="0" destOrd="0" parTransId="{92FA9E23-E236-4789-B6C8-380090DA7BFB}" sibTransId="{9E7BFFAB-1670-4DCA-B567-AB4670378569}"/>
    <dgm:cxn modelId="{CBD733F5-365A-48FB-A3E5-5C007F10A7D5}" srcId="{F9E99385-42DE-429A-9C0A-DE7FD44FC0B7}" destId="{3454271F-BFE8-4365-AB40-C856F3B8379F}" srcOrd="1" destOrd="0" parTransId="{52664092-E1FB-47A6-9EB0-E214C27A0B1A}" sibTransId="{89A7EFB8-D47C-4CA9-A7E8-3D3169CF8706}"/>
    <dgm:cxn modelId="{190449FE-A12F-4391-8A06-B736A65CA8C8}" type="presOf" srcId="{A6FCD97F-8E04-4A3A-B887-6E304A6CDBAA}" destId="{23A7EBDF-0061-42F1-8201-E16F15C3DF39}" srcOrd="0" destOrd="0" presId="urn:microsoft.com/office/officeart/2005/8/layout/radial6"/>
    <dgm:cxn modelId="{F29410F7-1DD6-4830-A802-3B6C0A096550}" type="presParOf" srcId="{23A7EBDF-0061-42F1-8201-E16F15C3DF39}" destId="{4E0C7EB6-B60D-4BE8-94D2-657B7E5594E4}" srcOrd="0" destOrd="0" presId="urn:microsoft.com/office/officeart/2005/8/layout/radial6"/>
    <dgm:cxn modelId="{87C2BF26-1974-4C4E-A804-52E901BAFE3F}" type="presParOf" srcId="{23A7EBDF-0061-42F1-8201-E16F15C3DF39}" destId="{F4FC2503-6FB7-47F9-85C5-D2ABFFA3AC01}" srcOrd="1" destOrd="0" presId="urn:microsoft.com/office/officeart/2005/8/layout/radial6"/>
    <dgm:cxn modelId="{C0113BC1-9BA0-42A7-92E5-6E46473B9260}" type="presParOf" srcId="{23A7EBDF-0061-42F1-8201-E16F15C3DF39}" destId="{3B3AB46C-F13D-4B27-823B-469AB2B15812}" srcOrd="2" destOrd="0" presId="urn:microsoft.com/office/officeart/2005/8/layout/radial6"/>
    <dgm:cxn modelId="{7B082C3A-1C7D-442C-A83F-AE398AB4CD96}" type="presParOf" srcId="{23A7EBDF-0061-42F1-8201-E16F15C3DF39}" destId="{BCECFD82-8190-4D29-B15A-A68AA2A747D8}" srcOrd="3" destOrd="0" presId="urn:microsoft.com/office/officeart/2005/8/layout/radial6"/>
    <dgm:cxn modelId="{67BE6E4C-61B7-40F7-8334-13CBD1F62F93}" type="presParOf" srcId="{23A7EBDF-0061-42F1-8201-E16F15C3DF39}" destId="{7EEEE2C1-9EE5-49AB-B159-FABC2EAB2844}" srcOrd="4" destOrd="0" presId="urn:microsoft.com/office/officeart/2005/8/layout/radial6"/>
    <dgm:cxn modelId="{562974E3-4267-4C61-A6B8-4B96E365B9FE}" type="presParOf" srcId="{23A7EBDF-0061-42F1-8201-E16F15C3DF39}" destId="{6508CCDA-2AD6-4A81-B7E8-C27A52282140}" srcOrd="5" destOrd="0" presId="urn:microsoft.com/office/officeart/2005/8/layout/radial6"/>
    <dgm:cxn modelId="{456FD61B-FB50-454C-A2C1-CA958818662E}" type="presParOf" srcId="{23A7EBDF-0061-42F1-8201-E16F15C3DF39}" destId="{DA8DA5CB-261C-437B-A3B3-493C3BC3F92B}" srcOrd="6" destOrd="0" presId="urn:microsoft.com/office/officeart/2005/8/layout/radial6"/>
    <dgm:cxn modelId="{33F98044-44FA-4FEF-9C31-AF5E05AE8BA9}" type="presParOf" srcId="{23A7EBDF-0061-42F1-8201-E16F15C3DF39}" destId="{6FB84C09-936E-444E-9F91-7A5E61D92228}" srcOrd="7" destOrd="0" presId="urn:microsoft.com/office/officeart/2005/8/layout/radial6"/>
    <dgm:cxn modelId="{57FEBAC2-6347-4F73-801F-34AB73CA7E5C}" type="presParOf" srcId="{23A7EBDF-0061-42F1-8201-E16F15C3DF39}" destId="{B5688601-DFCE-44A8-A8DD-9C5753E5CF97}" srcOrd="8" destOrd="0" presId="urn:microsoft.com/office/officeart/2005/8/layout/radial6"/>
    <dgm:cxn modelId="{5C3D4224-9844-4268-8324-4882311A3C9D}" type="presParOf" srcId="{23A7EBDF-0061-42F1-8201-E16F15C3DF39}" destId="{047910A7-24D9-4F2F-9928-FB1DACAE260A}" srcOrd="9" destOrd="0" presId="urn:microsoft.com/office/officeart/2005/8/layout/radial6"/>
    <dgm:cxn modelId="{0552564A-91EA-4C9D-B95D-979F8D2F4F50}" type="presParOf" srcId="{23A7EBDF-0061-42F1-8201-E16F15C3DF39}" destId="{EDBF1D78-DF70-4FA4-B85A-F3C4874873BA}" srcOrd="10" destOrd="0" presId="urn:microsoft.com/office/officeart/2005/8/layout/radial6"/>
    <dgm:cxn modelId="{D6B1313E-8D03-4EBE-A433-D136F4DA4967}" type="presParOf" srcId="{23A7EBDF-0061-42F1-8201-E16F15C3DF39}" destId="{7C7A6D78-F46F-44B7-A13C-023D4F1DECBE}" srcOrd="11" destOrd="0" presId="urn:microsoft.com/office/officeart/2005/8/layout/radial6"/>
    <dgm:cxn modelId="{B95D99AA-2B47-492E-8A81-1DF40EF913EF}" type="presParOf" srcId="{23A7EBDF-0061-42F1-8201-E16F15C3DF39}" destId="{9745E71B-CED9-46FF-8F93-E1A537174576}" srcOrd="12" destOrd="0" presId="urn:microsoft.com/office/officeart/2005/8/layout/radial6"/>
    <dgm:cxn modelId="{D99D1DBF-4EC4-4643-B736-4546B4878834}" type="presParOf" srcId="{23A7EBDF-0061-42F1-8201-E16F15C3DF39}" destId="{13CE5D1F-7A1B-4E39-8AAA-752A374650B2}" srcOrd="13" destOrd="0" presId="urn:microsoft.com/office/officeart/2005/8/layout/radial6"/>
    <dgm:cxn modelId="{D3985D4C-93D3-4766-8B86-901CD5D679EB}" type="presParOf" srcId="{23A7EBDF-0061-42F1-8201-E16F15C3DF39}" destId="{8FD4C42D-71D1-4541-A68E-375A14C4F4FD}" srcOrd="14" destOrd="0" presId="urn:microsoft.com/office/officeart/2005/8/layout/radial6"/>
    <dgm:cxn modelId="{45D1A1AA-6D2D-4261-B7F1-A07F3AD5DF82}" type="presParOf" srcId="{23A7EBDF-0061-42F1-8201-E16F15C3DF39}" destId="{70BB3B73-FE39-4573-B272-10F7A62C81A3}" srcOrd="15" destOrd="0" presId="urn:microsoft.com/office/officeart/2005/8/layout/radial6"/>
    <dgm:cxn modelId="{B8515284-6CB8-4774-A4CF-EFA2465B75BE}" type="presParOf" srcId="{23A7EBDF-0061-42F1-8201-E16F15C3DF39}" destId="{567C7F25-D70C-4907-90A1-B7CF98E649FE}" srcOrd="16" destOrd="0" presId="urn:microsoft.com/office/officeart/2005/8/layout/radial6"/>
    <dgm:cxn modelId="{F0B8E7BE-510E-49C3-9918-DAF268F5AD9D}" type="presParOf" srcId="{23A7EBDF-0061-42F1-8201-E16F15C3DF39}" destId="{A3A399DE-8CBC-45C7-B239-A6ABBC290818}" srcOrd="17" destOrd="0" presId="urn:microsoft.com/office/officeart/2005/8/layout/radial6"/>
    <dgm:cxn modelId="{5FBFA674-1265-4D77-8DB2-8DECF9539680}" type="presParOf" srcId="{23A7EBDF-0061-42F1-8201-E16F15C3DF39}" destId="{87E88364-6373-4BAE-B529-521800C35E58}" srcOrd="18" destOrd="0" presId="urn:microsoft.com/office/officeart/2005/8/layout/radial6"/>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69EB41-9B7C-4861-8C1C-B7386FA66B1B}" type="doc">
      <dgm:prSet loTypeId="urn:microsoft.com/office/officeart/2005/8/layout/chevron1" loCatId="process" qsTypeId="urn:microsoft.com/office/officeart/2005/8/quickstyle/simple1" qsCatId="simple" csTypeId="urn:microsoft.com/office/officeart/2005/8/colors/accent1_2" csCatId="accent1" phldr="1"/>
      <dgm:spPr/>
    </dgm:pt>
    <dgm:pt modelId="{59E20A81-B63A-43B2-9081-CDD5C822E3F2}">
      <dgm:prSet phldrT="[Text]"/>
      <dgm:spPr>
        <a:solidFill>
          <a:schemeClr val="bg1">
            <a:lumMod val="75000"/>
          </a:schemeClr>
        </a:solidFill>
      </dgm:spPr>
      <dgm:t>
        <a:bodyPr/>
        <a:lstStyle/>
        <a:p>
          <a:r>
            <a:rPr lang="en-IN" dirty="0"/>
            <a:t>Instrument Test</a:t>
          </a:r>
        </a:p>
      </dgm:t>
    </dgm:pt>
    <dgm:pt modelId="{7DAE4D62-74B5-4432-B07D-711E8672AD87}" type="sibTrans" cxnId="{AD04F206-4957-4A00-A199-A4EC016ABFC5}">
      <dgm:prSet/>
      <dgm:spPr/>
      <dgm:t>
        <a:bodyPr/>
        <a:lstStyle/>
        <a:p>
          <a:endParaRPr lang="en-IN"/>
        </a:p>
      </dgm:t>
    </dgm:pt>
    <dgm:pt modelId="{4B694D96-056F-4595-B9D2-7E8612EEC198}" type="parTrans" cxnId="{AD04F206-4957-4A00-A199-A4EC016ABFC5}">
      <dgm:prSet/>
      <dgm:spPr/>
      <dgm:t>
        <a:bodyPr/>
        <a:lstStyle/>
        <a:p>
          <a:endParaRPr lang="en-IN"/>
        </a:p>
      </dgm:t>
    </dgm:pt>
    <dgm:pt modelId="{C38C0CEF-B3DE-4EC2-B062-35895F001E4D}">
      <dgm:prSet phldrT="[Text]"/>
      <dgm:spPr/>
      <dgm:t>
        <a:bodyPr/>
        <a:lstStyle/>
        <a:p>
          <a:r>
            <a:rPr lang="en-IN" dirty="0"/>
            <a:t>Manual Application Integration Tests</a:t>
          </a:r>
        </a:p>
      </dgm:t>
    </dgm:pt>
    <dgm:pt modelId="{0B88C2C3-3E1F-4B5C-B551-125D14BF1B4C}" type="sibTrans" cxnId="{4C551D45-7467-46E0-9C64-D4E37ECCFC61}">
      <dgm:prSet/>
      <dgm:spPr/>
      <dgm:t>
        <a:bodyPr/>
        <a:lstStyle/>
        <a:p>
          <a:endParaRPr lang="en-IN"/>
        </a:p>
      </dgm:t>
    </dgm:pt>
    <dgm:pt modelId="{617A38D3-EBBC-4DDE-9A4D-2798E525810D}" type="parTrans" cxnId="{4C551D45-7467-46E0-9C64-D4E37ECCFC61}">
      <dgm:prSet/>
      <dgm:spPr/>
      <dgm:t>
        <a:bodyPr/>
        <a:lstStyle/>
        <a:p>
          <a:endParaRPr lang="en-IN"/>
        </a:p>
      </dgm:t>
    </dgm:pt>
    <dgm:pt modelId="{E4429464-FF40-401B-A283-DA367B97CE5A}">
      <dgm:prSet phldrT="[Text]"/>
      <dgm:spPr>
        <a:solidFill>
          <a:schemeClr val="bg1">
            <a:lumMod val="75000"/>
          </a:schemeClr>
        </a:solidFill>
      </dgm:spPr>
      <dgm:t>
        <a:bodyPr/>
        <a:lstStyle/>
        <a:p>
          <a:r>
            <a:rPr lang="en-IN" dirty="0"/>
            <a:t>Software Development / Maintenance</a:t>
          </a:r>
        </a:p>
      </dgm:t>
    </dgm:pt>
    <dgm:pt modelId="{8FBB118F-8FDF-44AD-B3CC-411CB7516BB5}" type="sibTrans" cxnId="{0970FD94-A88E-4734-8A44-99A01D5306CE}">
      <dgm:prSet/>
      <dgm:spPr/>
      <dgm:t>
        <a:bodyPr/>
        <a:lstStyle/>
        <a:p>
          <a:endParaRPr lang="en-IN"/>
        </a:p>
      </dgm:t>
    </dgm:pt>
    <dgm:pt modelId="{894DFBCB-9157-4E5A-A263-84721C7C9877}" type="parTrans" cxnId="{0970FD94-A88E-4734-8A44-99A01D5306CE}">
      <dgm:prSet/>
      <dgm:spPr/>
      <dgm:t>
        <a:bodyPr/>
        <a:lstStyle/>
        <a:p>
          <a:endParaRPr lang="en-IN"/>
        </a:p>
      </dgm:t>
    </dgm:pt>
    <dgm:pt modelId="{7912827F-5721-40C0-BC3F-1B8721040C8D}">
      <dgm:prSet phldrT="[Text]"/>
      <dgm:spPr/>
      <dgm:t>
        <a:bodyPr/>
        <a:lstStyle/>
        <a:p>
          <a:r>
            <a:rPr lang="en-IN" dirty="0"/>
            <a:t>Compilation of Source Code</a:t>
          </a:r>
        </a:p>
      </dgm:t>
    </dgm:pt>
    <dgm:pt modelId="{75A962DD-EDEC-4A75-84CB-7F79CC3F9E6E}" type="parTrans" cxnId="{D909B047-29DC-4375-83CA-F4B0030AB3C4}">
      <dgm:prSet/>
      <dgm:spPr/>
      <dgm:t>
        <a:bodyPr/>
        <a:lstStyle/>
        <a:p>
          <a:endParaRPr lang="en-IN"/>
        </a:p>
      </dgm:t>
    </dgm:pt>
    <dgm:pt modelId="{C4F1F210-748A-490B-86CD-CD5FC8DA5C79}" type="sibTrans" cxnId="{D909B047-29DC-4375-83CA-F4B0030AB3C4}">
      <dgm:prSet/>
      <dgm:spPr/>
      <dgm:t>
        <a:bodyPr/>
        <a:lstStyle/>
        <a:p>
          <a:endParaRPr lang="en-IN"/>
        </a:p>
      </dgm:t>
    </dgm:pt>
    <dgm:pt modelId="{4C0394A1-1B3F-4A80-B430-21E36F38F93C}">
      <dgm:prSet phldrT="[Text]"/>
      <dgm:spPr/>
      <dgm:t>
        <a:bodyPr/>
        <a:lstStyle/>
        <a:p>
          <a:r>
            <a:rPr lang="en-IN" dirty="0"/>
            <a:t>Execution of Dev &amp; Unit Tests</a:t>
          </a:r>
        </a:p>
      </dgm:t>
    </dgm:pt>
    <dgm:pt modelId="{ABBADC1D-5732-4B92-B850-8E3990AAACE4}" type="parTrans" cxnId="{DEA99B01-3305-4A1E-A250-AE80096C3D88}">
      <dgm:prSet/>
      <dgm:spPr/>
      <dgm:t>
        <a:bodyPr/>
        <a:lstStyle/>
        <a:p>
          <a:endParaRPr lang="en-IN"/>
        </a:p>
      </dgm:t>
    </dgm:pt>
    <dgm:pt modelId="{72434889-56DD-44B1-8355-12A9CEFFA314}" type="sibTrans" cxnId="{DEA99B01-3305-4A1E-A250-AE80096C3D88}">
      <dgm:prSet/>
      <dgm:spPr/>
      <dgm:t>
        <a:bodyPr/>
        <a:lstStyle/>
        <a:p>
          <a:endParaRPr lang="en-IN"/>
        </a:p>
      </dgm:t>
    </dgm:pt>
    <dgm:pt modelId="{FB51DE71-2A28-4E75-B4D2-1145C7371846}">
      <dgm:prSet phldrT="[Text]"/>
      <dgm:spPr/>
      <dgm:t>
        <a:bodyPr/>
        <a:lstStyle/>
        <a:p>
          <a:r>
            <a:rPr lang="en-IN" dirty="0"/>
            <a:t>Deployment to Virtual Test Environments</a:t>
          </a:r>
        </a:p>
      </dgm:t>
    </dgm:pt>
    <dgm:pt modelId="{EC49AEFB-87C6-4769-855C-0166F2323FC6}" type="parTrans" cxnId="{1A46A1BB-A1D6-40D5-8011-5C267C995974}">
      <dgm:prSet/>
      <dgm:spPr/>
      <dgm:t>
        <a:bodyPr/>
        <a:lstStyle/>
        <a:p>
          <a:endParaRPr lang="en-IN"/>
        </a:p>
      </dgm:t>
    </dgm:pt>
    <dgm:pt modelId="{3BEF0A63-B19F-4BC4-8B14-1E1F552DD3C5}" type="sibTrans" cxnId="{1A46A1BB-A1D6-40D5-8011-5C267C995974}">
      <dgm:prSet/>
      <dgm:spPr/>
      <dgm:t>
        <a:bodyPr/>
        <a:lstStyle/>
        <a:p>
          <a:endParaRPr lang="en-IN"/>
        </a:p>
      </dgm:t>
    </dgm:pt>
    <dgm:pt modelId="{06F156AA-0AE3-47A2-A6FE-F391D525B93A}">
      <dgm:prSet phldrT="[Text]"/>
      <dgm:spPr/>
      <dgm:t>
        <a:bodyPr/>
        <a:lstStyle/>
        <a:p>
          <a:r>
            <a:rPr lang="en-IN" dirty="0"/>
            <a:t>Automated Application Integrated Tests</a:t>
          </a:r>
        </a:p>
      </dgm:t>
    </dgm:pt>
    <dgm:pt modelId="{97445337-23E1-4CFE-9883-AA79793CFB0D}" type="parTrans" cxnId="{0566B553-DF79-4918-AC1C-B5663870D8D3}">
      <dgm:prSet/>
      <dgm:spPr/>
      <dgm:t>
        <a:bodyPr/>
        <a:lstStyle/>
        <a:p>
          <a:endParaRPr lang="en-IN"/>
        </a:p>
      </dgm:t>
    </dgm:pt>
    <dgm:pt modelId="{438DF239-86EE-4E6C-B14D-9BF7C37FBF8B}" type="sibTrans" cxnId="{0566B553-DF79-4918-AC1C-B5663870D8D3}">
      <dgm:prSet/>
      <dgm:spPr/>
      <dgm:t>
        <a:bodyPr/>
        <a:lstStyle/>
        <a:p>
          <a:endParaRPr lang="en-IN"/>
        </a:p>
      </dgm:t>
    </dgm:pt>
    <dgm:pt modelId="{B09AF0C5-7E70-4133-81DB-354781619F81}" type="pres">
      <dgm:prSet presAssocID="{EF69EB41-9B7C-4861-8C1C-B7386FA66B1B}" presName="Name0" presStyleCnt="0">
        <dgm:presLayoutVars>
          <dgm:dir/>
          <dgm:animLvl val="lvl"/>
          <dgm:resizeHandles val="exact"/>
        </dgm:presLayoutVars>
      </dgm:prSet>
      <dgm:spPr/>
    </dgm:pt>
    <dgm:pt modelId="{A1B27A2C-01E4-4CFF-AF8B-28FD9CBB2FD3}" type="pres">
      <dgm:prSet presAssocID="{E4429464-FF40-401B-A283-DA367B97CE5A}" presName="parTxOnly" presStyleLbl="node1" presStyleIdx="0" presStyleCnt="7">
        <dgm:presLayoutVars>
          <dgm:chMax val="0"/>
          <dgm:chPref val="0"/>
          <dgm:bulletEnabled val="1"/>
        </dgm:presLayoutVars>
      </dgm:prSet>
      <dgm:spPr/>
    </dgm:pt>
    <dgm:pt modelId="{3A4B6330-F358-49EF-BDB3-9599ED30A405}" type="pres">
      <dgm:prSet presAssocID="{8FBB118F-8FDF-44AD-B3CC-411CB7516BB5}" presName="parTxOnlySpace" presStyleCnt="0"/>
      <dgm:spPr/>
    </dgm:pt>
    <dgm:pt modelId="{54988A95-E418-43AE-9E1B-12655BD70A33}" type="pres">
      <dgm:prSet presAssocID="{7912827F-5721-40C0-BC3F-1B8721040C8D}" presName="parTxOnly" presStyleLbl="node1" presStyleIdx="1" presStyleCnt="7">
        <dgm:presLayoutVars>
          <dgm:chMax val="0"/>
          <dgm:chPref val="0"/>
          <dgm:bulletEnabled val="1"/>
        </dgm:presLayoutVars>
      </dgm:prSet>
      <dgm:spPr/>
    </dgm:pt>
    <dgm:pt modelId="{AE04BABE-5649-4696-8B8F-B86FB8DF6FA9}" type="pres">
      <dgm:prSet presAssocID="{C4F1F210-748A-490B-86CD-CD5FC8DA5C79}" presName="parTxOnlySpace" presStyleCnt="0"/>
      <dgm:spPr/>
    </dgm:pt>
    <dgm:pt modelId="{40EC530B-F31C-4637-9314-0B1DC1B30CE4}" type="pres">
      <dgm:prSet presAssocID="{4C0394A1-1B3F-4A80-B430-21E36F38F93C}" presName="parTxOnly" presStyleLbl="node1" presStyleIdx="2" presStyleCnt="7">
        <dgm:presLayoutVars>
          <dgm:chMax val="0"/>
          <dgm:chPref val="0"/>
          <dgm:bulletEnabled val="1"/>
        </dgm:presLayoutVars>
      </dgm:prSet>
      <dgm:spPr/>
    </dgm:pt>
    <dgm:pt modelId="{ABEE0CAD-9EE0-4060-9131-1EF39F7799D4}" type="pres">
      <dgm:prSet presAssocID="{72434889-56DD-44B1-8355-12A9CEFFA314}" presName="parTxOnlySpace" presStyleCnt="0"/>
      <dgm:spPr/>
    </dgm:pt>
    <dgm:pt modelId="{5C63B791-719C-4270-A557-E209EB353C15}" type="pres">
      <dgm:prSet presAssocID="{FB51DE71-2A28-4E75-B4D2-1145C7371846}" presName="parTxOnly" presStyleLbl="node1" presStyleIdx="3" presStyleCnt="7">
        <dgm:presLayoutVars>
          <dgm:chMax val="0"/>
          <dgm:chPref val="0"/>
          <dgm:bulletEnabled val="1"/>
        </dgm:presLayoutVars>
      </dgm:prSet>
      <dgm:spPr/>
    </dgm:pt>
    <dgm:pt modelId="{5CF16225-8BB1-408E-802A-65EF792362E3}" type="pres">
      <dgm:prSet presAssocID="{3BEF0A63-B19F-4BC4-8B14-1E1F552DD3C5}" presName="parTxOnlySpace" presStyleCnt="0"/>
      <dgm:spPr/>
    </dgm:pt>
    <dgm:pt modelId="{E326ED6F-2429-476A-9D7E-B0050E97A3F7}" type="pres">
      <dgm:prSet presAssocID="{06F156AA-0AE3-47A2-A6FE-F391D525B93A}" presName="parTxOnly" presStyleLbl="node1" presStyleIdx="4" presStyleCnt="7">
        <dgm:presLayoutVars>
          <dgm:chMax val="0"/>
          <dgm:chPref val="0"/>
          <dgm:bulletEnabled val="1"/>
        </dgm:presLayoutVars>
      </dgm:prSet>
      <dgm:spPr/>
    </dgm:pt>
    <dgm:pt modelId="{1C6BE524-9C64-444F-B298-066AB57ABFA9}" type="pres">
      <dgm:prSet presAssocID="{438DF239-86EE-4E6C-B14D-9BF7C37FBF8B}" presName="parTxOnlySpace" presStyleCnt="0"/>
      <dgm:spPr/>
    </dgm:pt>
    <dgm:pt modelId="{982A834A-2715-40C6-8807-4BAAEAFE1222}" type="pres">
      <dgm:prSet presAssocID="{C38C0CEF-B3DE-4EC2-B062-35895F001E4D}" presName="parTxOnly" presStyleLbl="node1" presStyleIdx="5" presStyleCnt="7">
        <dgm:presLayoutVars>
          <dgm:chMax val="0"/>
          <dgm:chPref val="0"/>
          <dgm:bulletEnabled val="1"/>
        </dgm:presLayoutVars>
      </dgm:prSet>
      <dgm:spPr/>
    </dgm:pt>
    <dgm:pt modelId="{56394E4C-7BA1-4779-8184-D7CC184320EA}" type="pres">
      <dgm:prSet presAssocID="{0B88C2C3-3E1F-4B5C-B551-125D14BF1B4C}" presName="parTxOnlySpace" presStyleCnt="0"/>
      <dgm:spPr/>
    </dgm:pt>
    <dgm:pt modelId="{63940382-FC61-4E3D-B2B6-C4C08E1BAF31}" type="pres">
      <dgm:prSet presAssocID="{59E20A81-B63A-43B2-9081-CDD5C822E3F2}" presName="parTxOnly" presStyleLbl="node1" presStyleIdx="6" presStyleCnt="7">
        <dgm:presLayoutVars>
          <dgm:chMax val="0"/>
          <dgm:chPref val="0"/>
          <dgm:bulletEnabled val="1"/>
        </dgm:presLayoutVars>
      </dgm:prSet>
      <dgm:spPr/>
    </dgm:pt>
  </dgm:ptLst>
  <dgm:cxnLst>
    <dgm:cxn modelId="{DEA99B01-3305-4A1E-A250-AE80096C3D88}" srcId="{EF69EB41-9B7C-4861-8C1C-B7386FA66B1B}" destId="{4C0394A1-1B3F-4A80-B430-21E36F38F93C}" srcOrd="2" destOrd="0" parTransId="{ABBADC1D-5732-4B92-B850-8E3990AAACE4}" sibTransId="{72434889-56DD-44B1-8355-12A9CEFFA314}"/>
    <dgm:cxn modelId="{AD04F206-4957-4A00-A199-A4EC016ABFC5}" srcId="{EF69EB41-9B7C-4861-8C1C-B7386FA66B1B}" destId="{59E20A81-B63A-43B2-9081-CDD5C822E3F2}" srcOrd="6" destOrd="0" parTransId="{4B694D96-056F-4595-B9D2-7E8612EEC198}" sibTransId="{7DAE4D62-74B5-4432-B07D-711E8672AD87}"/>
    <dgm:cxn modelId="{791C7F29-6E29-4B8C-A2AE-80B3A8228509}" type="presOf" srcId="{06F156AA-0AE3-47A2-A6FE-F391D525B93A}" destId="{E326ED6F-2429-476A-9D7E-B0050E97A3F7}" srcOrd="0" destOrd="0" presId="urn:microsoft.com/office/officeart/2005/8/layout/chevron1"/>
    <dgm:cxn modelId="{3C12505D-E2EA-4B6A-9578-5EBEF918054F}" type="presOf" srcId="{59E20A81-B63A-43B2-9081-CDD5C822E3F2}" destId="{63940382-FC61-4E3D-B2B6-C4C08E1BAF31}" srcOrd="0" destOrd="0" presId="urn:microsoft.com/office/officeart/2005/8/layout/chevron1"/>
    <dgm:cxn modelId="{4C551D45-7467-46E0-9C64-D4E37ECCFC61}" srcId="{EF69EB41-9B7C-4861-8C1C-B7386FA66B1B}" destId="{C38C0CEF-B3DE-4EC2-B062-35895F001E4D}" srcOrd="5" destOrd="0" parTransId="{617A38D3-EBBC-4DDE-9A4D-2798E525810D}" sibTransId="{0B88C2C3-3E1F-4B5C-B551-125D14BF1B4C}"/>
    <dgm:cxn modelId="{D909B047-29DC-4375-83CA-F4B0030AB3C4}" srcId="{EF69EB41-9B7C-4861-8C1C-B7386FA66B1B}" destId="{7912827F-5721-40C0-BC3F-1B8721040C8D}" srcOrd="1" destOrd="0" parTransId="{75A962DD-EDEC-4A75-84CB-7F79CC3F9E6E}" sibTransId="{C4F1F210-748A-490B-86CD-CD5FC8DA5C79}"/>
    <dgm:cxn modelId="{86B3644B-290D-4220-BC17-A1469499A376}" type="presOf" srcId="{EF69EB41-9B7C-4861-8C1C-B7386FA66B1B}" destId="{B09AF0C5-7E70-4133-81DB-354781619F81}" srcOrd="0" destOrd="0" presId="urn:microsoft.com/office/officeart/2005/8/layout/chevron1"/>
    <dgm:cxn modelId="{0566B553-DF79-4918-AC1C-B5663870D8D3}" srcId="{EF69EB41-9B7C-4861-8C1C-B7386FA66B1B}" destId="{06F156AA-0AE3-47A2-A6FE-F391D525B93A}" srcOrd="4" destOrd="0" parTransId="{97445337-23E1-4CFE-9883-AA79793CFB0D}" sibTransId="{438DF239-86EE-4E6C-B14D-9BF7C37FBF8B}"/>
    <dgm:cxn modelId="{0970FD94-A88E-4734-8A44-99A01D5306CE}" srcId="{EF69EB41-9B7C-4861-8C1C-B7386FA66B1B}" destId="{E4429464-FF40-401B-A283-DA367B97CE5A}" srcOrd="0" destOrd="0" parTransId="{894DFBCB-9157-4E5A-A263-84721C7C9877}" sibTransId="{8FBB118F-8FDF-44AD-B3CC-411CB7516BB5}"/>
    <dgm:cxn modelId="{40843C9E-5E10-4B6E-B146-2D6182E0100A}" type="presOf" srcId="{FB51DE71-2A28-4E75-B4D2-1145C7371846}" destId="{5C63B791-719C-4270-A557-E209EB353C15}" srcOrd="0" destOrd="0" presId="urn:microsoft.com/office/officeart/2005/8/layout/chevron1"/>
    <dgm:cxn modelId="{EA39F2B6-50FE-4483-94B3-915A2BB5A6C9}" type="presOf" srcId="{4C0394A1-1B3F-4A80-B430-21E36F38F93C}" destId="{40EC530B-F31C-4637-9314-0B1DC1B30CE4}" srcOrd="0" destOrd="0" presId="urn:microsoft.com/office/officeart/2005/8/layout/chevron1"/>
    <dgm:cxn modelId="{1A46A1BB-A1D6-40D5-8011-5C267C995974}" srcId="{EF69EB41-9B7C-4861-8C1C-B7386FA66B1B}" destId="{FB51DE71-2A28-4E75-B4D2-1145C7371846}" srcOrd="3" destOrd="0" parTransId="{EC49AEFB-87C6-4769-855C-0166F2323FC6}" sibTransId="{3BEF0A63-B19F-4BC4-8B14-1E1F552DD3C5}"/>
    <dgm:cxn modelId="{63C60AC3-5208-4623-8137-0E8F5939F155}" type="presOf" srcId="{E4429464-FF40-401B-A283-DA367B97CE5A}" destId="{A1B27A2C-01E4-4CFF-AF8B-28FD9CBB2FD3}" srcOrd="0" destOrd="0" presId="urn:microsoft.com/office/officeart/2005/8/layout/chevron1"/>
    <dgm:cxn modelId="{98185DC9-B3F3-4F14-B427-FB88D980AA2B}" type="presOf" srcId="{C38C0CEF-B3DE-4EC2-B062-35895F001E4D}" destId="{982A834A-2715-40C6-8807-4BAAEAFE1222}" srcOrd="0" destOrd="0" presId="urn:microsoft.com/office/officeart/2005/8/layout/chevron1"/>
    <dgm:cxn modelId="{F55FB0CF-887D-43E0-A5F2-84CB71514542}" type="presOf" srcId="{7912827F-5721-40C0-BC3F-1B8721040C8D}" destId="{54988A95-E418-43AE-9E1B-12655BD70A33}" srcOrd="0" destOrd="0" presId="urn:microsoft.com/office/officeart/2005/8/layout/chevron1"/>
    <dgm:cxn modelId="{33AD55CD-BBA6-4C03-9425-71D9C738D527}" type="presParOf" srcId="{B09AF0C5-7E70-4133-81DB-354781619F81}" destId="{A1B27A2C-01E4-4CFF-AF8B-28FD9CBB2FD3}" srcOrd="0" destOrd="0" presId="urn:microsoft.com/office/officeart/2005/8/layout/chevron1"/>
    <dgm:cxn modelId="{03E51BDA-3BC4-47D2-B680-ADD767F7F5B5}" type="presParOf" srcId="{B09AF0C5-7E70-4133-81DB-354781619F81}" destId="{3A4B6330-F358-49EF-BDB3-9599ED30A405}" srcOrd="1" destOrd="0" presId="urn:microsoft.com/office/officeart/2005/8/layout/chevron1"/>
    <dgm:cxn modelId="{D6AB0096-89B1-4AD1-9EC8-849662F764B6}" type="presParOf" srcId="{B09AF0C5-7E70-4133-81DB-354781619F81}" destId="{54988A95-E418-43AE-9E1B-12655BD70A33}" srcOrd="2" destOrd="0" presId="urn:microsoft.com/office/officeart/2005/8/layout/chevron1"/>
    <dgm:cxn modelId="{9413D738-C7A0-4337-862D-3E1200DFFBC3}" type="presParOf" srcId="{B09AF0C5-7E70-4133-81DB-354781619F81}" destId="{AE04BABE-5649-4696-8B8F-B86FB8DF6FA9}" srcOrd="3" destOrd="0" presId="urn:microsoft.com/office/officeart/2005/8/layout/chevron1"/>
    <dgm:cxn modelId="{11B53881-8720-495F-958E-F5AD11C4BC63}" type="presParOf" srcId="{B09AF0C5-7E70-4133-81DB-354781619F81}" destId="{40EC530B-F31C-4637-9314-0B1DC1B30CE4}" srcOrd="4" destOrd="0" presId="urn:microsoft.com/office/officeart/2005/8/layout/chevron1"/>
    <dgm:cxn modelId="{EBC8BEF0-3414-43FD-9405-B74BB748095B}" type="presParOf" srcId="{B09AF0C5-7E70-4133-81DB-354781619F81}" destId="{ABEE0CAD-9EE0-4060-9131-1EF39F7799D4}" srcOrd="5" destOrd="0" presId="urn:microsoft.com/office/officeart/2005/8/layout/chevron1"/>
    <dgm:cxn modelId="{A6D8DA5B-2F82-459E-847B-94997AC9F2F0}" type="presParOf" srcId="{B09AF0C5-7E70-4133-81DB-354781619F81}" destId="{5C63B791-719C-4270-A557-E209EB353C15}" srcOrd="6" destOrd="0" presId="urn:microsoft.com/office/officeart/2005/8/layout/chevron1"/>
    <dgm:cxn modelId="{DC4B29D6-E27E-4128-A72E-331CEA7F1742}" type="presParOf" srcId="{B09AF0C5-7E70-4133-81DB-354781619F81}" destId="{5CF16225-8BB1-408E-802A-65EF792362E3}" srcOrd="7" destOrd="0" presId="urn:microsoft.com/office/officeart/2005/8/layout/chevron1"/>
    <dgm:cxn modelId="{8BCEFD52-D4C9-4C38-9E0B-4152C4E8311F}" type="presParOf" srcId="{B09AF0C5-7E70-4133-81DB-354781619F81}" destId="{E326ED6F-2429-476A-9D7E-B0050E97A3F7}" srcOrd="8" destOrd="0" presId="urn:microsoft.com/office/officeart/2005/8/layout/chevron1"/>
    <dgm:cxn modelId="{1822A466-8A04-4017-A22A-8925F70FF50A}" type="presParOf" srcId="{B09AF0C5-7E70-4133-81DB-354781619F81}" destId="{1C6BE524-9C64-444F-B298-066AB57ABFA9}" srcOrd="9" destOrd="0" presId="urn:microsoft.com/office/officeart/2005/8/layout/chevron1"/>
    <dgm:cxn modelId="{CCE22D9B-BFB9-474F-983E-83F3D426DE23}" type="presParOf" srcId="{B09AF0C5-7E70-4133-81DB-354781619F81}" destId="{982A834A-2715-40C6-8807-4BAAEAFE1222}" srcOrd="10" destOrd="0" presId="urn:microsoft.com/office/officeart/2005/8/layout/chevron1"/>
    <dgm:cxn modelId="{9D4C77A2-B51B-4997-97CA-DCC3E00ADA42}" type="presParOf" srcId="{B09AF0C5-7E70-4133-81DB-354781619F81}" destId="{56394E4C-7BA1-4779-8184-D7CC184320EA}" srcOrd="11" destOrd="0" presId="urn:microsoft.com/office/officeart/2005/8/layout/chevron1"/>
    <dgm:cxn modelId="{04CF8582-D2CA-4360-BAF6-BB948625AFB9}" type="presParOf" srcId="{B09AF0C5-7E70-4133-81DB-354781619F81}" destId="{63940382-FC61-4E3D-B2B6-C4C08E1BAF31}"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20D700-F5A8-4DD8-8C6D-DAA48C285A3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B0B7F6C0-E081-4629-B880-A301FCC58B57}">
      <dgm:prSet phldrT="[Text]"/>
      <dgm:spPr>
        <a:solidFill>
          <a:srgbClr val="082463"/>
        </a:solidFill>
        <a:ln>
          <a:solidFill>
            <a:srgbClr val="00BBEE"/>
          </a:solidFill>
        </a:ln>
        <a:effectLst>
          <a:softEdge rad="12700"/>
        </a:effectLst>
      </dgm:spPr>
      <dgm:t>
        <a:bodyPr/>
        <a:lstStyle/>
        <a:p>
          <a:r>
            <a:rPr lang="en-IN" dirty="0"/>
            <a:t>Early 2013</a:t>
          </a:r>
        </a:p>
      </dgm:t>
    </dgm:pt>
    <dgm:pt modelId="{C5B8DAA9-EE0D-4A87-96E5-B0F32FD3F53D}" type="parTrans" cxnId="{B5994B52-153D-44E3-A054-B00233BE5A5F}">
      <dgm:prSet/>
      <dgm:spPr/>
      <dgm:t>
        <a:bodyPr/>
        <a:lstStyle/>
        <a:p>
          <a:endParaRPr lang="en-IN"/>
        </a:p>
      </dgm:t>
    </dgm:pt>
    <dgm:pt modelId="{C7DF857A-D62C-4745-A39F-3F2D9E517C9B}" type="sibTrans" cxnId="{B5994B52-153D-44E3-A054-B00233BE5A5F}">
      <dgm:prSet/>
      <dgm:spPr/>
      <dgm:t>
        <a:bodyPr/>
        <a:lstStyle/>
        <a:p>
          <a:endParaRPr lang="en-IN"/>
        </a:p>
      </dgm:t>
    </dgm:pt>
    <dgm:pt modelId="{DC146559-112F-4595-96C3-29BB8227CF01}">
      <dgm:prSet phldrT="[Text]" custT="1"/>
      <dgm:spPr>
        <a:ln>
          <a:solidFill>
            <a:srgbClr val="00BBEE"/>
          </a:solidFill>
        </a:ln>
        <a:effectLst>
          <a:softEdge rad="12700"/>
        </a:effectLst>
      </dgm:spPr>
      <dgm:t>
        <a:bodyPr/>
        <a:lstStyle/>
        <a:p>
          <a:r>
            <a:rPr lang="en-IN" sz="1200" dirty="0">
              <a:solidFill>
                <a:srgbClr val="FF9900"/>
              </a:solidFill>
            </a:rPr>
            <a:t>A nightly Build produced once every few days</a:t>
          </a:r>
        </a:p>
      </dgm:t>
    </dgm:pt>
    <dgm:pt modelId="{7C490059-4F3E-4D41-AAB3-7061F0A42304}" type="parTrans" cxnId="{C7BDCE27-697A-449A-9DA9-6320E06BFB11}">
      <dgm:prSet/>
      <dgm:spPr/>
      <dgm:t>
        <a:bodyPr/>
        <a:lstStyle/>
        <a:p>
          <a:endParaRPr lang="en-IN"/>
        </a:p>
      </dgm:t>
    </dgm:pt>
    <dgm:pt modelId="{9B3F0F3A-DA82-4701-AA6F-C04B4FC2F913}" type="sibTrans" cxnId="{C7BDCE27-697A-449A-9DA9-6320E06BFB11}">
      <dgm:prSet/>
      <dgm:spPr/>
      <dgm:t>
        <a:bodyPr/>
        <a:lstStyle/>
        <a:p>
          <a:endParaRPr lang="en-IN"/>
        </a:p>
      </dgm:t>
    </dgm:pt>
    <dgm:pt modelId="{8C0617CD-EFC7-4CAE-BC7F-03F5F3B2FB37}">
      <dgm:prSet phldrT="[Text]" custT="1"/>
      <dgm:spPr>
        <a:ln>
          <a:solidFill>
            <a:srgbClr val="00BBEE"/>
          </a:solidFill>
        </a:ln>
        <a:effectLst>
          <a:softEdge rad="12700"/>
        </a:effectLst>
      </dgm:spPr>
      <dgm:t>
        <a:bodyPr/>
        <a:lstStyle/>
        <a:p>
          <a:r>
            <a:rPr lang="en-IN" sz="1200" dirty="0">
              <a:solidFill>
                <a:srgbClr val="FF9900"/>
              </a:solidFill>
            </a:rPr>
            <a:t>Process for execution of Sanity Tests was un-documented with each execution taking ½ day or more. </a:t>
          </a:r>
        </a:p>
      </dgm:t>
    </dgm:pt>
    <dgm:pt modelId="{48986023-710C-4BFB-B84D-D5E3956E540A}" type="parTrans" cxnId="{71A6E915-D6D1-431A-A7CA-52BEA71EF53A}">
      <dgm:prSet/>
      <dgm:spPr/>
      <dgm:t>
        <a:bodyPr/>
        <a:lstStyle/>
        <a:p>
          <a:endParaRPr lang="en-IN"/>
        </a:p>
      </dgm:t>
    </dgm:pt>
    <dgm:pt modelId="{C1C4D5B2-AC72-4208-A21B-9753DA1E0305}" type="sibTrans" cxnId="{71A6E915-D6D1-431A-A7CA-52BEA71EF53A}">
      <dgm:prSet/>
      <dgm:spPr/>
      <dgm:t>
        <a:bodyPr/>
        <a:lstStyle/>
        <a:p>
          <a:endParaRPr lang="en-IN"/>
        </a:p>
      </dgm:t>
    </dgm:pt>
    <dgm:pt modelId="{F32B9BA7-8A07-4201-9794-5D7BA97A26E1}">
      <dgm:prSet phldrT="[Text]"/>
      <dgm:spPr>
        <a:solidFill>
          <a:srgbClr val="082463"/>
        </a:solidFill>
        <a:ln>
          <a:solidFill>
            <a:srgbClr val="00BBEE"/>
          </a:solidFill>
        </a:ln>
        <a:effectLst>
          <a:softEdge rad="12700"/>
        </a:effectLst>
      </dgm:spPr>
      <dgm:t>
        <a:bodyPr/>
        <a:lstStyle/>
        <a:p>
          <a:r>
            <a:rPr lang="en-IN" dirty="0"/>
            <a:t>Early 2014</a:t>
          </a:r>
        </a:p>
      </dgm:t>
    </dgm:pt>
    <dgm:pt modelId="{D9324111-CAFA-4762-8623-B1A0E1DAC5A7}" type="parTrans" cxnId="{61E743C2-A3DD-4CB9-BEA6-E6A0A21DDE99}">
      <dgm:prSet/>
      <dgm:spPr/>
      <dgm:t>
        <a:bodyPr/>
        <a:lstStyle/>
        <a:p>
          <a:endParaRPr lang="en-IN"/>
        </a:p>
      </dgm:t>
    </dgm:pt>
    <dgm:pt modelId="{E444AB18-B9E6-4BC4-89D1-E2ABA650A927}" type="sibTrans" cxnId="{61E743C2-A3DD-4CB9-BEA6-E6A0A21DDE99}">
      <dgm:prSet/>
      <dgm:spPr/>
      <dgm:t>
        <a:bodyPr/>
        <a:lstStyle/>
        <a:p>
          <a:endParaRPr lang="en-IN"/>
        </a:p>
      </dgm:t>
    </dgm:pt>
    <dgm:pt modelId="{A2270C2C-B158-421E-B1FC-F3E241BEB1D5}">
      <dgm:prSet phldrT="[Text]" custT="1"/>
      <dgm:spPr>
        <a:ln>
          <a:solidFill>
            <a:srgbClr val="00BBEE"/>
          </a:solidFill>
        </a:ln>
        <a:effectLst>
          <a:softEdge rad="12700"/>
        </a:effectLst>
      </dgm:spPr>
      <dgm:t>
        <a:bodyPr/>
        <a:lstStyle/>
        <a:p>
          <a:r>
            <a:rPr lang="en-IN" sz="1200" dirty="0"/>
            <a:t>Began developing detailed Build Reporting Automation producing build summaries resulting in error-free high quality repetitive tasks outputs</a:t>
          </a:r>
          <a:endParaRPr lang="en-IN" sz="1200" dirty="0">
            <a:solidFill>
              <a:schemeClr val="tx1"/>
            </a:solidFill>
          </a:endParaRPr>
        </a:p>
      </dgm:t>
    </dgm:pt>
    <dgm:pt modelId="{24799940-1DEB-4B67-87CC-ED3424ECB4F8}" type="parTrans" cxnId="{03418980-79F6-440D-A32C-BF8D8E6857B0}">
      <dgm:prSet/>
      <dgm:spPr/>
      <dgm:t>
        <a:bodyPr/>
        <a:lstStyle/>
        <a:p>
          <a:endParaRPr lang="en-IN"/>
        </a:p>
      </dgm:t>
    </dgm:pt>
    <dgm:pt modelId="{53B45686-48D8-4461-AF5E-D257F9BF6193}" type="sibTrans" cxnId="{03418980-79F6-440D-A32C-BF8D8E6857B0}">
      <dgm:prSet/>
      <dgm:spPr/>
      <dgm:t>
        <a:bodyPr/>
        <a:lstStyle/>
        <a:p>
          <a:endParaRPr lang="en-IN"/>
        </a:p>
      </dgm:t>
    </dgm:pt>
    <dgm:pt modelId="{AB44FF90-48F8-43F5-A4F4-F5238AB2F643}">
      <dgm:prSet phldrT="[Text]"/>
      <dgm:spPr>
        <a:solidFill>
          <a:srgbClr val="082463"/>
        </a:solidFill>
        <a:ln>
          <a:solidFill>
            <a:srgbClr val="00BBEE"/>
          </a:solidFill>
        </a:ln>
        <a:effectLst>
          <a:softEdge rad="12700"/>
        </a:effectLst>
      </dgm:spPr>
      <dgm:t>
        <a:bodyPr/>
        <a:lstStyle/>
        <a:p>
          <a:r>
            <a:rPr lang="en-IN" dirty="0"/>
            <a:t>Early 2016</a:t>
          </a:r>
        </a:p>
      </dgm:t>
    </dgm:pt>
    <dgm:pt modelId="{30747923-BFA7-449D-9782-A46BADF7DFEE}" type="parTrans" cxnId="{B1B3903E-B310-4528-BE8F-698DC38AF406}">
      <dgm:prSet/>
      <dgm:spPr/>
      <dgm:t>
        <a:bodyPr/>
        <a:lstStyle/>
        <a:p>
          <a:endParaRPr lang="en-IN"/>
        </a:p>
      </dgm:t>
    </dgm:pt>
    <dgm:pt modelId="{B1177FF3-246D-4B40-BFBB-DACC6374FC98}" type="sibTrans" cxnId="{B1B3903E-B310-4528-BE8F-698DC38AF406}">
      <dgm:prSet/>
      <dgm:spPr/>
      <dgm:t>
        <a:bodyPr/>
        <a:lstStyle/>
        <a:p>
          <a:endParaRPr lang="en-IN"/>
        </a:p>
      </dgm:t>
    </dgm:pt>
    <dgm:pt modelId="{BDCF2412-A782-4AD8-8FAC-0BCEF6F5C18A}">
      <dgm:prSet phldrT="[Text]"/>
      <dgm:spPr>
        <a:solidFill>
          <a:srgbClr val="082463"/>
        </a:solidFill>
        <a:ln>
          <a:solidFill>
            <a:srgbClr val="00BBEE"/>
          </a:solidFill>
        </a:ln>
        <a:effectLst>
          <a:softEdge rad="12700"/>
        </a:effectLst>
      </dgm:spPr>
      <dgm:t>
        <a:bodyPr/>
        <a:lstStyle/>
        <a:p>
          <a:r>
            <a:rPr lang="en-IN" dirty="0"/>
            <a:t>Early 2015</a:t>
          </a:r>
        </a:p>
      </dgm:t>
    </dgm:pt>
    <dgm:pt modelId="{9BA58331-4F2A-4858-8D4A-E7310DB6C978}" type="parTrans" cxnId="{4A981179-8C2E-40C2-BECC-61B751A1E126}">
      <dgm:prSet/>
      <dgm:spPr/>
      <dgm:t>
        <a:bodyPr/>
        <a:lstStyle/>
        <a:p>
          <a:endParaRPr lang="en-IN"/>
        </a:p>
      </dgm:t>
    </dgm:pt>
    <dgm:pt modelId="{695D2D3F-F2EB-4AC2-98F1-32F4829D9731}" type="sibTrans" cxnId="{4A981179-8C2E-40C2-BECC-61B751A1E126}">
      <dgm:prSet/>
      <dgm:spPr/>
      <dgm:t>
        <a:bodyPr/>
        <a:lstStyle/>
        <a:p>
          <a:endParaRPr lang="en-IN"/>
        </a:p>
      </dgm:t>
    </dgm:pt>
    <dgm:pt modelId="{2AE3FAF8-3E3F-4392-B30B-85D3EBE25EC0}">
      <dgm:prSet custT="1"/>
      <dgm:spPr>
        <a:ln>
          <a:solidFill>
            <a:srgbClr val="00BBEE"/>
          </a:solidFill>
        </a:ln>
        <a:effectLst>
          <a:softEdge rad="12700"/>
        </a:effectLst>
      </dgm:spPr>
      <dgm:t>
        <a:bodyPr/>
        <a:lstStyle/>
        <a:p>
          <a:r>
            <a:rPr lang="en-IN" sz="1200" b="1" dirty="0"/>
            <a:t>Achieved ~100% Pass Rate for the failing 11,000 Unit tests</a:t>
          </a:r>
        </a:p>
      </dgm:t>
    </dgm:pt>
    <dgm:pt modelId="{02EC4498-A288-44ED-8B6E-3E02FBD77AB8}" type="parTrans" cxnId="{85BC2512-0112-48E8-9CA9-DA888EEB12DB}">
      <dgm:prSet/>
      <dgm:spPr/>
      <dgm:t>
        <a:bodyPr/>
        <a:lstStyle/>
        <a:p>
          <a:endParaRPr lang="en-IN"/>
        </a:p>
      </dgm:t>
    </dgm:pt>
    <dgm:pt modelId="{414A41AC-4AE9-48D0-A613-516C4CE7DF3D}" type="sibTrans" cxnId="{85BC2512-0112-48E8-9CA9-DA888EEB12DB}">
      <dgm:prSet/>
      <dgm:spPr/>
      <dgm:t>
        <a:bodyPr/>
        <a:lstStyle/>
        <a:p>
          <a:endParaRPr lang="en-IN"/>
        </a:p>
      </dgm:t>
    </dgm:pt>
    <dgm:pt modelId="{A315508D-CC15-4A1F-B594-F5121557B743}">
      <dgm:prSet custT="1"/>
      <dgm:spPr>
        <a:ln>
          <a:solidFill>
            <a:srgbClr val="00BBEE"/>
          </a:solidFill>
        </a:ln>
        <a:effectLst>
          <a:softEdge rad="12700"/>
        </a:effectLst>
      </dgm:spPr>
      <dgm:t>
        <a:bodyPr/>
        <a:lstStyle/>
        <a:p>
          <a:r>
            <a:rPr lang="en-IN" sz="1200" dirty="0"/>
            <a:t>Successful execution of </a:t>
          </a:r>
          <a:r>
            <a:rPr lang="en-IN" sz="1200" b="1" dirty="0"/>
            <a:t>500,000 Unit Tests </a:t>
          </a:r>
          <a:r>
            <a:rPr lang="en-IN" sz="1200" dirty="0"/>
            <a:t>every day</a:t>
          </a:r>
        </a:p>
      </dgm:t>
    </dgm:pt>
    <dgm:pt modelId="{67F8AAC5-FC6F-43FD-BEE4-FAA0EA20B2B8}" type="parTrans" cxnId="{05AD03DA-E070-4D13-8138-8C50EEF9A0EE}">
      <dgm:prSet/>
      <dgm:spPr/>
      <dgm:t>
        <a:bodyPr/>
        <a:lstStyle/>
        <a:p>
          <a:endParaRPr lang="en-IN"/>
        </a:p>
      </dgm:t>
    </dgm:pt>
    <dgm:pt modelId="{E87EE497-1555-47E2-897E-7A106E123ED3}" type="sibTrans" cxnId="{05AD03DA-E070-4D13-8138-8C50EEF9A0EE}">
      <dgm:prSet/>
      <dgm:spPr/>
      <dgm:t>
        <a:bodyPr/>
        <a:lstStyle/>
        <a:p>
          <a:endParaRPr lang="en-IN"/>
        </a:p>
      </dgm:t>
    </dgm:pt>
    <dgm:pt modelId="{110B3ECE-D442-4E4B-9CD8-154BC4C9E990}">
      <dgm:prSet custT="1"/>
      <dgm:spPr>
        <a:ln>
          <a:solidFill>
            <a:srgbClr val="00BBEE"/>
          </a:solidFill>
        </a:ln>
        <a:effectLst>
          <a:softEdge rad="12700"/>
        </a:effectLst>
      </dgm:spPr>
      <dgm:t>
        <a:bodyPr/>
        <a:lstStyle/>
        <a:p>
          <a:r>
            <a:rPr lang="en-IN" sz="1200" dirty="0"/>
            <a:t>Implemented high turn-around improvements with 95% uptime for Hyper-Vs &amp; 99% for ESX VM per quarter</a:t>
          </a:r>
        </a:p>
      </dgm:t>
    </dgm:pt>
    <dgm:pt modelId="{9E6901CF-2147-4298-8193-31CDA13392C0}" type="parTrans" cxnId="{09F33FBE-6383-45FD-A16C-2037E454D543}">
      <dgm:prSet/>
      <dgm:spPr/>
      <dgm:t>
        <a:bodyPr/>
        <a:lstStyle/>
        <a:p>
          <a:endParaRPr lang="en-IN"/>
        </a:p>
      </dgm:t>
    </dgm:pt>
    <dgm:pt modelId="{D139E779-5D12-4E2B-8E33-61BA6417FC5D}" type="sibTrans" cxnId="{09F33FBE-6383-45FD-A16C-2037E454D543}">
      <dgm:prSet/>
      <dgm:spPr/>
      <dgm:t>
        <a:bodyPr/>
        <a:lstStyle/>
        <a:p>
          <a:endParaRPr lang="en-IN"/>
        </a:p>
      </dgm:t>
    </dgm:pt>
    <dgm:pt modelId="{B99AD8C9-70EE-4EFC-BC11-7718191CB658}">
      <dgm:prSet phldrT="[Text]" custT="1"/>
      <dgm:spPr>
        <a:ln>
          <a:solidFill>
            <a:srgbClr val="00BBEE"/>
          </a:solidFill>
        </a:ln>
        <a:effectLst>
          <a:softEdge rad="12700"/>
        </a:effectLst>
      </dgm:spPr>
      <dgm:t>
        <a:bodyPr/>
        <a:lstStyle/>
        <a:p>
          <a:r>
            <a:rPr lang="en-IN" sz="1200" b="0" dirty="0"/>
            <a:t>Completely automated CI process setup for new project.</a:t>
          </a:r>
          <a:endParaRPr lang="en-IN" sz="1200" b="1" dirty="0"/>
        </a:p>
      </dgm:t>
    </dgm:pt>
    <dgm:pt modelId="{416B5BAB-93C8-434C-93BE-03B2A76E562A}" type="parTrans" cxnId="{F5BEB1A6-30B2-4327-ABB5-E2B882EC85BD}">
      <dgm:prSet/>
      <dgm:spPr/>
      <dgm:t>
        <a:bodyPr/>
        <a:lstStyle/>
        <a:p>
          <a:endParaRPr lang="en-IN"/>
        </a:p>
      </dgm:t>
    </dgm:pt>
    <dgm:pt modelId="{77EAC93F-C58E-4086-85E8-AFFAA0A37281}" type="sibTrans" cxnId="{F5BEB1A6-30B2-4327-ABB5-E2B882EC85BD}">
      <dgm:prSet/>
      <dgm:spPr/>
      <dgm:t>
        <a:bodyPr/>
        <a:lstStyle/>
        <a:p>
          <a:endParaRPr lang="en-IN"/>
        </a:p>
      </dgm:t>
    </dgm:pt>
    <dgm:pt modelId="{C889AA92-10BB-4A1F-8DB5-E8605A43B991}">
      <dgm:prSet phldrT="[Text]" custT="1"/>
      <dgm:spPr>
        <a:ln>
          <a:solidFill>
            <a:srgbClr val="00BBEE"/>
          </a:solidFill>
        </a:ln>
        <a:effectLst>
          <a:softEdge rad="12700"/>
        </a:effectLst>
      </dgm:spPr>
      <dgm:t>
        <a:bodyPr/>
        <a:lstStyle/>
        <a:p>
          <a:r>
            <a:rPr lang="en-IN" sz="1200" dirty="0"/>
            <a:t>All CI Service Requests received through CI Shared Mailbox.</a:t>
          </a:r>
        </a:p>
      </dgm:t>
    </dgm:pt>
    <dgm:pt modelId="{7B142314-821B-4CB1-8720-07B683DDB5A1}" type="parTrans" cxnId="{1C667173-BD95-4FF0-85A0-934F4222B059}">
      <dgm:prSet/>
      <dgm:spPr/>
      <dgm:t>
        <a:bodyPr/>
        <a:lstStyle/>
        <a:p>
          <a:endParaRPr lang="en-IN"/>
        </a:p>
      </dgm:t>
    </dgm:pt>
    <dgm:pt modelId="{A0EA11B9-6A61-4A59-B49A-86C443D9C041}" type="sibTrans" cxnId="{1C667173-BD95-4FF0-85A0-934F4222B059}">
      <dgm:prSet/>
      <dgm:spPr/>
      <dgm:t>
        <a:bodyPr/>
        <a:lstStyle/>
        <a:p>
          <a:endParaRPr lang="en-IN"/>
        </a:p>
      </dgm:t>
    </dgm:pt>
    <dgm:pt modelId="{A6F02038-2BD4-4C35-ADF0-F6BD6EA8B31F}">
      <dgm:prSet phldrT="[Text]" custT="1"/>
      <dgm:spPr>
        <a:ln>
          <a:solidFill>
            <a:srgbClr val="00BBEE"/>
          </a:solidFill>
        </a:ln>
        <a:effectLst>
          <a:softEdge rad="12700"/>
        </a:effectLst>
      </dgm:spPr>
      <dgm:t>
        <a:bodyPr/>
        <a:lstStyle/>
        <a:p>
          <a:r>
            <a:rPr lang="en-IN" sz="1200" b="0" dirty="0">
              <a:solidFill>
                <a:srgbClr val="000000"/>
              </a:solidFill>
            </a:rPr>
            <a:t>Successful</a:t>
          </a:r>
          <a:r>
            <a:rPr lang="en-IN" sz="1200" dirty="0">
              <a:solidFill>
                <a:srgbClr val="000000"/>
              </a:solidFill>
            </a:rPr>
            <a:t> implementation of the enhanced build process across </a:t>
          </a:r>
          <a:r>
            <a:rPr lang="en-US" sz="1200" dirty="0">
              <a:solidFill>
                <a:srgbClr val="000000"/>
              </a:solidFill>
            </a:rPr>
            <a:t>two key large projects.</a:t>
          </a:r>
          <a:endParaRPr lang="en-IN" sz="1200" b="1" dirty="0"/>
        </a:p>
      </dgm:t>
    </dgm:pt>
    <dgm:pt modelId="{0E3AC571-B026-405F-978F-801D179CD1FD}" type="parTrans" cxnId="{B631895C-BCF7-43C5-B1EE-4DE8D0C8B9CB}">
      <dgm:prSet/>
      <dgm:spPr/>
      <dgm:t>
        <a:bodyPr/>
        <a:lstStyle/>
        <a:p>
          <a:endParaRPr lang="en-IN"/>
        </a:p>
      </dgm:t>
    </dgm:pt>
    <dgm:pt modelId="{B3B4EAE9-9C4A-4963-8033-9855F92AD3FE}" type="sibTrans" cxnId="{B631895C-BCF7-43C5-B1EE-4DE8D0C8B9CB}">
      <dgm:prSet/>
      <dgm:spPr/>
      <dgm:t>
        <a:bodyPr/>
        <a:lstStyle/>
        <a:p>
          <a:endParaRPr lang="en-IN"/>
        </a:p>
      </dgm:t>
    </dgm:pt>
    <dgm:pt modelId="{99468C2B-A0F8-4682-86E2-691764CDE8BA}" type="pres">
      <dgm:prSet presAssocID="{0920D700-F5A8-4DD8-8C6D-DAA48C285A31}" presName="linearFlow" presStyleCnt="0">
        <dgm:presLayoutVars>
          <dgm:dir/>
          <dgm:animLvl val="lvl"/>
          <dgm:resizeHandles val="exact"/>
        </dgm:presLayoutVars>
      </dgm:prSet>
      <dgm:spPr/>
    </dgm:pt>
    <dgm:pt modelId="{3E6A896B-E6EC-498B-BEA5-B1C077D06B59}" type="pres">
      <dgm:prSet presAssocID="{B0B7F6C0-E081-4629-B880-A301FCC58B57}" presName="composite" presStyleCnt="0"/>
      <dgm:spPr/>
    </dgm:pt>
    <dgm:pt modelId="{F7803B87-3839-4848-BFFD-D2A97F1E7CE0}" type="pres">
      <dgm:prSet presAssocID="{B0B7F6C0-E081-4629-B880-A301FCC58B57}" presName="parentText" presStyleLbl="alignNode1" presStyleIdx="0" presStyleCnt="4" custLinFactNeighborY="-189">
        <dgm:presLayoutVars>
          <dgm:chMax val="1"/>
          <dgm:bulletEnabled val="1"/>
        </dgm:presLayoutVars>
      </dgm:prSet>
      <dgm:spPr/>
    </dgm:pt>
    <dgm:pt modelId="{DFA82CFD-E71F-45FD-9FBE-18FAB414F54B}" type="pres">
      <dgm:prSet presAssocID="{B0B7F6C0-E081-4629-B880-A301FCC58B57}" presName="descendantText" presStyleLbl="alignAcc1" presStyleIdx="0" presStyleCnt="4" custLinFactNeighborY="-1640">
        <dgm:presLayoutVars>
          <dgm:bulletEnabled val="1"/>
        </dgm:presLayoutVars>
      </dgm:prSet>
      <dgm:spPr/>
    </dgm:pt>
    <dgm:pt modelId="{E59D9D68-D32A-4EF7-89CA-563FDF96A943}" type="pres">
      <dgm:prSet presAssocID="{C7DF857A-D62C-4745-A39F-3F2D9E517C9B}" presName="sp" presStyleCnt="0"/>
      <dgm:spPr/>
    </dgm:pt>
    <dgm:pt modelId="{CE468752-6661-4908-A528-24E80AA7C777}" type="pres">
      <dgm:prSet presAssocID="{F32B9BA7-8A07-4201-9794-5D7BA97A26E1}" presName="composite" presStyleCnt="0"/>
      <dgm:spPr/>
    </dgm:pt>
    <dgm:pt modelId="{737FB32D-57B6-4875-8C92-9C3D83790133}" type="pres">
      <dgm:prSet presAssocID="{F32B9BA7-8A07-4201-9794-5D7BA97A26E1}" presName="parentText" presStyleLbl="alignNode1" presStyleIdx="1" presStyleCnt="4" custLinFactNeighborX="-1455" custLinFactNeighborY="115">
        <dgm:presLayoutVars>
          <dgm:chMax val="1"/>
          <dgm:bulletEnabled val="1"/>
        </dgm:presLayoutVars>
      </dgm:prSet>
      <dgm:spPr/>
    </dgm:pt>
    <dgm:pt modelId="{E3CED8B0-B20C-4EF8-8B3E-B38B889C91CC}" type="pres">
      <dgm:prSet presAssocID="{F32B9BA7-8A07-4201-9794-5D7BA97A26E1}" presName="descendantText" presStyleLbl="alignAcc1" presStyleIdx="1" presStyleCnt="4" custLinFactNeighborY="0">
        <dgm:presLayoutVars>
          <dgm:bulletEnabled val="1"/>
        </dgm:presLayoutVars>
      </dgm:prSet>
      <dgm:spPr/>
    </dgm:pt>
    <dgm:pt modelId="{93EDA253-DC3E-4A2D-99E2-76A42FBA59C3}" type="pres">
      <dgm:prSet presAssocID="{E444AB18-B9E6-4BC4-89D1-E2ABA650A927}" presName="sp" presStyleCnt="0"/>
      <dgm:spPr/>
    </dgm:pt>
    <dgm:pt modelId="{215EB4A2-C20F-4FEE-B197-5BC3F8242767}" type="pres">
      <dgm:prSet presAssocID="{BDCF2412-A782-4AD8-8FAC-0BCEF6F5C18A}" presName="composite" presStyleCnt="0"/>
      <dgm:spPr/>
    </dgm:pt>
    <dgm:pt modelId="{8FCE6916-2850-4409-8AA3-69848BC3D3FD}" type="pres">
      <dgm:prSet presAssocID="{BDCF2412-A782-4AD8-8FAC-0BCEF6F5C18A}" presName="parentText" presStyleLbl="alignNode1" presStyleIdx="2" presStyleCnt="4" custLinFactNeighborX="-1455" custLinFactNeighborY="115">
        <dgm:presLayoutVars>
          <dgm:chMax val="1"/>
          <dgm:bulletEnabled val="1"/>
        </dgm:presLayoutVars>
      </dgm:prSet>
      <dgm:spPr/>
    </dgm:pt>
    <dgm:pt modelId="{5DF1E6CF-6F3E-49B7-ABF4-1775BA1BA135}" type="pres">
      <dgm:prSet presAssocID="{BDCF2412-A782-4AD8-8FAC-0BCEF6F5C18A}" presName="descendantText" presStyleLbl="alignAcc1" presStyleIdx="2" presStyleCnt="4">
        <dgm:presLayoutVars>
          <dgm:bulletEnabled val="1"/>
        </dgm:presLayoutVars>
      </dgm:prSet>
      <dgm:spPr/>
    </dgm:pt>
    <dgm:pt modelId="{A4BA93F7-B75E-4B79-82B2-E22AB654EAD9}" type="pres">
      <dgm:prSet presAssocID="{695D2D3F-F2EB-4AC2-98F1-32F4829D9731}" presName="sp" presStyleCnt="0"/>
      <dgm:spPr/>
    </dgm:pt>
    <dgm:pt modelId="{BB41418B-78AE-45E5-9164-715DFCA9D9D7}" type="pres">
      <dgm:prSet presAssocID="{AB44FF90-48F8-43F5-A4F4-F5238AB2F643}" presName="composite" presStyleCnt="0"/>
      <dgm:spPr/>
    </dgm:pt>
    <dgm:pt modelId="{6F6E96D9-7F4D-4282-8EC4-39712BB7C1F8}" type="pres">
      <dgm:prSet presAssocID="{AB44FF90-48F8-43F5-A4F4-F5238AB2F643}" presName="parentText" presStyleLbl="alignNode1" presStyleIdx="3" presStyleCnt="4">
        <dgm:presLayoutVars>
          <dgm:chMax val="1"/>
          <dgm:bulletEnabled val="1"/>
        </dgm:presLayoutVars>
      </dgm:prSet>
      <dgm:spPr/>
    </dgm:pt>
    <dgm:pt modelId="{44C14CBE-0268-4011-81E4-4833604DAF29}" type="pres">
      <dgm:prSet presAssocID="{AB44FF90-48F8-43F5-A4F4-F5238AB2F643}" presName="descendantText" presStyleLbl="alignAcc1" presStyleIdx="3" presStyleCnt="4">
        <dgm:presLayoutVars>
          <dgm:bulletEnabled val="1"/>
        </dgm:presLayoutVars>
      </dgm:prSet>
      <dgm:spPr/>
    </dgm:pt>
  </dgm:ptLst>
  <dgm:cxnLst>
    <dgm:cxn modelId="{4B488801-33D7-4E33-A87D-74C79C448A13}" type="presOf" srcId="{B0B7F6C0-E081-4629-B880-A301FCC58B57}" destId="{F7803B87-3839-4848-BFFD-D2A97F1E7CE0}" srcOrd="0" destOrd="0" presId="urn:microsoft.com/office/officeart/2005/8/layout/chevron2"/>
    <dgm:cxn modelId="{63370905-7334-406C-A3A7-FB0DC8D23C88}" type="presOf" srcId="{AB44FF90-48F8-43F5-A4F4-F5238AB2F643}" destId="{6F6E96D9-7F4D-4282-8EC4-39712BB7C1F8}" srcOrd="0" destOrd="0" presId="urn:microsoft.com/office/officeart/2005/8/layout/chevron2"/>
    <dgm:cxn modelId="{85BC2512-0112-48E8-9CA9-DA888EEB12DB}" srcId="{BDCF2412-A782-4AD8-8FAC-0BCEF6F5C18A}" destId="{2AE3FAF8-3E3F-4392-B30B-85D3EBE25EC0}" srcOrd="0" destOrd="0" parTransId="{02EC4498-A288-44ED-8B6E-3E02FBD77AB8}" sibTransId="{414A41AC-4AE9-48D0-A613-516C4CE7DF3D}"/>
    <dgm:cxn modelId="{71A6E915-D6D1-431A-A7CA-52BEA71EF53A}" srcId="{B0B7F6C0-E081-4629-B880-A301FCC58B57}" destId="{8C0617CD-EFC7-4CAE-BC7F-03F5F3B2FB37}" srcOrd="1" destOrd="0" parTransId="{48986023-710C-4BFB-B84D-D5E3956E540A}" sibTransId="{C1C4D5B2-AC72-4208-A21B-9753DA1E0305}"/>
    <dgm:cxn modelId="{7F199620-8846-484F-B156-851FC3A7892E}" type="presOf" srcId="{A315508D-CC15-4A1F-B594-F5121557B743}" destId="{5DF1E6CF-6F3E-49B7-ABF4-1775BA1BA135}" srcOrd="0" destOrd="1" presId="urn:microsoft.com/office/officeart/2005/8/layout/chevron2"/>
    <dgm:cxn modelId="{C7BDCE27-697A-449A-9DA9-6320E06BFB11}" srcId="{B0B7F6C0-E081-4629-B880-A301FCC58B57}" destId="{DC146559-112F-4595-96C3-29BB8227CF01}" srcOrd="0" destOrd="0" parTransId="{7C490059-4F3E-4D41-AAB3-7061F0A42304}" sibTransId="{9B3F0F3A-DA82-4701-AA6F-C04B4FC2F913}"/>
    <dgm:cxn modelId="{87347738-941F-4C9B-AD28-B5814AB26BB4}" type="presOf" srcId="{0920D700-F5A8-4DD8-8C6D-DAA48C285A31}" destId="{99468C2B-A0F8-4682-86E2-691764CDE8BA}" srcOrd="0" destOrd="0" presId="urn:microsoft.com/office/officeart/2005/8/layout/chevron2"/>
    <dgm:cxn modelId="{B1B3903E-B310-4528-BE8F-698DC38AF406}" srcId="{0920D700-F5A8-4DD8-8C6D-DAA48C285A31}" destId="{AB44FF90-48F8-43F5-A4F4-F5238AB2F643}" srcOrd="3" destOrd="0" parTransId="{30747923-BFA7-449D-9782-A46BADF7DFEE}" sibTransId="{B1177FF3-246D-4B40-BFBB-DACC6374FC98}"/>
    <dgm:cxn modelId="{B631895C-BCF7-43C5-B1EE-4DE8D0C8B9CB}" srcId="{AB44FF90-48F8-43F5-A4F4-F5238AB2F643}" destId="{A6F02038-2BD4-4C35-ADF0-F6BD6EA8B31F}" srcOrd="1" destOrd="0" parTransId="{0E3AC571-B026-405F-978F-801D179CD1FD}" sibTransId="{B3B4EAE9-9C4A-4963-8033-9855F92AD3FE}"/>
    <dgm:cxn modelId="{459D4147-5A3E-41F2-89E8-FA218E88DF8C}" type="presOf" srcId="{BDCF2412-A782-4AD8-8FAC-0BCEF6F5C18A}" destId="{8FCE6916-2850-4409-8AA3-69848BC3D3FD}" srcOrd="0" destOrd="0" presId="urn:microsoft.com/office/officeart/2005/8/layout/chevron2"/>
    <dgm:cxn modelId="{B5994B52-153D-44E3-A054-B00233BE5A5F}" srcId="{0920D700-F5A8-4DD8-8C6D-DAA48C285A31}" destId="{B0B7F6C0-E081-4629-B880-A301FCC58B57}" srcOrd="0" destOrd="0" parTransId="{C5B8DAA9-EE0D-4A87-96E5-B0F32FD3F53D}" sibTransId="{C7DF857A-D62C-4745-A39F-3F2D9E517C9B}"/>
    <dgm:cxn modelId="{8BD38372-8E74-4E5F-BBFB-CB9E4ABA48C8}" type="presOf" srcId="{2AE3FAF8-3E3F-4392-B30B-85D3EBE25EC0}" destId="{5DF1E6CF-6F3E-49B7-ABF4-1775BA1BA135}" srcOrd="0" destOrd="0" presId="urn:microsoft.com/office/officeart/2005/8/layout/chevron2"/>
    <dgm:cxn modelId="{1C667173-BD95-4FF0-85A0-934F4222B059}" srcId="{F32B9BA7-8A07-4201-9794-5D7BA97A26E1}" destId="{C889AA92-10BB-4A1F-8DB5-E8605A43B991}" srcOrd="1" destOrd="0" parTransId="{7B142314-821B-4CB1-8720-07B683DDB5A1}" sibTransId="{A0EA11B9-6A61-4A59-B49A-86C443D9C041}"/>
    <dgm:cxn modelId="{4A981179-8C2E-40C2-BECC-61B751A1E126}" srcId="{0920D700-F5A8-4DD8-8C6D-DAA48C285A31}" destId="{BDCF2412-A782-4AD8-8FAC-0BCEF6F5C18A}" srcOrd="2" destOrd="0" parTransId="{9BA58331-4F2A-4858-8D4A-E7310DB6C978}" sibTransId="{695D2D3F-F2EB-4AC2-98F1-32F4829D9731}"/>
    <dgm:cxn modelId="{03418980-79F6-440D-A32C-BF8D8E6857B0}" srcId="{F32B9BA7-8A07-4201-9794-5D7BA97A26E1}" destId="{A2270C2C-B158-421E-B1FC-F3E241BEB1D5}" srcOrd="0" destOrd="0" parTransId="{24799940-1DEB-4B67-87CC-ED3424ECB4F8}" sibTransId="{53B45686-48D8-4461-AF5E-D257F9BF6193}"/>
    <dgm:cxn modelId="{BF113D87-E028-4D93-A232-70933B63E6DE}" type="presOf" srcId="{DC146559-112F-4595-96C3-29BB8227CF01}" destId="{DFA82CFD-E71F-45FD-9FBE-18FAB414F54B}" srcOrd="0" destOrd="0" presId="urn:microsoft.com/office/officeart/2005/8/layout/chevron2"/>
    <dgm:cxn modelId="{C8F3648D-B189-425A-A9E9-2D5D4C4504C7}" type="presOf" srcId="{C889AA92-10BB-4A1F-8DB5-E8605A43B991}" destId="{E3CED8B0-B20C-4EF8-8B3E-B38B889C91CC}" srcOrd="0" destOrd="1" presId="urn:microsoft.com/office/officeart/2005/8/layout/chevron2"/>
    <dgm:cxn modelId="{96BDC891-770C-4A4B-A046-FADF454841A2}" type="presOf" srcId="{B99AD8C9-70EE-4EFC-BC11-7718191CB658}" destId="{44C14CBE-0268-4011-81E4-4833604DAF29}" srcOrd="0" destOrd="0" presId="urn:microsoft.com/office/officeart/2005/8/layout/chevron2"/>
    <dgm:cxn modelId="{FDD2B993-81DB-4782-B0C9-0A4AC7125B45}" type="presOf" srcId="{F32B9BA7-8A07-4201-9794-5D7BA97A26E1}" destId="{737FB32D-57B6-4875-8C92-9C3D83790133}" srcOrd="0" destOrd="0" presId="urn:microsoft.com/office/officeart/2005/8/layout/chevron2"/>
    <dgm:cxn modelId="{A43CE29E-7252-47B2-A5F6-AB750A340B94}" type="presOf" srcId="{A2270C2C-B158-421E-B1FC-F3E241BEB1D5}" destId="{E3CED8B0-B20C-4EF8-8B3E-B38B889C91CC}" srcOrd="0" destOrd="0" presId="urn:microsoft.com/office/officeart/2005/8/layout/chevron2"/>
    <dgm:cxn modelId="{43A16FA2-49C5-48E4-9334-3AA9789A109B}" type="presOf" srcId="{8C0617CD-EFC7-4CAE-BC7F-03F5F3B2FB37}" destId="{DFA82CFD-E71F-45FD-9FBE-18FAB414F54B}" srcOrd="0" destOrd="1" presId="urn:microsoft.com/office/officeart/2005/8/layout/chevron2"/>
    <dgm:cxn modelId="{F5BEB1A6-30B2-4327-ABB5-E2B882EC85BD}" srcId="{AB44FF90-48F8-43F5-A4F4-F5238AB2F643}" destId="{B99AD8C9-70EE-4EFC-BC11-7718191CB658}" srcOrd="0" destOrd="0" parTransId="{416B5BAB-93C8-434C-93BE-03B2A76E562A}" sibTransId="{77EAC93F-C58E-4086-85E8-AFFAA0A37281}"/>
    <dgm:cxn modelId="{C56432B4-029F-4848-8467-0C9C5F5C0938}" type="presOf" srcId="{110B3ECE-D442-4E4B-9CD8-154BC4C9E990}" destId="{5DF1E6CF-6F3E-49B7-ABF4-1775BA1BA135}" srcOrd="0" destOrd="2" presId="urn:microsoft.com/office/officeart/2005/8/layout/chevron2"/>
    <dgm:cxn modelId="{09F33FBE-6383-45FD-A16C-2037E454D543}" srcId="{BDCF2412-A782-4AD8-8FAC-0BCEF6F5C18A}" destId="{110B3ECE-D442-4E4B-9CD8-154BC4C9E990}" srcOrd="2" destOrd="0" parTransId="{9E6901CF-2147-4298-8193-31CDA13392C0}" sibTransId="{D139E779-5D12-4E2B-8E33-61BA6417FC5D}"/>
    <dgm:cxn modelId="{61E743C2-A3DD-4CB9-BEA6-E6A0A21DDE99}" srcId="{0920D700-F5A8-4DD8-8C6D-DAA48C285A31}" destId="{F32B9BA7-8A07-4201-9794-5D7BA97A26E1}" srcOrd="1" destOrd="0" parTransId="{D9324111-CAFA-4762-8623-B1A0E1DAC5A7}" sibTransId="{E444AB18-B9E6-4BC4-89D1-E2ABA650A927}"/>
    <dgm:cxn modelId="{05AD03DA-E070-4D13-8138-8C50EEF9A0EE}" srcId="{BDCF2412-A782-4AD8-8FAC-0BCEF6F5C18A}" destId="{A315508D-CC15-4A1F-B594-F5121557B743}" srcOrd="1" destOrd="0" parTransId="{67F8AAC5-FC6F-43FD-BEE4-FAA0EA20B2B8}" sibTransId="{E87EE497-1555-47E2-897E-7A106E123ED3}"/>
    <dgm:cxn modelId="{E8CF17FF-7305-477A-AFC3-B51DD4AFA20E}" type="presOf" srcId="{A6F02038-2BD4-4C35-ADF0-F6BD6EA8B31F}" destId="{44C14CBE-0268-4011-81E4-4833604DAF29}" srcOrd="0" destOrd="1" presId="urn:microsoft.com/office/officeart/2005/8/layout/chevron2"/>
    <dgm:cxn modelId="{11DBB2C7-5E37-406F-BEC5-2CE9984A7D3A}" type="presParOf" srcId="{99468C2B-A0F8-4682-86E2-691764CDE8BA}" destId="{3E6A896B-E6EC-498B-BEA5-B1C077D06B59}" srcOrd="0" destOrd="0" presId="urn:microsoft.com/office/officeart/2005/8/layout/chevron2"/>
    <dgm:cxn modelId="{621570EA-9F45-48B8-AD2A-25111BA5006D}" type="presParOf" srcId="{3E6A896B-E6EC-498B-BEA5-B1C077D06B59}" destId="{F7803B87-3839-4848-BFFD-D2A97F1E7CE0}" srcOrd="0" destOrd="0" presId="urn:microsoft.com/office/officeart/2005/8/layout/chevron2"/>
    <dgm:cxn modelId="{109D34BA-FEF4-474F-825F-5FED7E17E203}" type="presParOf" srcId="{3E6A896B-E6EC-498B-BEA5-B1C077D06B59}" destId="{DFA82CFD-E71F-45FD-9FBE-18FAB414F54B}" srcOrd="1" destOrd="0" presId="urn:microsoft.com/office/officeart/2005/8/layout/chevron2"/>
    <dgm:cxn modelId="{568B541A-0AA4-44BA-B2C4-B9BA7320A66B}" type="presParOf" srcId="{99468C2B-A0F8-4682-86E2-691764CDE8BA}" destId="{E59D9D68-D32A-4EF7-89CA-563FDF96A943}" srcOrd="1" destOrd="0" presId="urn:microsoft.com/office/officeart/2005/8/layout/chevron2"/>
    <dgm:cxn modelId="{9E11274E-2F10-40C1-A700-D55FCCB038B2}" type="presParOf" srcId="{99468C2B-A0F8-4682-86E2-691764CDE8BA}" destId="{CE468752-6661-4908-A528-24E80AA7C777}" srcOrd="2" destOrd="0" presId="urn:microsoft.com/office/officeart/2005/8/layout/chevron2"/>
    <dgm:cxn modelId="{DD036EFE-86C8-4634-A9B3-04B7F7F7BCC5}" type="presParOf" srcId="{CE468752-6661-4908-A528-24E80AA7C777}" destId="{737FB32D-57B6-4875-8C92-9C3D83790133}" srcOrd="0" destOrd="0" presId="urn:microsoft.com/office/officeart/2005/8/layout/chevron2"/>
    <dgm:cxn modelId="{21C0E9E0-F98D-43D0-A75D-CCEF24C3B734}" type="presParOf" srcId="{CE468752-6661-4908-A528-24E80AA7C777}" destId="{E3CED8B0-B20C-4EF8-8B3E-B38B889C91CC}" srcOrd="1" destOrd="0" presId="urn:microsoft.com/office/officeart/2005/8/layout/chevron2"/>
    <dgm:cxn modelId="{E7572405-51B3-4D59-9E9D-19BF148D17FE}" type="presParOf" srcId="{99468C2B-A0F8-4682-86E2-691764CDE8BA}" destId="{93EDA253-DC3E-4A2D-99E2-76A42FBA59C3}" srcOrd="3" destOrd="0" presId="urn:microsoft.com/office/officeart/2005/8/layout/chevron2"/>
    <dgm:cxn modelId="{D65A421F-0E90-445E-9856-449505AE7E48}" type="presParOf" srcId="{99468C2B-A0F8-4682-86E2-691764CDE8BA}" destId="{215EB4A2-C20F-4FEE-B197-5BC3F8242767}" srcOrd="4" destOrd="0" presId="urn:microsoft.com/office/officeart/2005/8/layout/chevron2"/>
    <dgm:cxn modelId="{E93403A1-654E-4F3A-A12A-2561E6A769EE}" type="presParOf" srcId="{215EB4A2-C20F-4FEE-B197-5BC3F8242767}" destId="{8FCE6916-2850-4409-8AA3-69848BC3D3FD}" srcOrd="0" destOrd="0" presId="urn:microsoft.com/office/officeart/2005/8/layout/chevron2"/>
    <dgm:cxn modelId="{F6ED8B35-BF61-422E-B4CA-A8E69218934F}" type="presParOf" srcId="{215EB4A2-C20F-4FEE-B197-5BC3F8242767}" destId="{5DF1E6CF-6F3E-49B7-ABF4-1775BA1BA135}" srcOrd="1" destOrd="0" presId="urn:microsoft.com/office/officeart/2005/8/layout/chevron2"/>
    <dgm:cxn modelId="{F2F0B3A5-BB27-455A-A9CE-49DF7912F3AB}" type="presParOf" srcId="{99468C2B-A0F8-4682-86E2-691764CDE8BA}" destId="{A4BA93F7-B75E-4B79-82B2-E22AB654EAD9}" srcOrd="5" destOrd="0" presId="urn:microsoft.com/office/officeart/2005/8/layout/chevron2"/>
    <dgm:cxn modelId="{E1AA14C2-D922-444B-825A-E0ADC69FDBAD}" type="presParOf" srcId="{99468C2B-A0F8-4682-86E2-691764CDE8BA}" destId="{BB41418B-78AE-45E5-9164-715DFCA9D9D7}" srcOrd="6" destOrd="0" presId="urn:microsoft.com/office/officeart/2005/8/layout/chevron2"/>
    <dgm:cxn modelId="{C7808402-3AA9-45F9-8673-5A43506706F6}" type="presParOf" srcId="{BB41418B-78AE-45E5-9164-715DFCA9D9D7}" destId="{6F6E96D9-7F4D-4282-8EC4-39712BB7C1F8}" srcOrd="0" destOrd="0" presId="urn:microsoft.com/office/officeart/2005/8/layout/chevron2"/>
    <dgm:cxn modelId="{427B4A5F-6EC4-4C00-BBFE-A40D83AFD9EC}" type="presParOf" srcId="{BB41418B-78AE-45E5-9164-715DFCA9D9D7}" destId="{44C14CBE-0268-4011-81E4-4833604DAF2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20EF24-7A14-48B9-A61F-12351C0F2B8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65A4EB5F-C49E-4A3F-9E0D-CFDBD07A258A}">
      <dgm:prSet phldrT="[Text]"/>
      <dgm:spPr>
        <a:solidFill>
          <a:srgbClr val="082463"/>
        </a:solidFill>
        <a:ln>
          <a:solidFill>
            <a:srgbClr val="00BBEE"/>
          </a:solidFill>
        </a:ln>
        <a:effectLst>
          <a:softEdge rad="12700"/>
        </a:effectLst>
      </dgm:spPr>
      <dgm:t>
        <a:bodyPr/>
        <a:lstStyle/>
        <a:p>
          <a:r>
            <a:rPr lang="en-IN" dirty="0"/>
            <a:t>Late 2013</a:t>
          </a:r>
        </a:p>
      </dgm:t>
    </dgm:pt>
    <dgm:pt modelId="{A9EA0AEF-0B20-4FB9-A3CC-C74975F2B5F1}" type="parTrans" cxnId="{18ED82CE-BF81-405D-B61B-9B9875BBADAE}">
      <dgm:prSet/>
      <dgm:spPr/>
      <dgm:t>
        <a:bodyPr/>
        <a:lstStyle/>
        <a:p>
          <a:endParaRPr lang="en-IN"/>
        </a:p>
      </dgm:t>
    </dgm:pt>
    <dgm:pt modelId="{81E918CC-EA14-4E6B-8F80-F601A217FF67}" type="sibTrans" cxnId="{18ED82CE-BF81-405D-B61B-9B9875BBADAE}">
      <dgm:prSet/>
      <dgm:spPr/>
      <dgm:t>
        <a:bodyPr/>
        <a:lstStyle/>
        <a:p>
          <a:endParaRPr lang="en-IN"/>
        </a:p>
      </dgm:t>
    </dgm:pt>
    <dgm:pt modelId="{619DDE3E-2950-4E29-BE20-64FBDA7E7AE5}">
      <dgm:prSet phldrT="[Text]" custT="1"/>
      <dgm:spPr>
        <a:ln>
          <a:solidFill>
            <a:srgbClr val="00BBEE"/>
          </a:solidFill>
        </a:ln>
        <a:effectLst>
          <a:softEdge rad="12700"/>
        </a:effectLst>
      </dgm:spPr>
      <dgm:t>
        <a:bodyPr/>
        <a:lstStyle/>
        <a:p>
          <a:r>
            <a:rPr lang="en-IN" sz="1200" dirty="0">
              <a:solidFill>
                <a:srgbClr val="FF9900"/>
              </a:solidFill>
            </a:rPr>
            <a:t>Constant un-tested &amp; un-controlled check-ins broke the branch code sanity often in a single day resulted in huge investigation tasks till rollbacks were done.</a:t>
          </a:r>
        </a:p>
      </dgm:t>
    </dgm:pt>
    <dgm:pt modelId="{ACA5AAA4-209D-41F7-84DC-B3BCB7A4E8B4}" type="parTrans" cxnId="{D1AB94B2-2970-47B6-B63B-8499BB50BE07}">
      <dgm:prSet/>
      <dgm:spPr/>
      <dgm:t>
        <a:bodyPr/>
        <a:lstStyle/>
        <a:p>
          <a:endParaRPr lang="en-IN"/>
        </a:p>
      </dgm:t>
    </dgm:pt>
    <dgm:pt modelId="{93896266-C17F-4226-8F9F-CDE8CAA2BEAE}" type="sibTrans" cxnId="{D1AB94B2-2970-47B6-B63B-8499BB50BE07}">
      <dgm:prSet/>
      <dgm:spPr/>
      <dgm:t>
        <a:bodyPr/>
        <a:lstStyle/>
        <a:p>
          <a:endParaRPr lang="en-IN"/>
        </a:p>
      </dgm:t>
    </dgm:pt>
    <dgm:pt modelId="{82ABF64A-C70F-4A9E-AF85-7D4E3F743F89}">
      <dgm:prSet phldrT="[Text]"/>
      <dgm:spPr>
        <a:solidFill>
          <a:srgbClr val="082463"/>
        </a:solidFill>
        <a:ln>
          <a:solidFill>
            <a:srgbClr val="00BBEE"/>
          </a:solidFill>
        </a:ln>
        <a:effectLst>
          <a:softEdge rad="12700"/>
        </a:effectLst>
      </dgm:spPr>
      <dgm:t>
        <a:bodyPr/>
        <a:lstStyle/>
        <a:p>
          <a:r>
            <a:rPr lang="en-IN" dirty="0"/>
            <a:t>Late 2015</a:t>
          </a:r>
        </a:p>
      </dgm:t>
    </dgm:pt>
    <dgm:pt modelId="{F9C0401F-C30E-4F54-AF92-D9B0A0C9601C}" type="parTrans" cxnId="{DF40AFA0-EBDF-4122-87D2-604FE7E3F40B}">
      <dgm:prSet/>
      <dgm:spPr/>
      <dgm:t>
        <a:bodyPr/>
        <a:lstStyle/>
        <a:p>
          <a:endParaRPr lang="en-IN"/>
        </a:p>
      </dgm:t>
    </dgm:pt>
    <dgm:pt modelId="{8F31CFF4-285A-45B2-8E35-D8D266E89A65}" type="sibTrans" cxnId="{DF40AFA0-EBDF-4122-87D2-604FE7E3F40B}">
      <dgm:prSet/>
      <dgm:spPr/>
      <dgm:t>
        <a:bodyPr/>
        <a:lstStyle/>
        <a:p>
          <a:endParaRPr lang="en-IN"/>
        </a:p>
      </dgm:t>
    </dgm:pt>
    <dgm:pt modelId="{790351DF-8F44-4D62-925A-2E0453F96FC1}">
      <dgm:prSet phldrT="[Text]" custT="1"/>
      <dgm:spPr>
        <a:ln>
          <a:solidFill>
            <a:srgbClr val="00BBEE"/>
          </a:solidFill>
        </a:ln>
        <a:effectLst>
          <a:softEdge rad="12700"/>
        </a:effectLst>
      </dgm:spPr>
      <dgm:t>
        <a:bodyPr/>
        <a:lstStyle/>
        <a:p>
          <a:r>
            <a:rPr lang="en-US" sz="1200" dirty="0"/>
            <a:t>Create concept of Automatic build downloads from Europe Data Center</a:t>
          </a:r>
          <a:endParaRPr lang="en-IN" sz="1200" dirty="0">
            <a:solidFill>
              <a:srgbClr val="FF0000"/>
            </a:solidFill>
          </a:endParaRPr>
        </a:p>
      </dgm:t>
    </dgm:pt>
    <dgm:pt modelId="{865804C4-6D0D-4083-873D-072CD522C968}" type="parTrans" cxnId="{70DD66D2-899D-4F47-B6B1-AF07589AAF13}">
      <dgm:prSet/>
      <dgm:spPr/>
      <dgm:t>
        <a:bodyPr/>
        <a:lstStyle/>
        <a:p>
          <a:endParaRPr lang="en-IN"/>
        </a:p>
      </dgm:t>
    </dgm:pt>
    <dgm:pt modelId="{03E8334D-D69D-41E2-B527-FD9EEE0AB6BC}" type="sibTrans" cxnId="{70DD66D2-899D-4F47-B6B1-AF07589AAF13}">
      <dgm:prSet/>
      <dgm:spPr/>
      <dgm:t>
        <a:bodyPr/>
        <a:lstStyle/>
        <a:p>
          <a:endParaRPr lang="en-IN"/>
        </a:p>
      </dgm:t>
    </dgm:pt>
    <dgm:pt modelId="{76A8E2C0-FD49-4733-897C-43F41F698AD9}">
      <dgm:prSet phldrT="[Text]"/>
      <dgm:spPr>
        <a:solidFill>
          <a:srgbClr val="082463"/>
        </a:solidFill>
        <a:ln>
          <a:solidFill>
            <a:srgbClr val="00BBEE"/>
          </a:solidFill>
        </a:ln>
        <a:effectLst>
          <a:softEdge rad="12700"/>
        </a:effectLst>
      </dgm:spPr>
      <dgm:t>
        <a:bodyPr/>
        <a:lstStyle/>
        <a:p>
          <a:r>
            <a:rPr lang="en-IN" dirty="0"/>
            <a:t>Late 2016 &amp; beyond</a:t>
          </a:r>
        </a:p>
      </dgm:t>
    </dgm:pt>
    <dgm:pt modelId="{28F16111-B75D-47FB-8984-E948C02EEA47}" type="parTrans" cxnId="{C8C856FA-AF89-4CE2-A0FA-1F7489DC537D}">
      <dgm:prSet/>
      <dgm:spPr/>
      <dgm:t>
        <a:bodyPr/>
        <a:lstStyle/>
        <a:p>
          <a:endParaRPr lang="en-IN"/>
        </a:p>
      </dgm:t>
    </dgm:pt>
    <dgm:pt modelId="{8CA4B03F-399F-40CA-B355-2EFD0806BBB6}" type="sibTrans" cxnId="{C8C856FA-AF89-4CE2-A0FA-1F7489DC537D}">
      <dgm:prSet/>
      <dgm:spPr/>
      <dgm:t>
        <a:bodyPr/>
        <a:lstStyle/>
        <a:p>
          <a:endParaRPr lang="en-IN"/>
        </a:p>
      </dgm:t>
    </dgm:pt>
    <dgm:pt modelId="{0CBA8CDF-7FDF-4A7F-82E5-C10110F03817}">
      <dgm:prSet phldrT="[Text]" custT="1"/>
      <dgm:spPr>
        <a:ln>
          <a:solidFill>
            <a:srgbClr val="00BBEE"/>
          </a:solidFill>
        </a:ln>
        <a:effectLst>
          <a:softEdge rad="12700"/>
        </a:effectLst>
      </dgm:spPr>
      <dgm:t>
        <a:bodyPr/>
        <a:lstStyle/>
        <a:p>
          <a:pPr rtl="0"/>
          <a:r>
            <a:rPr lang="en-IN" sz="1200" dirty="0"/>
            <a:t>Development and execution of TFS 2015 UAT</a:t>
          </a:r>
        </a:p>
      </dgm:t>
    </dgm:pt>
    <dgm:pt modelId="{EA38B2F9-33AB-45EB-B3A0-2A8E28536AAF}" type="parTrans" cxnId="{62CF8268-7AFD-4590-804D-B40A689B05CC}">
      <dgm:prSet/>
      <dgm:spPr/>
      <dgm:t>
        <a:bodyPr/>
        <a:lstStyle/>
        <a:p>
          <a:endParaRPr lang="en-IN"/>
        </a:p>
      </dgm:t>
    </dgm:pt>
    <dgm:pt modelId="{76C7326E-5A49-46C1-8DE0-17C49BC3E32E}" type="sibTrans" cxnId="{62CF8268-7AFD-4590-804D-B40A689B05CC}">
      <dgm:prSet/>
      <dgm:spPr/>
      <dgm:t>
        <a:bodyPr/>
        <a:lstStyle/>
        <a:p>
          <a:endParaRPr lang="en-IN"/>
        </a:p>
      </dgm:t>
    </dgm:pt>
    <dgm:pt modelId="{B8A5FBA6-3A75-4BFE-B620-04954A149E8F}">
      <dgm:prSet phldrT="[Text]" custT="1"/>
      <dgm:spPr>
        <a:ln>
          <a:solidFill>
            <a:srgbClr val="00BBEE"/>
          </a:solidFill>
        </a:ln>
        <a:effectLst>
          <a:softEdge rad="12700"/>
        </a:effectLst>
      </dgm:spPr>
      <dgm:t>
        <a:bodyPr/>
        <a:lstStyle/>
        <a:p>
          <a:r>
            <a:rPr lang="en-IN" sz="1200" dirty="0"/>
            <a:t>Creation Continuous Integration Manuals documented how Service tasks are handled created.</a:t>
          </a:r>
        </a:p>
      </dgm:t>
    </dgm:pt>
    <dgm:pt modelId="{1FDCEC41-6882-4538-83F3-39ACBAEF06D3}" type="parTrans" cxnId="{8ADE861F-8B3C-43FE-A862-02B58264B396}">
      <dgm:prSet/>
      <dgm:spPr/>
      <dgm:t>
        <a:bodyPr/>
        <a:lstStyle/>
        <a:p>
          <a:endParaRPr lang="en-IN"/>
        </a:p>
      </dgm:t>
    </dgm:pt>
    <dgm:pt modelId="{DD9439A4-D679-485B-AF15-574945CE1445}" type="sibTrans" cxnId="{8ADE861F-8B3C-43FE-A862-02B58264B396}">
      <dgm:prSet/>
      <dgm:spPr/>
      <dgm:t>
        <a:bodyPr/>
        <a:lstStyle/>
        <a:p>
          <a:endParaRPr lang="en-IN"/>
        </a:p>
      </dgm:t>
    </dgm:pt>
    <dgm:pt modelId="{BD312644-B299-4318-B1AD-D4C33592ABC3}">
      <dgm:prSet phldrT="[Text]"/>
      <dgm:spPr>
        <a:solidFill>
          <a:srgbClr val="082463"/>
        </a:solidFill>
        <a:ln>
          <a:solidFill>
            <a:srgbClr val="00BBEE"/>
          </a:solidFill>
        </a:ln>
        <a:effectLst>
          <a:softEdge rad="12700"/>
        </a:effectLst>
      </dgm:spPr>
      <dgm:t>
        <a:bodyPr/>
        <a:lstStyle/>
        <a:p>
          <a:r>
            <a:rPr lang="en-IN" dirty="0"/>
            <a:t>Late 2014</a:t>
          </a:r>
        </a:p>
      </dgm:t>
    </dgm:pt>
    <dgm:pt modelId="{C8411D26-73CE-4C1A-9010-5AFF7EAFDC6A}" type="sibTrans" cxnId="{17B6B08C-E2EE-40EB-A8A1-060BA1793CAB}">
      <dgm:prSet/>
      <dgm:spPr/>
      <dgm:t>
        <a:bodyPr/>
        <a:lstStyle/>
        <a:p>
          <a:endParaRPr lang="en-IN"/>
        </a:p>
      </dgm:t>
    </dgm:pt>
    <dgm:pt modelId="{26C71C9B-A585-41F3-A6BB-C2B04291F431}" type="parTrans" cxnId="{17B6B08C-E2EE-40EB-A8A1-060BA1793CAB}">
      <dgm:prSet/>
      <dgm:spPr/>
      <dgm:t>
        <a:bodyPr/>
        <a:lstStyle/>
        <a:p>
          <a:endParaRPr lang="en-IN"/>
        </a:p>
      </dgm:t>
    </dgm:pt>
    <dgm:pt modelId="{983E3FF8-12D9-4053-BE6B-08E3B1855D63}">
      <dgm:prSet custT="1"/>
      <dgm:spPr>
        <a:ln>
          <a:solidFill>
            <a:srgbClr val="00BBEE"/>
          </a:solidFill>
        </a:ln>
        <a:effectLst>
          <a:softEdge rad="12700"/>
        </a:effectLst>
      </dgm:spPr>
      <dgm:t>
        <a:bodyPr/>
        <a:lstStyle/>
        <a:p>
          <a:r>
            <a:rPr lang="en-IN" sz="1200" dirty="0">
              <a:solidFill>
                <a:srgbClr val="FF9900"/>
              </a:solidFill>
            </a:rPr>
            <a:t>Over 11,000 Unit Tests failing in every build</a:t>
          </a:r>
        </a:p>
      </dgm:t>
    </dgm:pt>
    <dgm:pt modelId="{015CC5C1-733A-4BE3-B7EA-916940F886DE}" type="parTrans" cxnId="{519C09FE-C792-4B6A-9A32-CE5C4AA22EB4}">
      <dgm:prSet/>
      <dgm:spPr/>
      <dgm:t>
        <a:bodyPr/>
        <a:lstStyle/>
        <a:p>
          <a:endParaRPr lang="en-IN"/>
        </a:p>
      </dgm:t>
    </dgm:pt>
    <dgm:pt modelId="{B50C52EC-0A1F-4DE1-A07B-74E9191E74C6}" type="sibTrans" cxnId="{519C09FE-C792-4B6A-9A32-CE5C4AA22EB4}">
      <dgm:prSet/>
      <dgm:spPr/>
      <dgm:t>
        <a:bodyPr/>
        <a:lstStyle/>
        <a:p>
          <a:endParaRPr lang="en-IN"/>
        </a:p>
      </dgm:t>
    </dgm:pt>
    <dgm:pt modelId="{53F666E5-043A-45EC-AC15-22E6FB52279E}">
      <dgm:prSet custT="1"/>
      <dgm:spPr>
        <a:ln>
          <a:solidFill>
            <a:srgbClr val="00BBEE"/>
          </a:solidFill>
        </a:ln>
        <a:effectLst>
          <a:softEdge rad="12700"/>
        </a:effectLst>
      </dgm:spPr>
      <dgm:t>
        <a:bodyPr/>
        <a:lstStyle/>
        <a:p>
          <a:r>
            <a:rPr lang="en-IN" sz="1200" dirty="0">
              <a:solidFill>
                <a:schemeClr val="tx1"/>
              </a:solidFill>
            </a:rPr>
            <a:t>Usage of a Heterogeneous TFS, Build &amp; Virtual lab environment resulted in high dependency on the Client IT during Outages</a:t>
          </a:r>
        </a:p>
      </dgm:t>
    </dgm:pt>
    <dgm:pt modelId="{38439799-B49E-4A44-8354-78BAD1BE7C2A}" type="parTrans" cxnId="{DD229283-1B84-4114-BCFD-44108EECDC68}">
      <dgm:prSet/>
      <dgm:spPr/>
      <dgm:t>
        <a:bodyPr/>
        <a:lstStyle/>
        <a:p>
          <a:endParaRPr lang="en-IN"/>
        </a:p>
      </dgm:t>
    </dgm:pt>
    <dgm:pt modelId="{81A1239C-A8FD-4DAC-80B3-91F48EAFCFC4}" type="sibTrans" cxnId="{DD229283-1B84-4114-BCFD-44108EECDC68}">
      <dgm:prSet/>
      <dgm:spPr/>
      <dgm:t>
        <a:bodyPr/>
        <a:lstStyle/>
        <a:p>
          <a:endParaRPr lang="en-IN"/>
        </a:p>
      </dgm:t>
    </dgm:pt>
    <dgm:pt modelId="{432448CC-08A7-4AB9-9287-7E38344ADC87}">
      <dgm:prSet custT="1"/>
      <dgm:spPr>
        <a:ln>
          <a:solidFill>
            <a:srgbClr val="00BBEE"/>
          </a:solidFill>
        </a:ln>
        <a:effectLst>
          <a:softEdge rad="12700"/>
        </a:effectLst>
      </dgm:spPr>
      <dgm:t>
        <a:bodyPr/>
        <a:lstStyle/>
        <a:p>
          <a:r>
            <a:rPr lang="en-IN" sz="1200" b="0" dirty="0"/>
            <a:t>Additional ramp of Build and Virtual Lab Environment dashboards through Automation achieved</a:t>
          </a:r>
        </a:p>
      </dgm:t>
    </dgm:pt>
    <dgm:pt modelId="{014261CB-9F6D-40CF-8B3C-6A06E98BACEC}" type="parTrans" cxnId="{5AAACE00-6CF2-47ED-AE99-1007D474F53F}">
      <dgm:prSet/>
      <dgm:spPr/>
      <dgm:t>
        <a:bodyPr/>
        <a:lstStyle/>
        <a:p>
          <a:endParaRPr lang="en-IN"/>
        </a:p>
      </dgm:t>
    </dgm:pt>
    <dgm:pt modelId="{5D12D69E-C815-4BF2-815A-219D202F16FE}" type="sibTrans" cxnId="{5AAACE00-6CF2-47ED-AE99-1007D474F53F}">
      <dgm:prSet/>
      <dgm:spPr/>
      <dgm:t>
        <a:bodyPr/>
        <a:lstStyle/>
        <a:p>
          <a:endParaRPr lang="en-IN"/>
        </a:p>
      </dgm:t>
    </dgm:pt>
    <dgm:pt modelId="{57B65C9F-B89C-41AD-AD3C-07C83DBE3FDA}">
      <dgm:prSet phldrT="[Text]" custT="1"/>
      <dgm:spPr>
        <a:ln>
          <a:solidFill>
            <a:srgbClr val="00BBEE"/>
          </a:solidFill>
        </a:ln>
        <a:effectLst>
          <a:softEdge rad="12700"/>
        </a:effectLst>
      </dgm:spPr>
      <dgm:t>
        <a:bodyPr/>
        <a:lstStyle/>
        <a:p>
          <a:pPr rtl="0"/>
          <a:r>
            <a:rPr lang="en-IN" sz="1200" b="0" dirty="0"/>
            <a:t>Continue to enhance Automation and Documentation</a:t>
          </a:r>
        </a:p>
      </dgm:t>
    </dgm:pt>
    <dgm:pt modelId="{B3F6DBB1-D62A-4AF5-AD5E-716E1C01F263}" type="parTrans" cxnId="{4E4DF402-2E63-476C-8333-1C269E482378}">
      <dgm:prSet/>
      <dgm:spPr/>
      <dgm:t>
        <a:bodyPr/>
        <a:lstStyle/>
        <a:p>
          <a:endParaRPr lang="en-IN"/>
        </a:p>
      </dgm:t>
    </dgm:pt>
    <dgm:pt modelId="{18D654F1-A950-4D14-988F-0168858C957C}" type="sibTrans" cxnId="{4E4DF402-2E63-476C-8333-1C269E482378}">
      <dgm:prSet/>
      <dgm:spPr/>
      <dgm:t>
        <a:bodyPr/>
        <a:lstStyle/>
        <a:p>
          <a:endParaRPr lang="en-IN"/>
        </a:p>
      </dgm:t>
    </dgm:pt>
    <dgm:pt modelId="{C82388B1-8F5A-4E5F-B839-9D1F153C6D54}">
      <dgm:prSet custT="1"/>
      <dgm:spPr>
        <a:ln>
          <a:solidFill>
            <a:srgbClr val="00BBEE"/>
          </a:solidFill>
        </a:ln>
        <a:effectLst>
          <a:softEdge rad="12700"/>
        </a:effectLst>
      </dgm:spPr>
      <dgm:t>
        <a:bodyPr/>
        <a:lstStyle/>
        <a:p>
          <a:pPr rtl="0"/>
          <a:r>
            <a:rPr lang="en-IN" sz="1200" dirty="0"/>
            <a:t>Migration to TFS 2013</a:t>
          </a:r>
        </a:p>
      </dgm:t>
    </dgm:pt>
    <dgm:pt modelId="{9B827BB9-9C52-4184-BFC7-B689F680C954}" type="parTrans" cxnId="{06974589-C2BF-40E3-AFC0-0285A79E098F}">
      <dgm:prSet/>
      <dgm:spPr/>
      <dgm:t>
        <a:bodyPr/>
        <a:lstStyle/>
        <a:p>
          <a:endParaRPr lang="en-IN"/>
        </a:p>
      </dgm:t>
    </dgm:pt>
    <dgm:pt modelId="{232DAAD5-5CA3-4DCC-9876-5EC43A55CA0B}" type="sibTrans" cxnId="{06974589-C2BF-40E3-AFC0-0285A79E098F}">
      <dgm:prSet/>
      <dgm:spPr/>
      <dgm:t>
        <a:bodyPr/>
        <a:lstStyle/>
        <a:p>
          <a:endParaRPr lang="en-IN"/>
        </a:p>
      </dgm:t>
    </dgm:pt>
    <dgm:pt modelId="{89207A0E-7A66-436E-BE62-AA1AE7AA0BC8}">
      <dgm:prSet phldrT="[Text]" custT="1"/>
      <dgm:spPr>
        <a:ln>
          <a:solidFill>
            <a:srgbClr val="00BBEE"/>
          </a:solidFill>
        </a:ln>
        <a:effectLst>
          <a:softEdge rad="12700"/>
        </a:effectLst>
      </dgm:spPr>
      <dgm:t>
        <a:bodyPr/>
        <a:lstStyle/>
        <a:p>
          <a:pPr rtl="0"/>
          <a:r>
            <a:rPr lang="en-IN" sz="1200" dirty="0"/>
            <a:t>Implementation of additional enhancements to the new build process</a:t>
          </a:r>
        </a:p>
      </dgm:t>
    </dgm:pt>
    <dgm:pt modelId="{1D2FC0E5-F5AF-4375-814B-6896BF4CC9FC}" type="parTrans" cxnId="{D3BEDBC2-7816-471F-9002-32A769DB2FD4}">
      <dgm:prSet/>
      <dgm:spPr/>
      <dgm:t>
        <a:bodyPr/>
        <a:lstStyle/>
        <a:p>
          <a:endParaRPr lang="en-IN"/>
        </a:p>
      </dgm:t>
    </dgm:pt>
    <dgm:pt modelId="{B343FE01-D01C-4046-9DC1-397685CBBAFD}" type="sibTrans" cxnId="{D3BEDBC2-7816-471F-9002-32A769DB2FD4}">
      <dgm:prSet/>
      <dgm:spPr/>
      <dgm:t>
        <a:bodyPr/>
        <a:lstStyle/>
        <a:p>
          <a:endParaRPr lang="en-IN"/>
        </a:p>
      </dgm:t>
    </dgm:pt>
    <dgm:pt modelId="{CB770AD8-4462-441B-91EB-D8AC98AF1FAE}">
      <dgm:prSet custT="1"/>
      <dgm:spPr>
        <a:ln>
          <a:solidFill>
            <a:srgbClr val="00BBEE"/>
          </a:solidFill>
        </a:ln>
        <a:effectLst>
          <a:softEdge rad="12700"/>
        </a:effectLst>
      </dgm:spPr>
      <dgm:t>
        <a:bodyPr/>
        <a:lstStyle/>
        <a:p>
          <a:pPr rtl="0"/>
          <a:r>
            <a:rPr lang="en-IN" sz="1200" b="0" dirty="0"/>
            <a:t>Enhanced Automation and Documentation</a:t>
          </a:r>
          <a:endParaRPr lang="en-IN" sz="1200" dirty="0"/>
        </a:p>
      </dgm:t>
    </dgm:pt>
    <dgm:pt modelId="{E3146B44-CE31-4608-AC6A-7DD85FF26FFD}" type="parTrans" cxnId="{01CC858E-E56E-430B-B983-B495CDC1CAC4}">
      <dgm:prSet/>
      <dgm:spPr/>
      <dgm:t>
        <a:bodyPr/>
        <a:lstStyle/>
        <a:p>
          <a:endParaRPr lang="en-IN"/>
        </a:p>
      </dgm:t>
    </dgm:pt>
    <dgm:pt modelId="{91FC3199-574F-45C1-B8B0-411DF5D383EE}" type="sibTrans" cxnId="{01CC858E-E56E-430B-B983-B495CDC1CAC4}">
      <dgm:prSet/>
      <dgm:spPr/>
      <dgm:t>
        <a:bodyPr/>
        <a:lstStyle/>
        <a:p>
          <a:endParaRPr lang="en-IN"/>
        </a:p>
      </dgm:t>
    </dgm:pt>
    <dgm:pt modelId="{0431C987-E795-43FD-96D7-CF9C0261884D}" type="pres">
      <dgm:prSet presAssocID="{EC20EF24-7A14-48B9-A61F-12351C0F2B8F}" presName="linearFlow" presStyleCnt="0">
        <dgm:presLayoutVars>
          <dgm:dir/>
          <dgm:animLvl val="lvl"/>
          <dgm:resizeHandles val="exact"/>
        </dgm:presLayoutVars>
      </dgm:prSet>
      <dgm:spPr/>
    </dgm:pt>
    <dgm:pt modelId="{E86520B7-C9B9-4871-8533-524CF47AFDFB}" type="pres">
      <dgm:prSet presAssocID="{65A4EB5F-C49E-4A3F-9E0D-CFDBD07A258A}" presName="composite" presStyleCnt="0"/>
      <dgm:spPr/>
    </dgm:pt>
    <dgm:pt modelId="{3CC6540B-3007-419E-B48A-6E64A82E83AE}" type="pres">
      <dgm:prSet presAssocID="{65A4EB5F-C49E-4A3F-9E0D-CFDBD07A258A}" presName="parentText" presStyleLbl="alignNode1" presStyleIdx="0" presStyleCnt="4">
        <dgm:presLayoutVars>
          <dgm:chMax val="1"/>
          <dgm:bulletEnabled val="1"/>
        </dgm:presLayoutVars>
      </dgm:prSet>
      <dgm:spPr/>
    </dgm:pt>
    <dgm:pt modelId="{95D17D2C-AB56-4DB1-8D15-2BE35BFFF2F9}" type="pres">
      <dgm:prSet presAssocID="{65A4EB5F-C49E-4A3F-9E0D-CFDBD07A258A}" presName="descendantText" presStyleLbl="alignAcc1" presStyleIdx="0" presStyleCnt="4">
        <dgm:presLayoutVars>
          <dgm:bulletEnabled val="1"/>
        </dgm:presLayoutVars>
      </dgm:prSet>
      <dgm:spPr/>
    </dgm:pt>
    <dgm:pt modelId="{97127F44-A243-4037-95C7-D6B3CCEC4B5D}" type="pres">
      <dgm:prSet presAssocID="{81E918CC-EA14-4E6B-8F80-F601A217FF67}" presName="sp" presStyleCnt="0"/>
      <dgm:spPr/>
    </dgm:pt>
    <dgm:pt modelId="{95CFE83A-F965-418E-A8C8-8A7552A89659}" type="pres">
      <dgm:prSet presAssocID="{BD312644-B299-4318-B1AD-D4C33592ABC3}" presName="composite" presStyleCnt="0"/>
      <dgm:spPr/>
    </dgm:pt>
    <dgm:pt modelId="{EA188A84-9DBA-47BD-A921-1F25663E5009}" type="pres">
      <dgm:prSet presAssocID="{BD312644-B299-4318-B1AD-D4C33592ABC3}" presName="parentText" presStyleLbl="alignNode1" presStyleIdx="1" presStyleCnt="4">
        <dgm:presLayoutVars>
          <dgm:chMax val="1"/>
          <dgm:bulletEnabled val="1"/>
        </dgm:presLayoutVars>
      </dgm:prSet>
      <dgm:spPr/>
    </dgm:pt>
    <dgm:pt modelId="{A346E625-C184-40E6-AC54-D357AF8966EB}" type="pres">
      <dgm:prSet presAssocID="{BD312644-B299-4318-B1AD-D4C33592ABC3}" presName="descendantText" presStyleLbl="alignAcc1" presStyleIdx="1" presStyleCnt="4">
        <dgm:presLayoutVars>
          <dgm:bulletEnabled val="1"/>
        </dgm:presLayoutVars>
      </dgm:prSet>
      <dgm:spPr/>
    </dgm:pt>
    <dgm:pt modelId="{92076AF6-5B68-470D-ABCD-DAAEE4D69F8A}" type="pres">
      <dgm:prSet presAssocID="{C8411D26-73CE-4C1A-9010-5AFF7EAFDC6A}" presName="sp" presStyleCnt="0"/>
      <dgm:spPr/>
    </dgm:pt>
    <dgm:pt modelId="{D1BA789A-1845-48A8-97B2-046B8AE1BD5D}" type="pres">
      <dgm:prSet presAssocID="{82ABF64A-C70F-4A9E-AF85-7D4E3F743F89}" presName="composite" presStyleCnt="0"/>
      <dgm:spPr/>
    </dgm:pt>
    <dgm:pt modelId="{F6B9539C-8FFF-4A62-997A-D724A6F83FBC}" type="pres">
      <dgm:prSet presAssocID="{82ABF64A-C70F-4A9E-AF85-7D4E3F743F89}" presName="parentText" presStyleLbl="alignNode1" presStyleIdx="2" presStyleCnt="4">
        <dgm:presLayoutVars>
          <dgm:chMax val="1"/>
          <dgm:bulletEnabled val="1"/>
        </dgm:presLayoutVars>
      </dgm:prSet>
      <dgm:spPr/>
    </dgm:pt>
    <dgm:pt modelId="{37E3157A-8264-4930-87C4-EAD1794EE49F}" type="pres">
      <dgm:prSet presAssocID="{82ABF64A-C70F-4A9E-AF85-7D4E3F743F89}" presName="descendantText" presStyleLbl="alignAcc1" presStyleIdx="2" presStyleCnt="4">
        <dgm:presLayoutVars>
          <dgm:bulletEnabled val="1"/>
        </dgm:presLayoutVars>
      </dgm:prSet>
      <dgm:spPr/>
    </dgm:pt>
    <dgm:pt modelId="{060D47B9-A006-446D-A35A-C2E47DD05378}" type="pres">
      <dgm:prSet presAssocID="{8F31CFF4-285A-45B2-8E35-D8D266E89A65}" presName="sp" presStyleCnt="0"/>
      <dgm:spPr/>
    </dgm:pt>
    <dgm:pt modelId="{743A9763-1372-440F-9E75-3DF09A016BD5}" type="pres">
      <dgm:prSet presAssocID="{76A8E2C0-FD49-4733-897C-43F41F698AD9}" presName="composite" presStyleCnt="0"/>
      <dgm:spPr/>
    </dgm:pt>
    <dgm:pt modelId="{5830F53E-97C6-4044-9A49-5CC745F885D3}" type="pres">
      <dgm:prSet presAssocID="{76A8E2C0-FD49-4733-897C-43F41F698AD9}" presName="parentText" presStyleLbl="alignNode1" presStyleIdx="3" presStyleCnt="4">
        <dgm:presLayoutVars>
          <dgm:chMax val="1"/>
          <dgm:bulletEnabled val="1"/>
        </dgm:presLayoutVars>
      </dgm:prSet>
      <dgm:spPr/>
    </dgm:pt>
    <dgm:pt modelId="{D4CD20DF-9C58-42A0-884B-7A5AE2C65BBE}" type="pres">
      <dgm:prSet presAssocID="{76A8E2C0-FD49-4733-897C-43F41F698AD9}" presName="descendantText" presStyleLbl="alignAcc1" presStyleIdx="3" presStyleCnt="4">
        <dgm:presLayoutVars>
          <dgm:bulletEnabled val="1"/>
        </dgm:presLayoutVars>
      </dgm:prSet>
      <dgm:spPr/>
    </dgm:pt>
  </dgm:ptLst>
  <dgm:cxnLst>
    <dgm:cxn modelId="{5AAACE00-6CF2-47ED-AE99-1007D474F53F}" srcId="{BD312644-B299-4318-B1AD-D4C33592ABC3}" destId="{432448CC-08A7-4AB9-9287-7E38344ADC87}" srcOrd="2" destOrd="0" parTransId="{014261CB-9F6D-40CF-8B3C-6A06E98BACEC}" sibTransId="{5D12D69E-C815-4BF2-815A-219D202F16FE}"/>
    <dgm:cxn modelId="{4E4DF402-2E63-476C-8333-1C269E482378}" srcId="{76A8E2C0-FD49-4733-897C-43F41F698AD9}" destId="{57B65C9F-B89C-41AD-AD3C-07C83DBE3FDA}" srcOrd="2" destOrd="0" parTransId="{B3F6DBB1-D62A-4AF5-AD5E-716E1C01F263}" sibTransId="{18D654F1-A950-4D14-988F-0168858C957C}"/>
    <dgm:cxn modelId="{2423A104-DB6E-487E-A3BA-33AF80AFB286}" type="presOf" srcId="{65A4EB5F-C49E-4A3F-9E0D-CFDBD07A258A}" destId="{3CC6540B-3007-419E-B48A-6E64A82E83AE}" srcOrd="0" destOrd="0" presId="urn:microsoft.com/office/officeart/2005/8/layout/chevron2"/>
    <dgm:cxn modelId="{8ADE861F-8B3C-43FE-A862-02B58264B396}" srcId="{65A4EB5F-C49E-4A3F-9E0D-CFDBD07A258A}" destId="{B8A5FBA6-3A75-4BFE-B620-04954A149E8F}" srcOrd="1" destOrd="0" parTransId="{1FDCEC41-6882-4538-83F3-39ACBAEF06D3}" sibTransId="{DD9439A4-D679-485B-AF15-574945CE1445}"/>
    <dgm:cxn modelId="{E6696A24-EC05-4CD6-BA9C-58F4514ADD35}" type="presOf" srcId="{CB770AD8-4462-441B-91EB-D8AC98AF1FAE}" destId="{37E3157A-8264-4930-87C4-EAD1794EE49F}" srcOrd="0" destOrd="2" presId="urn:microsoft.com/office/officeart/2005/8/layout/chevron2"/>
    <dgm:cxn modelId="{35E9A528-3090-4B67-8264-29210D636D1D}" type="presOf" srcId="{0CBA8CDF-7FDF-4A7F-82E5-C10110F03817}" destId="{D4CD20DF-9C58-42A0-884B-7A5AE2C65BBE}" srcOrd="0" destOrd="0" presId="urn:microsoft.com/office/officeart/2005/8/layout/chevron2"/>
    <dgm:cxn modelId="{5CE14F45-7101-4ACE-86ED-C566C9D0A1F1}" type="presOf" srcId="{82ABF64A-C70F-4A9E-AF85-7D4E3F743F89}" destId="{F6B9539C-8FFF-4A62-997A-D724A6F83FBC}" srcOrd="0" destOrd="0" presId="urn:microsoft.com/office/officeart/2005/8/layout/chevron2"/>
    <dgm:cxn modelId="{FBA52266-529A-4265-825C-8AC938170DD5}" type="presOf" srcId="{53F666E5-043A-45EC-AC15-22E6FB52279E}" destId="{A346E625-C184-40E6-AC54-D357AF8966EB}" srcOrd="0" destOrd="1" presId="urn:microsoft.com/office/officeart/2005/8/layout/chevron2"/>
    <dgm:cxn modelId="{F1C27647-617E-4D73-B0C0-72A3CC324D65}" type="presOf" srcId="{B8A5FBA6-3A75-4BFE-B620-04954A149E8F}" destId="{95D17D2C-AB56-4DB1-8D15-2BE35BFFF2F9}" srcOrd="0" destOrd="1" presId="urn:microsoft.com/office/officeart/2005/8/layout/chevron2"/>
    <dgm:cxn modelId="{62CF8268-7AFD-4590-804D-B40A689B05CC}" srcId="{76A8E2C0-FD49-4733-897C-43F41F698AD9}" destId="{0CBA8CDF-7FDF-4A7F-82E5-C10110F03817}" srcOrd="0" destOrd="0" parTransId="{EA38B2F9-33AB-45EB-B3A0-2A8E28536AAF}" sibTransId="{76C7326E-5A49-46C1-8DE0-17C49BC3E32E}"/>
    <dgm:cxn modelId="{DD229283-1B84-4114-BCFD-44108EECDC68}" srcId="{BD312644-B299-4318-B1AD-D4C33592ABC3}" destId="{53F666E5-043A-45EC-AC15-22E6FB52279E}" srcOrd="1" destOrd="0" parTransId="{38439799-B49E-4A44-8354-78BAD1BE7C2A}" sibTransId="{81A1239C-A8FD-4DAC-80B3-91F48EAFCFC4}"/>
    <dgm:cxn modelId="{18132287-652C-4AC6-97C4-27A2039D3710}" type="presOf" srcId="{89207A0E-7A66-436E-BE62-AA1AE7AA0BC8}" destId="{D4CD20DF-9C58-42A0-884B-7A5AE2C65BBE}" srcOrd="0" destOrd="1" presId="urn:microsoft.com/office/officeart/2005/8/layout/chevron2"/>
    <dgm:cxn modelId="{06974589-C2BF-40E3-AFC0-0285A79E098F}" srcId="{82ABF64A-C70F-4A9E-AF85-7D4E3F743F89}" destId="{C82388B1-8F5A-4E5F-B839-9D1F153C6D54}" srcOrd="1" destOrd="0" parTransId="{9B827BB9-9C52-4184-BFC7-B689F680C954}" sibTransId="{232DAAD5-5CA3-4DCC-9876-5EC43A55CA0B}"/>
    <dgm:cxn modelId="{17B6B08C-E2EE-40EB-A8A1-060BA1793CAB}" srcId="{EC20EF24-7A14-48B9-A61F-12351C0F2B8F}" destId="{BD312644-B299-4318-B1AD-D4C33592ABC3}" srcOrd="1" destOrd="0" parTransId="{26C71C9B-A585-41F3-A6BB-C2B04291F431}" sibTransId="{C8411D26-73CE-4C1A-9010-5AFF7EAFDC6A}"/>
    <dgm:cxn modelId="{01CC858E-E56E-430B-B983-B495CDC1CAC4}" srcId="{82ABF64A-C70F-4A9E-AF85-7D4E3F743F89}" destId="{CB770AD8-4462-441B-91EB-D8AC98AF1FAE}" srcOrd="2" destOrd="0" parTransId="{E3146B44-CE31-4608-AC6A-7DD85FF26FFD}" sibTransId="{91FC3199-574F-45C1-B8B0-411DF5D383EE}"/>
    <dgm:cxn modelId="{12826D9A-5E89-45DC-A96F-5FCC36624C20}" type="presOf" srcId="{76A8E2C0-FD49-4733-897C-43F41F698AD9}" destId="{5830F53E-97C6-4044-9A49-5CC745F885D3}" srcOrd="0" destOrd="0" presId="urn:microsoft.com/office/officeart/2005/8/layout/chevron2"/>
    <dgm:cxn modelId="{DF40AFA0-EBDF-4122-87D2-604FE7E3F40B}" srcId="{EC20EF24-7A14-48B9-A61F-12351C0F2B8F}" destId="{82ABF64A-C70F-4A9E-AF85-7D4E3F743F89}" srcOrd="2" destOrd="0" parTransId="{F9C0401F-C30E-4F54-AF92-D9B0A0C9601C}" sibTransId="{8F31CFF4-285A-45B2-8E35-D8D266E89A65}"/>
    <dgm:cxn modelId="{A0A59DA3-CBB7-48FA-93DB-EBBCEAAEC6FB}" type="presOf" srcId="{432448CC-08A7-4AB9-9287-7E38344ADC87}" destId="{A346E625-C184-40E6-AC54-D357AF8966EB}" srcOrd="0" destOrd="2" presId="urn:microsoft.com/office/officeart/2005/8/layout/chevron2"/>
    <dgm:cxn modelId="{72FF72B1-F343-456B-BF3B-BF4480D05F38}" type="presOf" srcId="{EC20EF24-7A14-48B9-A61F-12351C0F2B8F}" destId="{0431C987-E795-43FD-96D7-CF9C0261884D}" srcOrd="0" destOrd="0" presId="urn:microsoft.com/office/officeart/2005/8/layout/chevron2"/>
    <dgm:cxn modelId="{D1AB94B2-2970-47B6-B63B-8499BB50BE07}" srcId="{65A4EB5F-C49E-4A3F-9E0D-CFDBD07A258A}" destId="{619DDE3E-2950-4E29-BE20-64FBDA7E7AE5}" srcOrd="0" destOrd="0" parTransId="{ACA5AAA4-209D-41F7-84DC-B3BCB7A4E8B4}" sibTransId="{93896266-C17F-4226-8F9F-CDE8CAA2BEAE}"/>
    <dgm:cxn modelId="{F712C1BC-ED16-49E8-A8F5-4C4A6BA182E4}" type="presOf" srcId="{983E3FF8-12D9-4053-BE6B-08E3B1855D63}" destId="{A346E625-C184-40E6-AC54-D357AF8966EB}" srcOrd="0" destOrd="0" presId="urn:microsoft.com/office/officeart/2005/8/layout/chevron2"/>
    <dgm:cxn modelId="{37C504BE-B3D6-4D1A-83CC-42CD68ECB9DF}" type="presOf" srcId="{C82388B1-8F5A-4E5F-B839-9D1F153C6D54}" destId="{37E3157A-8264-4930-87C4-EAD1794EE49F}" srcOrd="0" destOrd="1" presId="urn:microsoft.com/office/officeart/2005/8/layout/chevron2"/>
    <dgm:cxn modelId="{D3BEDBC2-7816-471F-9002-32A769DB2FD4}" srcId="{76A8E2C0-FD49-4733-897C-43F41F698AD9}" destId="{89207A0E-7A66-436E-BE62-AA1AE7AA0BC8}" srcOrd="1" destOrd="0" parTransId="{1D2FC0E5-F5AF-4375-814B-6896BF4CC9FC}" sibTransId="{B343FE01-D01C-4046-9DC1-397685CBBAFD}"/>
    <dgm:cxn modelId="{E0EF4FC9-8A37-403A-8F64-1EA9B3B233B1}" type="presOf" srcId="{BD312644-B299-4318-B1AD-D4C33592ABC3}" destId="{EA188A84-9DBA-47BD-A921-1F25663E5009}" srcOrd="0" destOrd="0" presId="urn:microsoft.com/office/officeart/2005/8/layout/chevron2"/>
    <dgm:cxn modelId="{18ED82CE-BF81-405D-B61B-9B9875BBADAE}" srcId="{EC20EF24-7A14-48B9-A61F-12351C0F2B8F}" destId="{65A4EB5F-C49E-4A3F-9E0D-CFDBD07A258A}" srcOrd="0" destOrd="0" parTransId="{A9EA0AEF-0B20-4FB9-A3CC-C74975F2B5F1}" sibTransId="{81E918CC-EA14-4E6B-8F80-F601A217FF67}"/>
    <dgm:cxn modelId="{70DD66D2-899D-4F47-B6B1-AF07589AAF13}" srcId="{82ABF64A-C70F-4A9E-AF85-7D4E3F743F89}" destId="{790351DF-8F44-4D62-925A-2E0453F96FC1}" srcOrd="0" destOrd="0" parTransId="{865804C4-6D0D-4083-873D-072CD522C968}" sibTransId="{03E8334D-D69D-41E2-B527-FD9EEE0AB6BC}"/>
    <dgm:cxn modelId="{95E101DA-2D05-43E8-8F30-85EA92D3F6DC}" type="presOf" srcId="{619DDE3E-2950-4E29-BE20-64FBDA7E7AE5}" destId="{95D17D2C-AB56-4DB1-8D15-2BE35BFFF2F9}" srcOrd="0" destOrd="0" presId="urn:microsoft.com/office/officeart/2005/8/layout/chevron2"/>
    <dgm:cxn modelId="{E94260DA-0401-42EC-B1DF-92F6E5D866BD}" type="presOf" srcId="{790351DF-8F44-4D62-925A-2E0453F96FC1}" destId="{37E3157A-8264-4930-87C4-EAD1794EE49F}" srcOrd="0" destOrd="0" presId="urn:microsoft.com/office/officeart/2005/8/layout/chevron2"/>
    <dgm:cxn modelId="{85D033EB-AEDA-4B34-AE36-12758673F221}" type="presOf" srcId="{57B65C9F-B89C-41AD-AD3C-07C83DBE3FDA}" destId="{D4CD20DF-9C58-42A0-884B-7A5AE2C65BBE}" srcOrd="0" destOrd="2" presId="urn:microsoft.com/office/officeart/2005/8/layout/chevron2"/>
    <dgm:cxn modelId="{C8C856FA-AF89-4CE2-A0FA-1F7489DC537D}" srcId="{EC20EF24-7A14-48B9-A61F-12351C0F2B8F}" destId="{76A8E2C0-FD49-4733-897C-43F41F698AD9}" srcOrd="3" destOrd="0" parTransId="{28F16111-B75D-47FB-8984-E948C02EEA47}" sibTransId="{8CA4B03F-399F-40CA-B355-2EFD0806BBB6}"/>
    <dgm:cxn modelId="{519C09FE-C792-4B6A-9A32-CE5C4AA22EB4}" srcId="{BD312644-B299-4318-B1AD-D4C33592ABC3}" destId="{983E3FF8-12D9-4053-BE6B-08E3B1855D63}" srcOrd="0" destOrd="0" parTransId="{015CC5C1-733A-4BE3-B7EA-916940F886DE}" sibTransId="{B50C52EC-0A1F-4DE1-A07B-74E9191E74C6}"/>
    <dgm:cxn modelId="{8E9014B8-CC47-4E5A-81A7-2E6D7F8A3074}" type="presParOf" srcId="{0431C987-E795-43FD-96D7-CF9C0261884D}" destId="{E86520B7-C9B9-4871-8533-524CF47AFDFB}" srcOrd="0" destOrd="0" presId="urn:microsoft.com/office/officeart/2005/8/layout/chevron2"/>
    <dgm:cxn modelId="{CDFE46B1-6220-416E-81EF-C996DADABD4B}" type="presParOf" srcId="{E86520B7-C9B9-4871-8533-524CF47AFDFB}" destId="{3CC6540B-3007-419E-B48A-6E64A82E83AE}" srcOrd="0" destOrd="0" presId="urn:microsoft.com/office/officeart/2005/8/layout/chevron2"/>
    <dgm:cxn modelId="{777D8694-815D-4F4F-808B-9777A46F3CC8}" type="presParOf" srcId="{E86520B7-C9B9-4871-8533-524CF47AFDFB}" destId="{95D17D2C-AB56-4DB1-8D15-2BE35BFFF2F9}" srcOrd="1" destOrd="0" presId="urn:microsoft.com/office/officeart/2005/8/layout/chevron2"/>
    <dgm:cxn modelId="{A9B34C62-3308-4895-B519-67E5093C4178}" type="presParOf" srcId="{0431C987-E795-43FD-96D7-CF9C0261884D}" destId="{97127F44-A243-4037-95C7-D6B3CCEC4B5D}" srcOrd="1" destOrd="0" presId="urn:microsoft.com/office/officeart/2005/8/layout/chevron2"/>
    <dgm:cxn modelId="{A9211BCB-2D80-432D-A33C-4C7C0BC5B07C}" type="presParOf" srcId="{0431C987-E795-43FD-96D7-CF9C0261884D}" destId="{95CFE83A-F965-418E-A8C8-8A7552A89659}" srcOrd="2" destOrd="0" presId="urn:microsoft.com/office/officeart/2005/8/layout/chevron2"/>
    <dgm:cxn modelId="{8D67C80F-F21B-4D7E-9A05-A5866122547B}" type="presParOf" srcId="{95CFE83A-F965-418E-A8C8-8A7552A89659}" destId="{EA188A84-9DBA-47BD-A921-1F25663E5009}" srcOrd="0" destOrd="0" presId="urn:microsoft.com/office/officeart/2005/8/layout/chevron2"/>
    <dgm:cxn modelId="{DBA23DCE-5EEF-4B2B-AFC3-30139D25420B}" type="presParOf" srcId="{95CFE83A-F965-418E-A8C8-8A7552A89659}" destId="{A346E625-C184-40E6-AC54-D357AF8966EB}" srcOrd="1" destOrd="0" presId="urn:microsoft.com/office/officeart/2005/8/layout/chevron2"/>
    <dgm:cxn modelId="{4074587C-9079-4306-BB82-9B06E318DE97}" type="presParOf" srcId="{0431C987-E795-43FD-96D7-CF9C0261884D}" destId="{92076AF6-5B68-470D-ABCD-DAAEE4D69F8A}" srcOrd="3" destOrd="0" presId="urn:microsoft.com/office/officeart/2005/8/layout/chevron2"/>
    <dgm:cxn modelId="{745732AB-46AC-4FF9-A305-939BE3877A70}" type="presParOf" srcId="{0431C987-E795-43FD-96D7-CF9C0261884D}" destId="{D1BA789A-1845-48A8-97B2-046B8AE1BD5D}" srcOrd="4" destOrd="0" presId="urn:microsoft.com/office/officeart/2005/8/layout/chevron2"/>
    <dgm:cxn modelId="{5FC142B6-D860-4F94-9741-AEB20A21FCF2}" type="presParOf" srcId="{D1BA789A-1845-48A8-97B2-046B8AE1BD5D}" destId="{F6B9539C-8FFF-4A62-997A-D724A6F83FBC}" srcOrd="0" destOrd="0" presId="urn:microsoft.com/office/officeart/2005/8/layout/chevron2"/>
    <dgm:cxn modelId="{ECA8C24D-029E-4559-84BD-D9B341634CA8}" type="presParOf" srcId="{D1BA789A-1845-48A8-97B2-046B8AE1BD5D}" destId="{37E3157A-8264-4930-87C4-EAD1794EE49F}" srcOrd="1" destOrd="0" presId="urn:microsoft.com/office/officeart/2005/8/layout/chevron2"/>
    <dgm:cxn modelId="{8DC9E882-DFA6-4052-A8FF-1EE63400A330}" type="presParOf" srcId="{0431C987-E795-43FD-96D7-CF9C0261884D}" destId="{060D47B9-A006-446D-A35A-C2E47DD05378}" srcOrd="5" destOrd="0" presId="urn:microsoft.com/office/officeart/2005/8/layout/chevron2"/>
    <dgm:cxn modelId="{11E18C3D-9AEC-4CA6-B044-0DFEBD830639}" type="presParOf" srcId="{0431C987-E795-43FD-96D7-CF9C0261884D}" destId="{743A9763-1372-440F-9E75-3DF09A016BD5}" srcOrd="6" destOrd="0" presId="urn:microsoft.com/office/officeart/2005/8/layout/chevron2"/>
    <dgm:cxn modelId="{14883485-D55B-4413-A7B6-31AD8DFBFFC7}" type="presParOf" srcId="{743A9763-1372-440F-9E75-3DF09A016BD5}" destId="{5830F53E-97C6-4044-9A49-5CC745F885D3}" srcOrd="0" destOrd="0" presId="urn:microsoft.com/office/officeart/2005/8/layout/chevron2"/>
    <dgm:cxn modelId="{5A74BB46-5A93-4412-B8D0-15977E0A45D3}" type="presParOf" srcId="{743A9763-1372-440F-9E75-3DF09A016BD5}" destId="{D4CD20DF-9C58-42A0-884B-7A5AE2C65BBE}"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88364-6373-4BAE-B529-521800C35E58}">
      <dsp:nvSpPr>
        <dsp:cNvPr id="0" name=""/>
        <dsp:cNvSpPr/>
      </dsp:nvSpPr>
      <dsp:spPr>
        <a:xfrm>
          <a:off x="498084" y="270670"/>
          <a:ext cx="1871039" cy="1871039"/>
        </a:xfrm>
        <a:prstGeom prst="blockArc">
          <a:avLst>
            <a:gd name="adj1" fmla="val 12600000"/>
            <a:gd name="adj2" fmla="val 16200000"/>
            <a:gd name="adj3" fmla="val 448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70BB3B73-FE39-4573-B272-10F7A62C81A3}">
      <dsp:nvSpPr>
        <dsp:cNvPr id="0" name=""/>
        <dsp:cNvSpPr/>
      </dsp:nvSpPr>
      <dsp:spPr>
        <a:xfrm>
          <a:off x="498084" y="270670"/>
          <a:ext cx="1871039" cy="1871039"/>
        </a:xfrm>
        <a:prstGeom prst="blockArc">
          <a:avLst>
            <a:gd name="adj1" fmla="val 9000000"/>
            <a:gd name="adj2" fmla="val 12600000"/>
            <a:gd name="adj3" fmla="val 448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9745E71B-CED9-46FF-8F93-E1A537174576}">
      <dsp:nvSpPr>
        <dsp:cNvPr id="0" name=""/>
        <dsp:cNvSpPr/>
      </dsp:nvSpPr>
      <dsp:spPr>
        <a:xfrm>
          <a:off x="498084" y="270670"/>
          <a:ext cx="1871039" cy="1871039"/>
        </a:xfrm>
        <a:prstGeom prst="blockArc">
          <a:avLst>
            <a:gd name="adj1" fmla="val 5400000"/>
            <a:gd name="adj2" fmla="val 9000000"/>
            <a:gd name="adj3" fmla="val 448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047910A7-24D9-4F2F-9928-FB1DACAE260A}">
      <dsp:nvSpPr>
        <dsp:cNvPr id="0" name=""/>
        <dsp:cNvSpPr/>
      </dsp:nvSpPr>
      <dsp:spPr>
        <a:xfrm>
          <a:off x="498084" y="270670"/>
          <a:ext cx="1871039" cy="1871039"/>
        </a:xfrm>
        <a:prstGeom prst="blockArc">
          <a:avLst>
            <a:gd name="adj1" fmla="val 1800000"/>
            <a:gd name="adj2" fmla="val 5400000"/>
            <a:gd name="adj3" fmla="val 448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DA8DA5CB-261C-437B-A3B3-493C3BC3F92B}">
      <dsp:nvSpPr>
        <dsp:cNvPr id="0" name=""/>
        <dsp:cNvSpPr/>
      </dsp:nvSpPr>
      <dsp:spPr>
        <a:xfrm>
          <a:off x="498084" y="270670"/>
          <a:ext cx="1871039" cy="1871039"/>
        </a:xfrm>
        <a:prstGeom prst="blockArc">
          <a:avLst>
            <a:gd name="adj1" fmla="val 19800000"/>
            <a:gd name="adj2" fmla="val 1800000"/>
            <a:gd name="adj3" fmla="val 448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BCECFD82-8190-4D29-B15A-A68AA2A747D8}">
      <dsp:nvSpPr>
        <dsp:cNvPr id="0" name=""/>
        <dsp:cNvSpPr/>
      </dsp:nvSpPr>
      <dsp:spPr>
        <a:xfrm>
          <a:off x="498084" y="270670"/>
          <a:ext cx="1871039" cy="1871039"/>
        </a:xfrm>
        <a:prstGeom prst="blockArc">
          <a:avLst>
            <a:gd name="adj1" fmla="val 16200000"/>
            <a:gd name="adj2" fmla="val 19800000"/>
            <a:gd name="adj3" fmla="val 448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4E0C7EB6-B60D-4BE8-94D2-657B7E5594E4}">
      <dsp:nvSpPr>
        <dsp:cNvPr id="0" name=""/>
        <dsp:cNvSpPr/>
      </dsp:nvSpPr>
      <dsp:spPr>
        <a:xfrm>
          <a:off x="1017802" y="790389"/>
          <a:ext cx="831602" cy="831602"/>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ysClr val="windowText" lastClr="000000">
                  <a:hueOff val="0"/>
                  <a:satOff val="0"/>
                  <a:lumOff val="0"/>
                  <a:alphaOff val="0"/>
                </a:sysClr>
              </a:solidFill>
              <a:latin typeface="Arial"/>
              <a:ea typeface="+mn-ea"/>
              <a:cs typeface="+mn-cs"/>
            </a:rPr>
            <a:t>Measure</a:t>
          </a:r>
        </a:p>
      </dsp:txBody>
      <dsp:txXfrm>
        <a:off x="1139587" y="912174"/>
        <a:ext cx="588032" cy="588032"/>
      </dsp:txXfrm>
    </dsp:sp>
    <dsp:sp modelId="{F4FC2503-6FB7-47F9-85C5-D2ABFFA3AC01}">
      <dsp:nvSpPr>
        <dsp:cNvPr id="0" name=""/>
        <dsp:cNvSpPr/>
      </dsp:nvSpPr>
      <dsp:spPr>
        <a:xfrm>
          <a:off x="1142543" y="566"/>
          <a:ext cx="582121" cy="582121"/>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Text" lastClr="000000">
                  <a:hueOff val="0"/>
                  <a:satOff val="0"/>
                  <a:lumOff val="0"/>
                  <a:alphaOff val="0"/>
                </a:sysClr>
              </a:solidFill>
              <a:latin typeface="Arial"/>
              <a:ea typeface="+mn-ea"/>
              <a:cs typeface="+mn-cs"/>
            </a:rPr>
            <a:t>MTTC</a:t>
          </a:r>
        </a:p>
      </dsp:txBody>
      <dsp:txXfrm>
        <a:off x="1227793" y="85816"/>
        <a:ext cx="411621" cy="411621"/>
      </dsp:txXfrm>
    </dsp:sp>
    <dsp:sp modelId="{7EEEE2C1-9EE5-49AB-B159-FABC2EAB2844}">
      <dsp:nvSpPr>
        <dsp:cNvPr id="0" name=""/>
        <dsp:cNvSpPr/>
      </dsp:nvSpPr>
      <dsp:spPr>
        <a:xfrm>
          <a:off x="1934578" y="457848"/>
          <a:ext cx="582121" cy="582121"/>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Text" lastClr="000000">
                  <a:hueOff val="0"/>
                  <a:satOff val="0"/>
                  <a:lumOff val="0"/>
                  <a:alphaOff val="0"/>
                </a:sysClr>
              </a:solidFill>
              <a:latin typeface="Arial"/>
              <a:ea typeface="+mn-ea"/>
              <a:cs typeface="+mn-cs"/>
            </a:rPr>
            <a:t>DSR</a:t>
          </a:r>
        </a:p>
      </dsp:txBody>
      <dsp:txXfrm>
        <a:off x="2019828" y="543098"/>
        <a:ext cx="411621" cy="411621"/>
      </dsp:txXfrm>
    </dsp:sp>
    <dsp:sp modelId="{6FB84C09-936E-444E-9F91-7A5E61D92228}">
      <dsp:nvSpPr>
        <dsp:cNvPr id="0" name=""/>
        <dsp:cNvSpPr/>
      </dsp:nvSpPr>
      <dsp:spPr>
        <a:xfrm>
          <a:off x="1934578" y="1372411"/>
          <a:ext cx="582121" cy="582121"/>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Text" lastClr="000000">
                  <a:hueOff val="0"/>
                  <a:satOff val="0"/>
                  <a:lumOff val="0"/>
                  <a:alphaOff val="0"/>
                </a:sysClr>
              </a:solidFill>
              <a:latin typeface="Arial"/>
              <a:ea typeface="+mn-ea"/>
              <a:cs typeface="+mn-cs"/>
            </a:rPr>
            <a:t>CHV</a:t>
          </a:r>
        </a:p>
      </dsp:txBody>
      <dsp:txXfrm>
        <a:off x="2019828" y="1457661"/>
        <a:ext cx="411621" cy="411621"/>
      </dsp:txXfrm>
    </dsp:sp>
    <dsp:sp modelId="{EDBF1D78-DF70-4FA4-B85A-F3C4874873BA}">
      <dsp:nvSpPr>
        <dsp:cNvPr id="0" name=""/>
        <dsp:cNvSpPr/>
      </dsp:nvSpPr>
      <dsp:spPr>
        <a:xfrm>
          <a:off x="1142543" y="1829693"/>
          <a:ext cx="582121" cy="582121"/>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Text" lastClr="000000">
                  <a:hueOff val="0"/>
                  <a:satOff val="0"/>
                  <a:lumOff val="0"/>
                  <a:alphaOff val="0"/>
                </a:sysClr>
              </a:solidFill>
              <a:latin typeface="Arial"/>
              <a:ea typeface="+mn-ea"/>
              <a:cs typeface="+mn-cs"/>
            </a:rPr>
            <a:t>MTTD</a:t>
          </a:r>
        </a:p>
      </dsp:txBody>
      <dsp:txXfrm>
        <a:off x="1227793" y="1914943"/>
        <a:ext cx="411621" cy="411621"/>
      </dsp:txXfrm>
    </dsp:sp>
    <dsp:sp modelId="{13CE5D1F-7A1B-4E39-8AAA-752A374650B2}">
      <dsp:nvSpPr>
        <dsp:cNvPr id="0" name=""/>
        <dsp:cNvSpPr/>
      </dsp:nvSpPr>
      <dsp:spPr>
        <a:xfrm>
          <a:off x="350508" y="1372411"/>
          <a:ext cx="582121" cy="582121"/>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Text" lastClr="000000">
                  <a:hueOff val="0"/>
                  <a:satOff val="0"/>
                  <a:lumOff val="0"/>
                  <a:alphaOff val="0"/>
                </a:sysClr>
              </a:solidFill>
              <a:latin typeface="Arial"/>
              <a:ea typeface="+mn-ea"/>
              <a:cs typeface="+mn-cs"/>
            </a:rPr>
            <a:t>MTTR</a:t>
          </a:r>
        </a:p>
      </dsp:txBody>
      <dsp:txXfrm>
        <a:off x="435758" y="1457661"/>
        <a:ext cx="411621" cy="411621"/>
      </dsp:txXfrm>
    </dsp:sp>
    <dsp:sp modelId="{567C7F25-D70C-4907-90A1-B7CF98E649FE}">
      <dsp:nvSpPr>
        <dsp:cNvPr id="0" name=""/>
        <dsp:cNvSpPr/>
      </dsp:nvSpPr>
      <dsp:spPr>
        <a:xfrm>
          <a:off x="350508" y="457848"/>
          <a:ext cx="582121" cy="582121"/>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Text" lastClr="000000">
                  <a:hueOff val="0"/>
                  <a:satOff val="0"/>
                  <a:lumOff val="0"/>
                  <a:alphaOff val="0"/>
                </a:sysClr>
              </a:solidFill>
              <a:latin typeface="Arial"/>
              <a:ea typeface="+mn-ea"/>
              <a:cs typeface="+mn-cs"/>
            </a:rPr>
            <a:t>Ticket Volume</a:t>
          </a:r>
        </a:p>
      </dsp:txBody>
      <dsp:txXfrm>
        <a:off x="435758" y="543098"/>
        <a:ext cx="411621" cy="4116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A0F53-6BBC-44F0-8A24-295CBD38FB71}">
      <dsp:nvSpPr>
        <dsp:cNvPr id="0" name=""/>
        <dsp:cNvSpPr/>
      </dsp:nvSpPr>
      <dsp:spPr>
        <a:xfrm>
          <a:off x="1223051" y="-19801"/>
          <a:ext cx="810154" cy="839649"/>
        </a:xfrm>
        <a:prstGeom prst="ellipse">
          <a:avLst/>
        </a:prstGeom>
        <a:solidFill>
          <a:srgbClr val="009FDA">
            <a:lumMod val="40000"/>
            <a:lumOff val="6000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Body)"/>
              <a:ea typeface="+mn-ea"/>
              <a:cs typeface="+mn-cs"/>
            </a:rPr>
            <a:t>Develop</a:t>
          </a:r>
        </a:p>
      </dsp:txBody>
      <dsp:txXfrm>
        <a:off x="1341695" y="103163"/>
        <a:ext cx="572866" cy="593721"/>
      </dsp:txXfrm>
    </dsp:sp>
    <dsp:sp modelId="{8C2EAB79-8709-4F38-B615-DA0FDB7699BF}">
      <dsp:nvSpPr>
        <dsp:cNvPr id="0" name=""/>
        <dsp:cNvSpPr/>
      </dsp:nvSpPr>
      <dsp:spPr>
        <a:xfrm rot="2160000">
          <a:off x="2004417" y="612838"/>
          <a:ext cx="185559" cy="255965"/>
        </a:xfrm>
        <a:prstGeom prst="rightArrow">
          <a:avLst>
            <a:gd name="adj1" fmla="val 60000"/>
            <a:gd name="adj2" fmla="val 50000"/>
          </a:avLst>
        </a:prstGeom>
        <a:solidFill>
          <a:schemeClr val="bg1">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rgbClr val="FFFFFF"/>
            </a:solidFill>
            <a:latin typeface="Calibri (Body)"/>
            <a:ea typeface="+mn-ea"/>
            <a:cs typeface="+mn-cs"/>
          </a:endParaRPr>
        </a:p>
      </dsp:txBody>
      <dsp:txXfrm>
        <a:off x="2009733" y="647671"/>
        <a:ext cx="129891" cy="153579"/>
      </dsp:txXfrm>
    </dsp:sp>
    <dsp:sp modelId="{6D27320F-7635-41F7-800E-517717C2F9F6}">
      <dsp:nvSpPr>
        <dsp:cNvPr id="0" name=""/>
        <dsp:cNvSpPr/>
      </dsp:nvSpPr>
      <dsp:spPr>
        <a:xfrm>
          <a:off x="2170646" y="690487"/>
          <a:ext cx="758415" cy="758415"/>
        </a:xfrm>
        <a:prstGeom prst="ellipse">
          <a:avLst/>
        </a:prstGeom>
        <a:solidFill>
          <a:srgbClr val="FF5800"/>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solidFill>
                <a:srgbClr val="FFFFFF"/>
              </a:solidFill>
              <a:latin typeface="Calibri (Body)"/>
              <a:ea typeface="+mn-ea"/>
              <a:cs typeface="+mn-cs"/>
            </a:rPr>
            <a:t>Test</a:t>
          </a:r>
          <a:endParaRPr lang="en-US" sz="1000" b="1" kern="1200" dirty="0">
            <a:solidFill>
              <a:srgbClr val="FFFFFF"/>
            </a:solidFill>
            <a:latin typeface="Calibri (Body)"/>
            <a:ea typeface="+mn-ea"/>
            <a:cs typeface="+mn-cs"/>
          </a:endParaRPr>
        </a:p>
      </dsp:txBody>
      <dsp:txXfrm>
        <a:off x="2281713" y="801554"/>
        <a:ext cx="536281" cy="536281"/>
      </dsp:txXfrm>
    </dsp:sp>
    <dsp:sp modelId="{42ABFC50-182A-4C08-9C35-09089EA923FE}">
      <dsp:nvSpPr>
        <dsp:cNvPr id="0" name=""/>
        <dsp:cNvSpPr/>
      </dsp:nvSpPr>
      <dsp:spPr>
        <a:xfrm rot="6480000">
          <a:off x="2274647" y="1478055"/>
          <a:ext cx="201876" cy="255965"/>
        </a:xfrm>
        <a:prstGeom prst="rightArrow">
          <a:avLst>
            <a:gd name="adj1" fmla="val 60000"/>
            <a:gd name="adj2" fmla="val 50000"/>
          </a:avLst>
        </a:prstGeom>
        <a:solidFill>
          <a:schemeClr val="bg1">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rgbClr val="FFFFFF"/>
            </a:solidFill>
            <a:latin typeface="Calibri (Body)"/>
            <a:ea typeface="+mn-ea"/>
            <a:cs typeface="+mn-cs"/>
          </a:endParaRPr>
        </a:p>
      </dsp:txBody>
      <dsp:txXfrm rot="10800000">
        <a:off x="2314286" y="1500449"/>
        <a:ext cx="141313" cy="153579"/>
      </dsp:txXfrm>
    </dsp:sp>
    <dsp:sp modelId="{B5126598-AF39-4B5F-BC8E-4AEF631FEFDE}">
      <dsp:nvSpPr>
        <dsp:cNvPr id="0" name=""/>
        <dsp:cNvSpPr/>
      </dsp:nvSpPr>
      <dsp:spPr>
        <a:xfrm>
          <a:off x="1818578" y="1774040"/>
          <a:ext cx="758415" cy="758415"/>
        </a:xfrm>
        <a:prstGeom prst="ellipse">
          <a:avLst/>
        </a:prstGeom>
        <a:solidFill>
          <a:srgbClr val="005CB9">
            <a:lumMod val="40000"/>
            <a:lumOff val="6000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Body)"/>
              <a:ea typeface="+mn-ea"/>
              <a:cs typeface="+mn-cs"/>
            </a:rPr>
            <a:t>Release &amp; Deploy</a:t>
          </a:r>
        </a:p>
      </dsp:txBody>
      <dsp:txXfrm>
        <a:off x="1929645" y="1885107"/>
        <a:ext cx="536281" cy="536281"/>
      </dsp:txXfrm>
    </dsp:sp>
    <dsp:sp modelId="{1D260D47-20B1-4305-A933-97F75046CA1D}">
      <dsp:nvSpPr>
        <dsp:cNvPr id="0" name=""/>
        <dsp:cNvSpPr/>
      </dsp:nvSpPr>
      <dsp:spPr>
        <a:xfrm rot="10800000">
          <a:off x="1532904" y="2025266"/>
          <a:ext cx="201876" cy="255965"/>
        </a:xfrm>
        <a:prstGeom prst="rightArrow">
          <a:avLst>
            <a:gd name="adj1" fmla="val 60000"/>
            <a:gd name="adj2" fmla="val 50000"/>
          </a:avLst>
        </a:prstGeom>
        <a:solidFill>
          <a:schemeClr val="bg1">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rgbClr val="FFFFFF"/>
            </a:solidFill>
            <a:latin typeface="Calibri (Body)"/>
            <a:ea typeface="+mn-ea"/>
            <a:cs typeface="+mn-cs"/>
          </a:endParaRPr>
        </a:p>
      </dsp:txBody>
      <dsp:txXfrm rot="10800000">
        <a:off x="1593467" y="2076459"/>
        <a:ext cx="141313" cy="153579"/>
      </dsp:txXfrm>
    </dsp:sp>
    <dsp:sp modelId="{7A0B5E24-18C2-4DD4-A2AA-12F193497DB5}">
      <dsp:nvSpPr>
        <dsp:cNvPr id="0" name=""/>
        <dsp:cNvSpPr/>
      </dsp:nvSpPr>
      <dsp:spPr>
        <a:xfrm>
          <a:off x="679263" y="1774040"/>
          <a:ext cx="758415" cy="758415"/>
        </a:xfrm>
        <a:prstGeom prst="ellipse">
          <a:avLst/>
        </a:prstGeom>
        <a:solidFill>
          <a:srgbClr val="92D050"/>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Body)"/>
              <a:ea typeface="+mn-ea"/>
              <a:cs typeface="+mn-cs"/>
            </a:rPr>
            <a:t>Monitor &amp; Feedback</a:t>
          </a:r>
        </a:p>
      </dsp:txBody>
      <dsp:txXfrm>
        <a:off x="790330" y="1885107"/>
        <a:ext cx="536281" cy="536281"/>
      </dsp:txXfrm>
    </dsp:sp>
    <dsp:sp modelId="{39DAF21D-87F7-4860-A735-10AC2D56E4FC}">
      <dsp:nvSpPr>
        <dsp:cNvPr id="0" name=""/>
        <dsp:cNvSpPr/>
      </dsp:nvSpPr>
      <dsp:spPr>
        <a:xfrm rot="15120000">
          <a:off x="783264" y="1488923"/>
          <a:ext cx="201876" cy="255965"/>
        </a:xfrm>
        <a:prstGeom prst="rightArrow">
          <a:avLst>
            <a:gd name="adj1" fmla="val 60000"/>
            <a:gd name="adj2" fmla="val 50000"/>
          </a:avLst>
        </a:prstGeom>
        <a:solidFill>
          <a:schemeClr val="bg1">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rgbClr val="FFFFFF"/>
            </a:solidFill>
            <a:latin typeface="Calibri (Body)"/>
            <a:ea typeface="+mn-ea"/>
            <a:cs typeface="+mn-cs"/>
          </a:endParaRPr>
        </a:p>
      </dsp:txBody>
      <dsp:txXfrm rot="10800000">
        <a:off x="822903" y="1568915"/>
        <a:ext cx="141313" cy="153579"/>
      </dsp:txXfrm>
    </dsp:sp>
    <dsp:sp modelId="{A9A34C3E-9B11-40BF-8977-1E2CBB2781AB}">
      <dsp:nvSpPr>
        <dsp:cNvPr id="0" name=""/>
        <dsp:cNvSpPr/>
      </dsp:nvSpPr>
      <dsp:spPr>
        <a:xfrm>
          <a:off x="327195" y="690487"/>
          <a:ext cx="758415" cy="758415"/>
        </a:xfrm>
        <a:prstGeom prst="ellipse">
          <a:avLst/>
        </a:prstGeom>
        <a:solidFill>
          <a:srgbClr val="34B233">
            <a:lumMod val="7500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FFFF"/>
              </a:solidFill>
              <a:latin typeface="Calibri (Body)"/>
              <a:ea typeface="+mn-ea"/>
              <a:cs typeface="+mn-cs"/>
            </a:rPr>
            <a:t>Plan</a:t>
          </a:r>
        </a:p>
      </dsp:txBody>
      <dsp:txXfrm>
        <a:off x="438262" y="801554"/>
        <a:ext cx="536281" cy="536281"/>
      </dsp:txXfrm>
    </dsp:sp>
    <dsp:sp modelId="{108B9EB2-1E24-43BC-B1C2-7E2297642116}">
      <dsp:nvSpPr>
        <dsp:cNvPr id="0" name=""/>
        <dsp:cNvSpPr/>
      </dsp:nvSpPr>
      <dsp:spPr>
        <a:xfrm rot="19440000">
          <a:off x="1057784" y="619011"/>
          <a:ext cx="185559" cy="255965"/>
        </a:xfrm>
        <a:prstGeom prst="rightArrow">
          <a:avLst>
            <a:gd name="adj1" fmla="val 60000"/>
            <a:gd name="adj2" fmla="val 50000"/>
          </a:avLst>
        </a:prstGeom>
        <a:solidFill>
          <a:schemeClr val="bg1">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rgbClr val="FFFFFF"/>
            </a:solidFill>
            <a:latin typeface="Calibri (Body)"/>
            <a:ea typeface="+mn-ea"/>
            <a:cs typeface="+mn-cs"/>
          </a:endParaRPr>
        </a:p>
      </dsp:txBody>
      <dsp:txXfrm>
        <a:off x="1063100" y="686564"/>
        <a:ext cx="129891" cy="1535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88364-6373-4BAE-B529-521800C35E58}">
      <dsp:nvSpPr>
        <dsp:cNvPr id="0" name=""/>
        <dsp:cNvSpPr/>
      </dsp:nvSpPr>
      <dsp:spPr>
        <a:xfrm>
          <a:off x="381442" y="286193"/>
          <a:ext cx="1984478" cy="1984478"/>
        </a:xfrm>
        <a:prstGeom prst="blockArc">
          <a:avLst>
            <a:gd name="adj1" fmla="val 12600000"/>
            <a:gd name="adj2" fmla="val 16200000"/>
            <a:gd name="adj3" fmla="val 447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70BB3B73-FE39-4573-B272-10F7A62C81A3}">
      <dsp:nvSpPr>
        <dsp:cNvPr id="0" name=""/>
        <dsp:cNvSpPr/>
      </dsp:nvSpPr>
      <dsp:spPr>
        <a:xfrm>
          <a:off x="381442" y="286193"/>
          <a:ext cx="1984478" cy="1984478"/>
        </a:xfrm>
        <a:prstGeom prst="blockArc">
          <a:avLst>
            <a:gd name="adj1" fmla="val 9000000"/>
            <a:gd name="adj2" fmla="val 12600000"/>
            <a:gd name="adj3" fmla="val 447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9745E71B-CED9-46FF-8F93-E1A537174576}">
      <dsp:nvSpPr>
        <dsp:cNvPr id="0" name=""/>
        <dsp:cNvSpPr/>
      </dsp:nvSpPr>
      <dsp:spPr>
        <a:xfrm>
          <a:off x="381442" y="286193"/>
          <a:ext cx="1984478" cy="1984478"/>
        </a:xfrm>
        <a:prstGeom prst="blockArc">
          <a:avLst>
            <a:gd name="adj1" fmla="val 5400000"/>
            <a:gd name="adj2" fmla="val 9000000"/>
            <a:gd name="adj3" fmla="val 447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047910A7-24D9-4F2F-9928-FB1DACAE260A}">
      <dsp:nvSpPr>
        <dsp:cNvPr id="0" name=""/>
        <dsp:cNvSpPr/>
      </dsp:nvSpPr>
      <dsp:spPr>
        <a:xfrm>
          <a:off x="381442" y="286193"/>
          <a:ext cx="1984478" cy="1984478"/>
        </a:xfrm>
        <a:prstGeom prst="blockArc">
          <a:avLst>
            <a:gd name="adj1" fmla="val 1800000"/>
            <a:gd name="adj2" fmla="val 5400000"/>
            <a:gd name="adj3" fmla="val 447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DA8DA5CB-261C-437B-A3B3-493C3BC3F92B}">
      <dsp:nvSpPr>
        <dsp:cNvPr id="0" name=""/>
        <dsp:cNvSpPr/>
      </dsp:nvSpPr>
      <dsp:spPr>
        <a:xfrm>
          <a:off x="381442" y="286193"/>
          <a:ext cx="1984478" cy="1984478"/>
        </a:xfrm>
        <a:prstGeom prst="blockArc">
          <a:avLst>
            <a:gd name="adj1" fmla="val 19800000"/>
            <a:gd name="adj2" fmla="val 1800000"/>
            <a:gd name="adj3" fmla="val 447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BCECFD82-8190-4D29-B15A-A68AA2A747D8}">
      <dsp:nvSpPr>
        <dsp:cNvPr id="0" name=""/>
        <dsp:cNvSpPr/>
      </dsp:nvSpPr>
      <dsp:spPr>
        <a:xfrm>
          <a:off x="381442" y="286193"/>
          <a:ext cx="1984478" cy="1984478"/>
        </a:xfrm>
        <a:prstGeom prst="blockArc">
          <a:avLst>
            <a:gd name="adj1" fmla="val 16200000"/>
            <a:gd name="adj2" fmla="val 19800000"/>
            <a:gd name="adj3" fmla="val 4470"/>
          </a:avLst>
        </a:prstGeom>
        <a:solidFill>
          <a:srgbClr val="009FDA"/>
        </a:solidFill>
        <a:ln>
          <a:noFill/>
        </a:ln>
        <a:effectLst/>
      </dsp:spPr>
      <dsp:style>
        <a:lnRef idx="0">
          <a:scrgbClr r="0" g="0" b="0"/>
        </a:lnRef>
        <a:fillRef idx="1">
          <a:scrgbClr r="0" g="0" b="0"/>
        </a:fillRef>
        <a:effectRef idx="0">
          <a:scrgbClr r="0" g="0" b="0"/>
        </a:effectRef>
        <a:fontRef idx="minor">
          <a:schemeClr val="lt1"/>
        </a:fontRef>
      </dsp:style>
    </dsp:sp>
    <dsp:sp modelId="{4E0C7EB6-B60D-4BE8-94D2-657B7E5594E4}">
      <dsp:nvSpPr>
        <dsp:cNvPr id="0" name=""/>
        <dsp:cNvSpPr/>
      </dsp:nvSpPr>
      <dsp:spPr>
        <a:xfrm>
          <a:off x="933674" y="838425"/>
          <a:ext cx="880014" cy="880014"/>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ysClr val="windowText" lastClr="000000">
                  <a:hueOff val="0"/>
                  <a:satOff val="0"/>
                  <a:lumOff val="0"/>
                  <a:alphaOff val="0"/>
                </a:sysClr>
              </a:solidFill>
              <a:latin typeface="Arial"/>
              <a:ea typeface="+mn-ea"/>
              <a:cs typeface="+mn-cs"/>
            </a:rPr>
            <a:t>Business Benefits</a:t>
          </a:r>
        </a:p>
      </dsp:txBody>
      <dsp:txXfrm>
        <a:off x="1062549" y="967300"/>
        <a:ext cx="622264" cy="622264"/>
      </dsp:txXfrm>
    </dsp:sp>
    <dsp:sp modelId="{F4FC2503-6FB7-47F9-85C5-D2ABFFA3AC01}">
      <dsp:nvSpPr>
        <dsp:cNvPr id="0" name=""/>
        <dsp:cNvSpPr/>
      </dsp:nvSpPr>
      <dsp:spPr>
        <a:xfrm>
          <a:off x="1065676" y="364"/>
          <a:ext cx="616010" cy="616010"/>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Faster Deliveries</a:t>
          </a:r>
        </a:p>
      </dsp:txBody>
      <dsp:txXfrm>
        <a:off x="1155889" y="90577"/>
        <a:ext cx="435584" cy="435584"/>
      </dsp:txXfrm>
    </dsp:sp>
    <dsp:sp modelId="{7EEEE2C1-9EE5-49AB-B159-FABC2EAB2844}">
      <dsp:nvSpPr>
        <dsp:cNvPr id="0" name=""/>
        <dsp:cNvSpPr/>
      </dsp:nvSpPr>
      <dsp:spPr>
        <a:xfrm>
          <a:off x="1905775" y="485395"/>
          <a:ext cx="616010" cy="616010"/>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Text" lastClr="000000">
                  <a:hueOff val="0"/>
                  <a:satOff val="0"/>
                  <a:lumOff val="0"/>
                  <a:alphaOff val="0"/>
                </a:sysClr>
              </a:solidFill>
              <a:latin typeface="+mn-lt"/>
              <a:ea typeface="+mn-ea"/>
              <a:cs typeface="+mn-cs"/>
            </a:rPr>
            <a:t>More Deliverables</a:t>
          </a:r>
        </a:p>
      </dsp:txBody>
      <dsp:txXfrm>
        <a:off x="1995988" y="575608"/>
        <a:ext cx="435584" cy="435584"/>
      </dsp:txXfrm>
    </dsp:sp>
    <dsp:sp modelId="{6FB84C09-936E-444E-9F91-7A5E61D92228}">
      <dsp:nvSpPr>
        <dsp:cNvPr id="0" name=""/>
        <dsp:cNvSpPr/>
      </dsp:nvSpPr>
      <dsp:spPr>
        <a:xfrm>
          <a:off x="1905775" y="1455458"/>
          <a:ext cx="616010" cy="616010"/>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Text" lastClr="000000">
                  <a:hueOff val="0"/>
                  <a:satOff val="0"/>
                  <a:lumOff val="0"/>
                  <a:alphaOff val="0"/>
                </a:sysClr>
              </a:solidFill>
              <a:latin typeface="+mn-lt"/>
              <a:ea typeface="+mn-ea"/>
              <a:cs typeface="+mn-cs"/>
            </a:rPr>
            <a:t>Successful Deployments</a:t>
          </a:r>
        </a:p>
      </dsp:txBody>
      <dsp:txXfrm>
        <a:off x="1995988" y="1545671"/>
        <a:ext cx="435584" cy="435584"/>
      </dsp:txXfrm>
    </dsp:sp>
    <dsp:sp modelId="{EDBF1D78-DF70-4FA4-B85A-F3C4874873BA}">
      <dsp:nvSpPr>
        <dsp:cNvPr id="0" name=""/>
        <dsp:cNvSpPr/>
      </dsp:nvSpPr>
      <dsp:spPr>
        <a:xfrm>
          <a:off x="1065676" y="1940490"/>
          <a:ext cx="616010" cy="616010"/>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Text" lastClr="000000">
                  <a:hueOff val="0"/>
                  <a:satOff val="0"/>
                  <a:lumOff val="0"/>
                  <a:alphaOff val="0"/>
                </a:sysClr>
              </a:solidFill>
              <a:latin typeface="+mn-lt"/>
              <a:ea typeface="+mn-ea"/>
              <a:cs typeface="+mn-cs"/>
            </a:rPr>
            <a:t>Environment Stability</a:t>
          </a:r>
        </a:p>
      </dsp:txBody>
      <dsp:txXfrm>
        <a:off x="1155889" y="2030703"/>
        <a:ext cx="435584" cy="435584"/>
      </dsp:txXfrm>
    </dsp:sp>
    <dsp:sp modelId="{13CE5D1F-7A1B-4E39-8AAA-752A374650B2}">
      <dsp:nvSpPr>
        <dsp:cNvPr id="0" name=""/>
        <dsp:cNvSpPr/>
      </dsp:nvSpPr>
      <dsp:spPr>
        <a:xfrm>
          <a:off x="225577" y="1455458"/>
          <a:ext cx="616010" cy="616010"/>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Text" lastClr="000000">
                  <a:hueOff val="0"/>
                  <a:satOff val="0"/>
                  <a:lumOff val="0"/>
                  <a:alphaOff val="0"/>
                </a:sysClr>
              </a:solidFill>
              <a:latin typeface="+mn-lt"/>
              <a:ea typeface="+mn-ea"/>
              <a:cs typeface="+mn-cs"/>
            </a:rPr>
            <a:t>Less Production Issues</a:t>
          </a:r>
        </a:p>
      </dsp:txBody>
      <dsp:txXfrm>
        <a:off x="315790" y="1545671"/>
        <a:ext cx="435584" cy="435584"/>
      </dsp:txXfrm>
    </dsp:sp>
    <dsp:sp modelId="{567C7F25-D70C-4907-90A1-B7CF98E649FE}">
      <dsp:nvSpPr>
        <dsp:cNvPr id="0" name=""/>
        <dsp:cNvSpPr/>
      </dsp:nvSpPr>
      <dsp:spPr>
        <a:xfrm>
          <a:off x="225577" y="485395"/>
          <a:ext cx="616010" cy="616010"/>
        </a:xfrm>
        <a:prstGeom prst="ellipse">
          <a:avLst/>
        </a:prstGeom>
        <a:solidFill>
          <a:sysClr val="window" lastClr="FFFFFF">
            <a:hueOff val="0"/>
            <a:satOff val="0"/>
            <a:lumOff val="0"/>
            <a:alphaOff val="0"/>
          </a:sysClr>
        </a:solidFill>
        <a:ln w="25400" cap="flat" cmpd="sng" algn="ctr">
          <a:solidFill>
            <a:srgbClr val="009FDA">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Text" lastClr="000000">
                  <a:hueOff val="0"/>
                  <a:satOff val="0"/>
                  <a:lumOff val="0"/>
                  <a:alphaOff val="0"/>
                </a:sysClr>
              </a:solidFill>
              <a:latin typeface="+mn-lt"/>
              <a:ea typeface="+mn-ea"/>
              <a:cs typeface="+mn-cs"/>
            </a:rPr>
            <a:t>Lower Maintenance Window</a:t>
          </a:r>
        </a:p>
      </dsp:txBody>
      <dsp:txXfrm>
        <a:off x="315790" y="575608"/>
        <a:ext cx="435584" cy="435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7A2C-01E4-4CFF-AF8B-28FD9CBB2FD3}">
      <dsp:nvSpPr>
        <dsp:cNvPr id="0" name=""/>
        <dsp:cNvSpPr/>
      </dsp:nvSpPr>
      <dsp:spPr>
        <a:xfrm>
          <a:off x="0" y="220488"/>
          <a:ext cx="1781035" cy="712414"/>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100" kern="1200" dirty="0"/>
            <a:t>Software Development / Maintenance</a:t>
          </a:r>
        </a:p>
      </dsp:txBody>
      <dsp:txXfrm>
        <a:off x="356207" y="220488"/>
        <a:ext cx="1068621" cy="712414"/>
      </dsp:txXfrm>
    </dsp:sp>
    <dsp:sp modelId="{54988A95-E418-43AE-9E1B-12655BD70A33}">
      <dsp:nvSpPr>
        <dsp:cNvPr id="0" name=""/>
        <dsp:cNvSpPr/>
      </dsp:nvSpPr>
      <dsp:spPr>
        <a:xfrm>
          <a:off x="1602931" y="220488"/>
          <a:ext cx="1781035" cy="7124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100" kern="1200" dirty="0"/>
            <a:t>Compilation of Source Code</a:t>
          </a:r>
        </a:p>
      </dsp:txBody>
      <dsp:txXfrm>
        <a:off x="1959138" y="220488"/>
        <a:ext cx="1068621" cy="712414"/>
      </dsp:txXfrm>
    </dsp:sp>
    <dsp:sp modelId="{40EC530B-F31C-4637-9314-0B1DC1B30CE4}">
      <dsp:nvSpPr>
        <dsp:cNvPr id="0" name=""/>
        <dsp:cNvSpPr/>
      </dsp:nvSpPr>
      <dsp:spPr>
        <a:xfrm>
          <a:off x="3205863" y="220488"/>
          <a:ext cx="1781035" cy="7124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100" kern="1200" dirty="0"/>
            <a:t>Execution of Dev &amp; Unit Tests</a:t>
          </a:r>
        </a:p>
      </dsp:txBody>
      <dsp:txXfrm>
        <a:off x="3562070" y="220488"/>
        <a:ext cx="1068621" cy="712414"/>
      </dsp:txXfrm>
    </dsp:sp>
    <dsp:sp modelId="{5C63B791-719C-4270-A557-E209EB353C15}">
      <dsp:nvSpPr>
        <dsp:cNvPr id="0" name=""/>
        <dsp:cNvSpPr/>
      </dsp:nvSpPr>
      <dsp:spPr>
        <a:xfrm>
          <a:off x="4808795" y="220488"/>
          <a:ext cx="1781035" cy="7124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100" kern="1200" dirty="0"/>
            <a:t>Deployment to Virtual Test Environments</a:t>
          </a:r>
        </a:p>
      </dsp:txBody>
      <dsp:txXfrm>
        <a:off x="5165002" y="220488"/>
        <a:ext cx="1068621" cy="712414"/>
      </dsp:txXfrm>
    </dsp:sp>
    <dsp:sp modelId="{E326ED6F-2429-476A-9D7E-B0050E97A3F7}">
      <dsp:nvSpPr>
        <dsp:cNvPr id="0" name=""/>
        <dsp:cNvSpPr/>
      </dsp:nvSpPr>
      <dsp:spPr>
        <a:xfrm>
          <a:off x="6411727" y="220488"/>
          <a:ext cx="1781035" cy="7124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100" kern="1200" dirty="0"/>
            <a:t>Automated Application Integrated Tests</a:t>
          </a:r>
        </a:p>
      </dsp:txBody>
      <dsp:txXfrm>
        <a:off x="6767934" y="220488"/>
        <a:ext cx="1068621" cy="712414"/>
      </dsp:txXfrm>
    </dsp:sp>
    <dsp:sp modelId="{982A834A-2715-40C6-8807-4BAAEAFE1222}">
      <dsp:nvSpPr>
        <dsp:cNvPr id="0" name=""/>
        <dsp:cNvSpPr/>
      </dsp:nvSpPr>
      <dsp:spPr>
        <a:xfrm>
          <a:off x="8014659" y="220488"/>
          <a:ext cx="1781035" cy="7124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100" kern="1200" dirty="0"/>
            <a:t>Manual Application Integration Tests</a:t>
          </a:r>
        </a:p>
      </dsp:txBody>
      <dsp:txXfrm>
        <a:off x="8370866" y="220488"/>
        <a:ext cx="1068621" cy="712414"/>
      </dsp:txXfrm>
    </dsp:sp>
    <dsp:sp modelId="{63940382-FC61-4E3D-B2B6-C4C08E1BAF31}">
      <dsp:nvSpPr>
        <dsp:cNvPr id="0" name=""/>
        <dsp:cNvSpPr/>
      </dsp:nvSpPr>
      <dsp:spPr>
        <a:xfrm>
          <a:off x="9617591" y="220488"/>
          <a:ext cx="1781035" cy="712414"/>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100" kern="1200" dirty="0"/>
            <a:t>Instrument Test</a:t>
          </a:r>
        </a:p>
      </dsp:txBody>
      <dsp:txXfrm>
        <a:off x="9973798" y="220488"/>
        <a:ext cx="1068621" cy="712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03B87-3839-4848-BFFD-D2A97F1E7CE0}">
      <dsp:nvSpPr>
        <dsp:cNvPr id="0" name=""/>
        <dsp:cNvSpPr/>
      </dsp:nvSpPr>
      <dsp:spPr>
        <a:xfrm rot="5400000">
          <a:off x="-207814" y="210553"/>
          <a:ext cx="1385432" cy="969803"/>
        </a:xfrm>
        <a:prstGeom prst="chevron">
          <a:avLst/>
        </a:prstGeom>
        <a:solidFill>
          <a:srgbClr val="082463"/>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Early 2013</a:t>
          </a:r>
        </a:p>
      </dsp:txBody>
      <dsp:txXfrm rot="-5400000">
        <a:off x="1" y="487641"/>
        <a:ext cx="969803" cy="415629"/>
      </dsp:txXfrm>
    </dsp:sp>
    <dsp:sp modelId="{DFA82CFD-E71F-45FD-9FBE-18FAB414F54B}">
      <dsp:nvSpPr>
        <dsp:cNvPr id="0" name=""/>
        <dsp:cNvSpPr/>
      </dsp:nvSpPr>
      <dsp:spPr>
        <a:xfrm rot="5400000">
          <a:off x="2700757" y="-1730954"/>
          <a:ext cx="900531" cy="4362440"/>
        </a:xfrm>
        <a:prstGeom prst="round2SameRect">
          <a:avLst/>
        </a:prstGeom>
        <a:solidFill>
          <a:schemeClr val="lt1">
            <a:alpha val="90000"/>
            <a:hueOff val="0"/>
            <a:satOff val="0"/>
            <a:lumOff val="0"/>
            <a:alphaOff val="0"/>
          </a:schemeClr>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solidFill>
                <a:srgbClr val="FF9900"/>
              </a:solidFill>
            </a:rPr>
            <a:t>A nightly Build produced once every few days</a:t>
          </a:r>
        </a:p>
        <a:p>
          <a:pPr marL="114300" lvl="1" indent="-114300" algn="l" defTabSz="533400">
            <a:lnSpc>
              <a:spcPct val="90000"/>
            </a:lnSpc>
            <a:spcBef>
              <a:spcPct val="0"/>
            </a:spcBef>
            <a:spcAft>
              <a:spcPct val="15000"/>
            </a:spcAft>
            <a:buChar char="•"/>
          </a:pPr>
          <a:r>
            <a:rPr lang="en-IN" sz="1200" kern="1200" dirty="0">
              <a:solidFill>
                <a:srgbClr val="FF9900"/>
              </a:solidFill>
            </a:rPr>
            <a:t>Process for execution of Sanity Tests was un-documented with each execution taking ½ day or more. </a:t>
          </a:r>
        </a:p>
      </dsp:txBody>
      <dsp:txXfrm rot="-5400000">
        <a:off x="969803" y="43960"/>
        <a:ext cx="4318480" cy="812611"/>
      </dsp:txXfrm>
    </dsp:sp>
    <dsp:sp modelId="{737FB32D-57B6-4875-8C92-9C3D83790133}">
      <dsp:nvSpPr>
        <dsp:cNvPr id="0" name=""/>
        <dsp:cNvSpPr/>
      </dsp:nvSpPr>
      <dsp:spPr>
        <a:xfrm rot="5400000">
          <a:off x="-207814" y="1455172"/>
          <a:ext cx="1385432" cy="969803"/>
        </a:xfrm>
        <a:prstGeom prst="chevron">
          <a:avLst/>
        </a:prstGeom>
        <a:solidFill>
          <a:srgbClr val="082463"/>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Early 2014</a:t>
          </a:r>
        </a:p>
      </dsp:txBody>
      <dsp:txXfrm rot="-5400000">
        <a:off x="1" y="1732260"/>
        <a:ext cx="969803" cy="415629"/>
      </dsp:txXfrm>
    </dsp:sp>
    <dsp:sp modelId="{E3CED8B0-B20C-4EF8-8B3E-B38B889C91CC}">
      <dsp:nvSpPr>
        <dsp:cNvPr id="0" name=""/>
        <dsp:cNvSpPr/>
      </dsp:nvSpPr>
      <dsp:spPr>
        <a:xfrm rot="5400000">
          <a:off x="2700757" y="-485190"/>
          <a:ext cx="900531" cy="4362440"/>
        </a:xfrm>
        <a:prstGeom prst="round2SameRect">
          <a:avLst/>
        </a:prstGeom>
        <a:solidFill>
          <a:schemeClr val="lt1">
            <a:alpha val="90000"/>
            <a:hueOff val="0"/>
            <a:satOff val="0"/>
            <a:lumOff val="0"/>
            <a:alphaOff val="0"/>
          </a:schemeClr>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t>Began developing detailed Build Reporting Automation producing build summaries resulting in error-free high quality repetitive tasks outputs</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dirty="0"/>
            <a:t>All CI Service Requests received through CI Shared Mailbox.</a:t>
          </a:r>
        </a:p>
      </dsp:txBody>
      <dsp:txXfrm rot="-5400000">
        <a:off x="969803" y="1289724"/>
        <a:ext cx="4318480" cy="812611"/>
      </dsp:txXfrm>
    </dsp:sp>
    <dsp:sp modelId="{8FCE6916-2850-4409-8AA3-69848BC3D3FD}">
      <dsp:nvSpPr>
        <dsp:cNvPr id="0" name=""/>
        <dsp:cNvSpPr/>
      </dsp:nvSpPr>
      <dsp:spPr>
        <a:xfrm rot="5400000">
          <a:off x="-207814" y="2695580"/>
          <a:ext cx="1385432" cy="969803"/>
        </a:xfrm>
        <a:prstGeom prst="chevron">
          <a:avLst/>
        </a:prstGeom>
        <a:solidFill>
          <a:srgbClr val="082463"/>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Early 2015</a:t>
          </a:r>
        </a:p>
      </dsp:txBody>
      <dsp:txXfrm rot="-5400000">
        <a:off x="1" y="2972668"/>
        <a:ext cx="969803" cy="415629"/>
      </dsp:txXfrm>
    </dsp:sp>
    <dsp:sp modelId="{5DF1E6CF-6F3E-49B7-ABF4-1775BA1BA135}">
      <dsp:nvSpPr>
        <dsp:cNvPr id="0" name=""/>
        <dsp:cNvSpPr/>
      </dsp:nvSpPr>
      <dsp:spPr>
        <a:xfrm rot="5400000">
          <a:off x="2700757" y="755217"/>
          <a:ext cx="900531" cy="4362440"/>
        </a:xfrm>
        <a:prstGeom prst="round2SameRect">
          <a:avLst/>
        </a:prstGeom>
        <a:solidFill>
          <a:schemeClr val="lt1">
            <a:alpha val="90000"/>
            <a:hueOff val="0"/>
            <a:satOff val="0"/>
            <a:lumOff val="0"/>
            <a:alphaOff val="0"/>
          </a:schemeClr>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b="1" kern="1200" dirty="0"/>
            <a:t>Achieved ~100% Pass Rate for the failing 11,000 Unit tests</a:t>
          </a:r>
        </a:p>
        <a:p>
          <a:pPr marL="114300" lvl="1" indent="-114300" algn="l" defTabSz="533400">
            <a:lnSpc>
              <a:spcPct val="90000"/>
            </a:lnSpc>
            <a:spcBef>
              <a:spcPct val="0"/>
            </a:spcBef>
            <a:spcAft>
              <a:spcPct val="15000"/>
            </a:spcAft>
            <a:buChar char="•"/>
          </a:pPr>
          <a:r>
            <a:rPr lang="en-IN" sz="1200" kern="1200" dirty="0"/>
            <a:t>Successful execution of </a:t>
          </a:r>
          <a:r>
            <a:rPr lang="en-IN" sz="1200" b="1" kern="1200" dirty="0"/>
            <a:t>500,000 Unit Tests </a:t>
          </a:r>
          <a:r>
            <a:rPr lang="en-IN" sz="1200" kern="1200" dirty="0"/>
            <a:t>every day</a:t>
          </a:r>
        </a:p>
        <a:p>
          <a:pPr marL="114300" lvl="1" indent="-114300" algn="l" defTabSz="533400">
            <a:lnSpc>
              <a:spcPct val="90000"/>
            </a:lnSpc>
            <a:spcBef>
              <a:spcPct val="0"/>
            </a:spcBef>
            <a:spcAft>
              <a:spcPct val="15000"/>
            </a:spcAft>
            <a:buChar char="•"/>
          </a:pPr>
          <a:r>
            <a:rPr lang="en-IN" sz="1200" kern="1200" dirty="0"/>
            <a:t>Implemented high turn-around improvements with 95% uptime for Hyper-Vs &amp; 99% for ESX VM per quarter</a:t>
          </a:r>
        </a:p>
      </dsp:txBody>
      <dsp:txXfrm rot="-5400000">
        <a:off x="969803" y="2530131"/>
        <a:ext cx="4318480" cy="812611"/>
      </dsp:txXfrm>
    </dsp:sp>
    <dsp:sp modelId="{6F6E96D9-7F4D-4282-8EC4-39712BB7C1F8}">
      <dsp:nvSpPr>
        <dsp:cNvPr id="0" name=""/>
        <dsp:cNvSpPr/>
      </dsp:nvSpPr>
      <dsp:spPr>
        <a:xfrm rot="5400000">
          <a:off x="-207814" y="3934394"/>
          <a:ext cx="1385432" cy="969803"/>
        </a:xfrm>
        <a:prstGeom prst="chevron">
          <a:avLst/>
        </a:prstGeom>
        <a:solidFill>
          <a:srgbClr val="082463"/>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Early 2016</a:t>
          </a:r>
        </a:p>
      </dsp:txBody>
      <dsp:txXfrm rot="-5400000">
        <a:off x="1" y="4211482"/>
        <a:ext cx="969803" cy="415629"/>
      </dsp:txXfrm>
    </dsp:sp>
    <dsp:sp modelId="{44C14CBE-0268-4011-81E4-4833604DAF29}">
      <dsp:nvSpPr>
        <dsp:cNvPr id="0" name=""/>
        <dsp:cNvSpPr/>
      </dsp:nvSpPr>
      <dsp:spPr>
        <a:xfrm rot="5400000">
          <a:off x="2700757" y="1995625"/>
          <a:ext cx="900531" cy="4362440"/>
        </a:xfrm>
        <a:prstGeom prst="round2SameRect">
          <a:avLst/>
        </a:prstGeom>
        <a:solidFill>
          <a:schemeClr val="lt1">
            <a:alpha val="90000"/>
            <a:hueOff val="0"/>
            <a:satOff val="0"/>
            <a:lumOff val="0"/>
            <a:alphaOff val="0"/>
          </a:schemeClr>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b="0" kern="1200" dirty="0"/>
            <a:t>Completely automated CI process setup for new project.</a:t>
          </a:r>
          <a:endParaRPr lang="en-IN" sz="1200" b="1" kern="1200" dirty="0"/>
        </a:p>
        <a:p>
          <a:pPr marL="114300" lvl="1" indent="-114300" algn="l" defTabSz="533400">
            <a:lnSpc>
              <a:spcPct val="90000"/>
            </a:lnSpc>
            <a:spcBef>
              <a:spcPct val="0"/>
            </a:spcBef>
            <a:spcAft>
              <a:spcPct val="15000"/>
            </a:spcAft>
            <a:buChar char="•"/>
          </a:pPr>
          <a:r>
            <a:rPr lang="en-IN" sz="1200" b="0" kern="1200" dirty="0">
              <a:solidFill>
                <a:srgbClr val="000000"/>
              </a:solidFill>
            </a:rPr>
            <a:t>Successful</a:t>
          </a:r>
          <a:r>
            <a:rPr lang="en-IN" sz="1200" kern="1200" dirty="0">
              <a:solidFill>
                <a:srgbClr val="000000"/>
              </a:solidFill>
            </a:rPr>
            <a:t> implementation of the enhanced build process across </a:t>
          </a:r>
          <a:r>
            <a:rPr lang="en-US" sz="1200" kern="1200" dirty="0">
              <a:solidFill>
                <a:srgbClr val="000000"/>
              </a:solidFill>
            </a:rPr>
            <a:t>two key large projects.</a:t>
          </a:r>
          <a:endParaRPr lang="en-IN" sz="1200" b="1" kern="1200" dirty="0"/>
        </a:p>
      </dsp:txBody>
      <dsp:txXfrm rot="-5400000">
        <a:off x="969803" y="3770539"/>
        <a:ext cx="4318480" cy="8126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6540B-3007-419E-B48A-6E64A82E83AE}">
      <dsp:nvSpPr>
        <dsp:cNvPr id="0" name=""/>
        <dsp:cNvSpPr/>
      </dsp:nvSpPr>
      <dsp:spPr>
        <a:xfrm rot="5400000">
          <a:off x="-204253" y="209115"/>
          <a:ext cx="1361692" cy="953184"/>
        </a:xfrm>
        <a:prstGeom prst="chevron">
          <a:avLst/>
        </a:prstGeom>
        <a:solidFill>
          <a:srgbClr val="082463"/>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Late 2013</a:t>
          </a:r>
        </a:p>
      </dsp:txBody>
      <dsp:txXfrm rot="-5400000">
        <a:off x="1" y="481453"/>
        <a:ext cx="953184" cy="408508"/>
      </dsp:txXfrm>
    </dsp:sp>
    <dsp:sp modelId="{95D17D2C-AB56-4DB1-8D15-2BE35BFFF2F9}">
      <dsp:nvSpPr>
        <dsp:cNvPr id="0" name=""/>
        <dsp:cNvSpPr/>
      </dsp:nvSpPr>
      <dsp:spPr>
        <a:xfrm rot="5400000">
          <a:off x="2949606" y="-1991560"/>
          <a:ext cx="885100" cy="4877944"/>
        </a:xfrm>
        <a:prstGeom prst="round2SameRect">
          <a:avLst/>
        </a:prstGeom>
        <a:solidFill>
          <a:schemeClr val="lt1">
            <a:alpha val="90000"/>
            <a:hueOff val="0"/>
            <a:satOff val="0"/>
            <a:lumOff val="0"/>
            <a:alphaOff val="0"/>
          </a:schemeClr>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solidFill>
                <a:srgbClr val="FF9900"/>
              </a:solidFill>
            </a:rPr>
            <a:t>Constant un-tested &amp; un-controlled check-ins broke the branch code sanity often in a single day resulted in huge investigation tasks till rollbacks were done.</a:t>
          </a:r>
        </a:p>
        <a:p>
          <a:pPr marL="114300" lvl="1" indent="-114300" algn="l" defTabSz="533400">
            <a:lnSpc>
              <a:spcPct val="90000"/>
            </a:lnSpc>
            <a:spcBef>
              <a:spcPct val="0"/>
            </a:spcBef>
            <a:spcAft>
              <a:spcPct val="15000"/>
            </a:spcAft>
            <a:buChar char="•"/>
          </a:pPr>
          <a:r>
            <a:rPr lang="en-IN" sz="1200" kern="1200" dirty="0"/>
            <a:t>Creation Continuous Integration Manuals documented how Service tasks are handled created.</a:t>
          </a:r>
        </a:p>
      </dsp:txBody>
      <dsp:txXfrm rot="-5400000">
        <a:off x="953185" y="48068"/>
        <a:ext cx="4834737" cy="798686"/>
      </dsp:txXfrm>
    </dsp:sp>
    <dsp:sp modelId="{EA188A84-9DBA-47BD-A921-1F25663E5009}">
      <dsp:nvSpPr>
        <dsp:cNvPr id="0" name=""/>
        <dsp:cNvSpPr/>
      </dsp:nvSpPr>
      <dsp:spPr>
        <a:xfrm rot="5400000">
          <a:off x="-204253" y="1425521"/>
          <a:ext cx="1361692" cy="953184"/>
        </a:xfrm>
        <a:prstGeom prst="chevron">
          <a:avLst/>
        </a:prstGeom>
        <a:solidFill>
          <a:srgbClr val="082463"/>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Late 2014</a:t>
          </a:r>
        </a:p>
      </dsp:txBody>
      <dsp:txXfrm rot="-5400000">
        <a:off x="1" y="1697859"/>
        <a:ext cx="953184" cy="408508"/>
      </dsp:txXfrm>
    </dsp:sp>
    <dsp:sp modelId="{A346E625-C184-40E6-AC54-D357AF8966EB}">
      <dsp:nvSpPr>
        <dsp:cNvPr id="0" name=""/>
        <dsp:cNvSpPr/>
      </dsp:nvSpPr>
      <dsp:spPr>
        <a:xfrm rot="5400000">
          <a:off x="2949606" y="-775154"/>
          <a:ext cx="885100" cy="4877944"/>
        </a:xfrm>
        <a:prstGeom prst="round2SameRect">
          <a:avLst/>
        </a:prstGeom>
        <a:solidFill>
          <a:schemeClr val="lt1">
            <a:alpha val="90000"/>
            <a:hueOff val="0"/>
            <a:satOff val="0"/>
            <a:lumOff val="0"/>
            <a:alphaOff val="0"/>
          </a:schemeClr>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solidFill>
                <a:srgbClr val="FF9900"/>
              </a:solidFill>
            </a:rPr>
            <a:t>Over 11,000 Unit Tests failing in every build</a:t>
          </a:r>
        </a:p>
        <a:p>
          <a:pPr marL="114300" lvl="1" indent="-114300" algn="l" defTabSz="533400">
            <a:lnSpc>
              <a:spcPct val="90000"/>
            </a:lnSpc>
            <a:spcBef>
              <a:spcPct val="0"/>
            </a:spcBef>
            <a:spcAft>
              <a:spcPct val="15000"/>
            </a:spcAft>
            <a:buChar char="•"/>
          </a:pPr>
          <a:r>
            <a:rPr lang="en-IN" sz="1200" kern="1200" dirty="0">
              <a:solidFill>
                <a:schemeClr val="tx1"/>
              </a:solidFill>
            </a:rPr>
            <a:t>Usage of a Heterogeneous TFS, Build &amp; Virtual lab environment resulted in high dependency on the Client IT during Outages</a:t>
          </a:r>
        </a:p>
        <a:p>
          <a:pPr marL="114300" lvl="1" indent="-114300" algn="l" defTabSz="533400">
            <a:lnSpc>
              <a:spcPct val="90000"/>
            </a:lnSpc>
            <a:spcBef>
              <a:spcPct val="0"/>
            </a:spcBef>
            <a:spcAft>
              <a:spcPct val="15000"/>
            </a:spcAft>
            <a:buChar char="•"/>
          </a:pPr>
          <a:r>
            <a:rPr lang="en-IN" sz="1200" b="0" kern="1200" dirty="0"/>
            <a:t>Additional ramp of Build and Virtual Lab Environment dashboards through Automation achieved</a:t>
          </a:r>
        </a:p>
      </dsp:txBody>
      <dsp:txXfrm rot="-5400000">
        <a:off x="953185" y="1264474"/>
        <a:ext cx="4834737" cy="798686"/>
      </dsp:txXfrm>
    </dsp:sp>
    <dsp:sp modelId="{F6B9539C-8FFF-4A62-997A-D724A6F83FBC}">
      <dsp:nvSpPr>
        <dsp:cNvPr id="0" name=""/>
        <dsp:cNvSpPr/>
      </dsp:nvSpPr>
      <dsp:spPr>
        <a:xfrm rot="5400000">
          <a:off x="-204253" y="2641926"/>
          <a:ext cx="1361692" cy="953184"/>
        </a:xfrm>
        <a:prstGeom prst="chevron">
          <a:avLst/>
        </a:prstGeom>
        <a:solidFill>
          <a:srgbClr val="082463"/>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Late 2015</a:t>
          </a:r>
        </a:p>
      </dsp:txBody>
      <dsp:txXfrm rot="-5400000">
        <a:off x="1" y="2914264"/>
        <a:ext cx="953184" cy="408508"/>
      </dsp:txXfrm>
    </dsp:sp>
    <dsp:sp modelId="{37E3157A-8264-4930-87C4-EAD1794EE49F}">
      <dsp:nvSpPr>
        <dsp:cNvPr id="0" name=""/>
        <dsp:cNvSpPr/>
      </dsp:nvSpPr>
      <dsp:spPr>
        <a:xfrm rot="5400000">
          <a:off x="2949606" y="441250"/>
          <a:ext cx="885100" cy="4877944"/>
        </a:xfrm>
        <a:prstGeom prst="round2SameRect">
          <a:avLst/>
        </a:prstGeom>
        <a:solidFill>
          <a:schemeClr val="lt1">
            <a:alpha val="90000"/>
            <a:hueOff val="0"/>
            <a:satOff val="0"/>
            <a:lumOff val="0"/>
            <a:alphaOff val="0"/>
          </a:schemeClr>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Create concept of Automatic build downloads from Europe Data Center</a:t>
          </a:r>
          <a:endParaRPr lang="en-IN" sz="1200" kern="1200" dirty="0">
            <a:solidFill>
              <a:srgbClr val="FF0000"/>
            </a:solidFill>
          </a:endParaRPr>
        </a:p>
        <a:p>
          <a:pPr marL="114300" lvl="1" indent="-114300" algn="l" defTabSz="533400" rtl="0">
            <a:lnSpc>
              <a:spcPct val="90000"/>
            </a:lnSpc>
            <a:spcBef>
              <a:spcPct val="0"/>
            </a:spcBef>
            <a:spcAft>
              <a:spcPct val="15000"/>
            </a:spcAft>
            <a:buChar char="•"/>
          </a:pPr>
          <a:r>
            <a:rPr lang="en-IN" sz="1200" kern="1200" dirty="0"/>
            <a:t>Migration to TFS 2013</a:t>
          </a:r>
        </a:p>
        <a:p>
          <a:pPr marL="114300" lvl="1" indent="-114300" algn="l" defTabSz="533400" rtl="0">
            <a:lnSpc>
              <a:spcPct val="90000"/>
            </a:lnSpc>
            <a:spcBef>
              <a:spcPct val="0"/>
            </a:spcBef>
            <a:spcAft>
              <a:spcPct val="15000"/>
            </a:spcAft>
            <a:buChar char="•"/>
          </a:pPr>
          <a:r>
            <a:rPr lang="en-IN" sz="1200" b="0" kern="1200" dirty="0"/>
            <a:t>Enhanced Automation and Documentation</a:t>
          </a:r>
          <a:endParaRPr lang="en-IN" sz="1200" kern="1200" dirty="0"/>
        </a:p>
      </dsp:txBody>
      <dsp:txXfrm rot="-5400000">
        <a:off x="953185" y="2480879"/>
        <a:ext cx="4834737" cy="798686"/>
      </dsp:txXfrm>
    </dsp:sp>
    <dsp:sp modelId="{5830F53E-97C6-4044-9A49-5CC745F885D3}">
      <dsp:nvSpPr>
        <dsp:cNvPr id="0" name=""/>
        <dsp:cNvSpPr/>
      </dsp:nvSpPr>
      <dsp:spPr>
        <a:xfrm rot="5400000">
          <a:off x="-204253" y="3858332"/>
          <a:ext cx="1361692" cy="953184"/>
        </a:xfrm>
        <a:prstGeom prst="chevron">
          <a:avLst/>
        </a:prstGeom>
        <a:solidFill>
          <a:srgbClr val="082463"/>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Late 2016 &amp; beyond</a:t>
          </a:r>
        </a:p>
      </dsp:txBody>
      <dsp:txXfrm rot="-5400000">
        <a:off x="1" y="4130670"/>
        <a:ext cx="953184" cy="408508"/>
      </dsp:txXfrm>
    </dsp:sp>
    <dsp:sp modelId="{D4CD20DF-9C58-42A0-884B-7A5AE2C65BBE}">
      <dsp:nvSpPr>
        <dsp:cNvPr id="0" name=""/>
        <dsp:cNvSpPr/>
      </dsp:nvSpPr>
      <dsp:spPr>
        <a:xfrm rot="5400000">
          <a:off x="2949606" y="1657656"/>
          <a:ext cx="885100" cy="4877944"/>
        </a:xfrm>
        <a:prstGeom prst="round2SameRect">
          <a:avLst/>
        </a:prstGeom>
        <a:solidFill>
          <a:schemeClr val="lt1">
            <a:alpha val="90000"/>
            <a:hueOff val="0"/>
            <a:satOff val="0"/>
            <a:lumOff val="0"/>
            <a:alphaOff val="0"/>
          </a:schemeClr>
        </a:solidFill>
        <a:ln w="12700" cap="flat" cmpd="sng" algn="ctr">
          <a:solidFill>
            <a:srgbClr val="00BBEE"/>
          </a:solidFill>
          <a:prstDash val="solid"/>
          <a:miter lim="800000"/>
        </a:ln>
        <a:effectLst>
          <a:softEdge rad="12700"/>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en-IN" sz="1200" kern="1200" dirty="0"/>
            <a:t>Development and execution of TFS 2015 UAT</a:t>
          </a:r>
        </a:p>
        <a:p>
          <a:pPr marL="114300" lvl="1" indent="-114300" algn="l" defTabSz="533400" rtl="0">
            <a:lnSpc>
              <a:spcPct val="90000"/>
            </a:lnSpc>
            <a:spcBef>
              <a:spcPct val="0"/>
            </a:spcBef>
            <a:spcAft>
              <a:spcPct val="15000"/>
            </a:spcAft>
            <a:buChar char="•"/>
          </a:pPr>
          <a:r>
            <a:rPr lang="en-IN" sz="1200" kern="1200" dirty="0"/>
            <a:t>Implementation of additional enhancements to the new build process</a:t>
          </a:r>
        </a:p>
        <a:p>
          <a:pPr marL="114300" lvl="1" indent="-114300" algn="l" defTabSz="533400" rtl="0">
            <a:lnSpc>
              <a:spcPct val="90000"/>
            </a:lnSpc>
            <a:spcBef>
              <a:spcPct val="0"/>
            </a:spcBef>
            <a:spcAft>
              <a:spcPct val="15000"/>
            </a:spcAft>
            <a:buChar char="•"/>
          </a:pPr>
          <a:r>
            <a:rPr lang="en-IN" sz="1200" b="0" kern="1200" dirty="0"/>
            <a:t>Continue to enhance Automation and Documentation</a:t>
          </a:r>
        </a:p>
      </dsp:txBody>
      <dsp:txXfrm rot="-5400000">
        <a:off x="953185" y="3697285"/>
        <a:ext cx="4834737" cy="79868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12/6/2017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rtl="0" eaLnBrk="1" fontAlgn="ctr" latinLnBrk="0" hangingPunct="1"/>
            <a:r>
              <a:rPr lang="en-GB" sz="1200" b="0" i="0" u="none" strike="noStrike" kern="1200" baseline="0" dirty="0">
                <a:solidFill>
                  <a:schemeClr val="tx1"/>
                </a:solidFill>
                <a:effectLst/>
                <a:latin typeface="+mn-lt"/>
                <a:ea typeface="+mn-ea"/>
                <a:cs typeface="+mn-cs"/>
              </a:rPr>
              <a:t>When we first engaged with this client, the customer told us that they need Jira in order to get agile and GitHub in order to develop code faster. Like many other companies, people in the delivery focussed role though their problem was lack of tooling. DevOps is however not a tool that you can buy and sprinkle to make your organization DevOps …</a:t>
            </a:r>
          </a:p>
          <a:p>
            <a:pPr rtl="0" eaLnBrk="1" fontAlgn="ctr" latinLnBrk="0" hangingPunct="1"/>
            <a:endParaRPr lang="en-GB" sz="1200" b="0" i="0" u="none" strike="noStrike" kern="1200" dirty="0">
              <a:solidFill>
                <a:schemeClr val="tx1"/>
              </a:solidFill>
              <a:effectLst/>
              <a:latin typeface="+mn-lt"/>
              <a:ea typeface="+mn-ea"/>
              <a:cs typeface="+mn-cs"/>
            </a:endParaRPr>
          </a:p>
          <a:p>
            <a:pPr rtl="0" eaLnBrk="1" fontAlgn="ctr" latinLnBrk="0" hangingPunct="1"/>
            <a:r>
              <a:rPr lang="en-GB" sz="1200" b="0" i="0" u="none" strike="noStrike" kern="1200" dirty="0">
                <a:solidFill>
                  <a:schemeClr val="tx1"/>
                </a:solidFill>
                <a:effectLst/>
                <a:latin typeface="+mn-lt"/>
                <a:ea typeface="+mn-ea"/>
                <a:cs typeface="+mn-cs"/>
              </a:rPr>
              <a:t>DevOps is</a:t>
            </a:r>
          </a:p>
          <a:p>
            <a:pPr rtl="0" eaLnBrk="1" fontAlgn="ctr" latinLnBrk="0" hangingPunct="1"/>
            <a:r>
              <a:rPr lang="en-GB" sz="1200" b="0" i="0" u="none" strike="noStrike" kern="1200" dirty="0">
                <a:solidFill>
                  <a:schemeClr val="tx1"/>
                </a:solidFill>
                <a:effectLst/>
                <a:latin typeface="+mn-lt"/>
                <a:ea typeface="+mn-ea"/>
                <a:cs typeface="+mn-cs"/>
              </a:rPr>
              <a:t>A culture</a:t>
            </a:r>
          </a:p>
          <a:p>
            <a:pPr marL="0" marR="0" lvl="0" indent="0" algn="l" defTabSz="911668" rtl="0" eaLnBrk="1" fontAlgn="ctr"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About Collaboration</a:t>
            </a:r>
          </a:p>
          <a:p>
            <a:pPr marL="0" marR="0" lvl="0" indent="0" algn="l" defTabSz="911668" rtl="0" eaLnBrk="1" fontAlgn="ctr"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A practice evolved</a:t>
            </a:r>
            <a:r>
              <a:rPr lang="en-GB" sz="1200" b="0" i="0" u="none" strike="noStrike" kern="1200" baseline="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in (lean) start-ups</a:t>
            </a:r>
          </a:p>
          <a:p>
            <a:pPr rtl="0" eaLnBrk="1" fontAlgn="ctr" latinLnBrk="0" hangingPunct="1"/>
            <a:endParaRPr lang="en-US" sz="1200" b="0" i="0" u="none" strike="noStrike" kern="1200" dirty="0">
              <a:solidFill>
                <a:schemeClr val="tx1"/>
              </a:solidFill>
              <a:effectLst/>
              <a:latin typeface="+mn-lt"/>
              <a:ea typeface="+mn-ea"/>
              <a:cs typeface="+mn-cs"/>
            </a:endParaRPr>
          </a:p>
          <a:p>
            <a:pPr marL="0" marR="0" lvl="0" indent="0" algn="l" defTabSz="911668" rtl="0" eaLnBrk="1" fontAlgn="ctr"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DevOps is not</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A tool, or set of tools</a:t>
            </a:r>
            <a:endParaRPr lang="en-GB"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A designated (</a:t>
            </a:r>
            <a:r>
              <a:rPr lang="en-US" sz="1200" b="0" i="0" u="none" strike="noStrike" kern="1200" dirty="0" err="1">
                <a:solidFill>
                  <a:schemeClr val="tx1"/>
                </a:solidFill>
                <a:effectLst/>
                <a:latin typeface="+mn-lt"/>
                <a:ea typeface="+mn-ea"/>
                <a:cs typeface="+mn-cs"/>
              </a:rPr>
              <a:t>DevOp</a:t>
            </a:r>
            <a:r>
              <a:rPr lang="en-US" sz="1200" b="0" i="0" u="none" strike="noStrike" kern="120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role or person</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An</a:t>
            </a:r>
            <a:r>
              <a:rPr lang="en-US" sz="1200" b="0" i="0" u="none" strike="noStrike" kern="1200" baseline="0" dirty="0">
                <a:solidFill>
                  <a:schemeClr val="tx1"/>
                </a:solidFill>
                <a:effectLst/>
                <a:latin typeface="+mn-lt"/>
                <a:ea typeface="+mn-ea"/>
                <a:cs typeface="+mn-cs"/>
              </a:rPr>
              <a:t> operations team renamed the “DevOps team”</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baseline="0" dirty="0">
                <a:solidFill>
                  <a:schemeClr val="tx1"/>
                </a:solidFill>
                <a:effectLst/>
                <a:latin typeface="+mn-lt"/>
                <a:ea typeface="+mn-ea"/>
                <a:cs typeface="+mn-cs"/>
              </a:rPr>
              <a:t>A development team granted admin access </a:t>
            </a:r>
            <a:endParaRPr lang="en-GB" sz="1200" b="0" i="0" u="none" strike="noStrike" kern="1200" dirty="0">
              <a:solidFill>
                <a:schemeClr val="tx1"/>
              </a:solidFill>
              <a:effectLst/>
              <a:latin typeface="+mn-lt"/>
              <a:ea typeface="+mn-ea"/>
              <a:cs typeface="+mn-cs"/>
            </a:endParaRPr>
          </a:p>
          <a:p>
            <a:pPr rtl="0" eaLnBrk="1" fontAlgn="ctr" latinLnBrk="0" hangingPunct="1"/>
            <a:r>
              <a:rPr lang="en-GB" sz="1200" b="0" i="0" u="none" strike="noStrike" kern="1200" dirty="0">
                <a:solidFill>
                  <a:schemeClr val="tx1"/>
                </a:solidFill>
                <a:effectLst/>
                <a:latin typeface="+mn-lt"/>
                <a:ea typeface="+mn-ea"/>
                <a:cs typeface="+mn-cs"/>
              </a:rPr>
              <a:t>A developer power grab</a:t>
            </a:r>
          </a:p>
        </p:txBody>
      </p:sp>
      <p:sp>
        <p:nvSpPr>
          <p:cNvPr id="4" name="Slide Number Placeholder 3"/>
          <p:cNvSpPr>
            <a:spLocks noGrp="1"/>
          </p:cNvSpPr>
          <p:nvPr>
            <p:ph type="sldNum" sz="quarter" idx="10"/>
          </p:nvPr>
        </p:nvSpPr>
        <p:spPr/>
        <p:txBody>
          <a:bodyPr/>
          <a:lstStyle/>
          <a:p>
            <a:fld id="{121D6561-DDFE-4E4A-B588-7E0B11A2D575}" type="slidenum">
              <a:rPr lang="en-US" smtClean="0"/>
              <a:t>9</a:t>
            </a:fld>
            <a:endParaRPr lang="en-US" dirty="0"/>
          </a:p>
        </p:txBody>
      </p:sp>
    </p:spTree>
    <p:extLst>
      <p:ext uri="{BB962C8B-B14F-4D97-AF65-F5344CB8AC3E}">
        <p14:creationId xmlns:p14="http://schemas.microsoft.com/office/powerpoint/2010/main" val="3378004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AE99F6-3762-4877-A6FA-E4E1A638BCCC}" type="slidenum">
              <a:rPr lang="en-IN" smtClean="0"/>
              <a:t>10</a:t>
            </a:fld>
            <a:endParaRPr lang="en-IN" dirty="0"/>
          </a:p>
        </p:txBody>
      </p:sp>
    </p:spTree>
    <p:extLst>
      <p:ext uri="{BB962C8B-B14F-4D97-AF65-F5344CB8AC3E}">
        <p14:creationId xmlns:p14="http://schemas.microsoft.com/office/powerpoint/2010/main" val="311189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B30E00-F51C-485B-A9C4-779BEAFB1F4B}"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396772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10113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8599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396412171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6" name="Picture Placeholder 5"/>
          <p:cNvSpPr>
            <a:spLocks noGrp="1"/>
          </p:cNvSpPr>
          <p:nvPr>
            <p:ph type="pic" sz="quarter" idx="13"/>
          </p:nvPr>
        </p:nvSpPr>
        <p:spPr>
          <a:xfrm>
            <a:off x="0" y="0"/>
            <a:ext cx="12192000" cy="6858000"/>
          </a:xfrm>
          <a:prstGeom prst="rect">
            <a:avLst/>
          </a:prstGeom>
        </p:spPr>
        <p:txBody>
          <a:bodyPr anchor="ctr"/>
          <a:lstStyle>
            <a:lvl1pPr marL="0" indent="0" algn="ctr">
              <a:buNone/>
              <a:defRPr b="0">
                <a:solidFill>
                  <a:schemeClr val="tx1"/>
                </a:solidFill>
              </a:defRPr>
            </a:lvl1pPr>
          </a:lstStyle>
          <a:p>
            <a:endParaRPr lang="en-US"/>
          </a:p>
        </p:txBody>
      </p:sp>
    </p:spTree>
    <p:extLst>
      <p:ext uri="{BB962C8B-B14F-4D97-AF65-F5344CB8AC3E}">
        <p14:creationId xmlns:p14="http://schemas.microsoft.com/office/powerpoint/2010/main" val="321004551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3670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6E76EA-91F6-4993-871C-C5293A481AF6}"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901EEF-AADE-45FF-AFE4-D3AD3DBA4777}" type="slidenum">
              <a:rPr lang="en-US" smtClean="0"/>
              <a:t>‹#›</a:t>
            </a:fld>
            <a:endParaRPr lang="en-US"/>
          </a:p>
        </p:txBody>
      </p:sp>
    </p:spTree>
    <p:extLst>
      <p:ext uri="{BB962C8B-B14F-4D97-AF65-F5344CB8AC3E}">
        <p14:creationId xmlns:p14="http://schemas.microsoft.com/office/powerpoint/2010/main" val="2770173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2507" y="1282394"/>
            <a:ext cx="10988717" cy="45903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10641036"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2392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HITE - Content">
    <p:spTree>
      <p:nvGrpSpPr>
        <p:cNvPr id="1" name=""/>
        <p:cNvGrpSpPr/>
        <p:nvPr/>
      </p:nvGrpSpPr>
      <p:grpSpPr>
        <a:xfrm>
          <a:off x="0" y="0"/>
          <a:ext cx="0" cy="0"/>
          <a:chOff x="0" y="0"/>
          <a:chExt cx="0" cy="0"/>
        </a:xfrm>
      </p:grpSpPr>
      <p:sp>
        <p:nvSpPr>
          <p:cNvPr id="37" name="Text Placeholder 16"/>
          <p:cNvSpPr>
            <a:spLocks noGrp="1"/>
          </p:cNvSpPr>
          <p:nvPr>
            <p:ph type="body" sz="quarter" idx="10" hasCustomPrompt="1"/>
          </p:nvPr>
        </p:nvSpPr>
        <p:spPr>
          <a:xfrm>
            <a:off x="451320" y="903465"/>
            <a:ext cx="11289360" cy="4969435"/>
          </a:xfrm>
          <a:prstGeom prst="rect">
            <a:avLst/>
          </a:prstGeom>
        </p:spPr>
        <p:txBody>
          <a:bodyPr>
            <a:noAutofit/>
          </a:bodyPr>
          <a:lstStyle>
            <a:lvl1pPr>
              <a:lnSpc>
                <a:spcPct val="120000"/>
              </a:lnSpc>
              <a:spcBef>
                <a:spcPts val="0"/>
              </a:spcBef>
              <a:spcAft>
                <a:spcPts val="800"/>
              </a:spcAft>
              <a:defRPr lang="en-US" sz="1867" dirty="0" smtClean="0">
                <a:solidFill>
                  <a:schemeClr val="tx1"/>
                </a:solidFill>
              </a:defRPr>
            </a:lvl1pPr>
          </a:lstStyle>
          <a:p>
            <a:pPr lvl="0"/>
            <a:r>
              <a:rPr lang="en-US" dirty="0"/>
              <a:t>Click to add content</a:t>
            </a:r>
          </a:p>
        </p:txBody>
      </p:sp>
      <p:sp>
        <p:nvSpPr>
          <p:cNvPr id="38" name="Title Placeholder 1"/>
          <p:cNvSpPr>
            <a:spLocks noGrp="1"/>
          </p:cNvSpPr>
          <p:nvPr>
            <p:ph type="title"/>
          </p:nvPr>
        </p:nvSpPr>
        <p:spPr>
          <a:xfrm>
            <a:off x="420429" y="274661"/>
            <a:ext cx="10972800" cy="522721"/>
          </a:xfrm>
          <a:prstGeom prst="rect">
            <a:avLst/>
          </a:prstGeom>
        </p:spPr>
        <p:txBody>
          <a:bodyPr vert="horz" lIns="91219" tIns="45616" rIns="91219" bIns="45616" rtlCol="0" anchor="ctr">
            <a:noAutofit/>
          </a:bodyPr>
          <a:lstStyle>
            <a:lvl1pPr>
              <a:defRPr sz="3733">
                <a:solidFill>
                  <a:schemeClr val="tx1"/>
                </a:solidFill>
              </a:defRPr>
            </a:lvl1pPr>
          </a:lstStyle>
          <a:p>
            <a:endParaRPr lang="en-US" dirty="0"/>
          </a:p>
        </p:txBody>
      </p:sp>
    </p:spTree>
    <p:extLst>
      <p:ext uri="{BB962C8B-B14F-4D97-AF65-F5344CB8AC3E}">
        <p14:creationId xmlns:p14="http://schemas.microsoft.com/office/powerpoint/2010/main" val="202555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9799" y="1532570"/>
            <a:ext cx="10988717"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9058399" y="6358628"/>
            <a:ext cx="2742326" cy="365125"/>
          </a:xfrm>
        </p:spPr>
        <p:txBody>
          <a:body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userDrawn="1"/>
        </p:nvSpPr>
        <p:spPr>
          <a:xfrm>
            <a:off x="-6604" y="10364"/>
            <a:ext cx="12192000" cy="99752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97" dirty="0">
              <a:solidFill>
                <a:srgbClr val="FFC000"/>
              </a:solidFill>
            </a:endParaRPr>
          </a:p>
        </p:txBody>
      </p:sp>
      <p:pic>
        <p:nvPicPr>
          <p:cNvPr id="15" name="Picture 1"/>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549800" y="205822"/>
            <a:ext cx="11393280" cy="665480"/>
          </a:xfrm>
          <a:prstGeom prst="rect">
            <a:avLst/>
          </a:prstGeom>
        </p:spPr>
        <p:txBody>
          <a:bodyPr/>
          <a:lstStyle>
            <a:lvl1pPr marL="0" marR="0" indent="0" algn="l" defTabSz="913578" rtl="0" eaLnBrk="1" fontAlgn="auto" latinLnBrk="0" hangingPunct="1">
              <a:lnSpc>
                <a:spcPct val="90000"/>
              </a:lnSpc>
              <a:spcBef>
                <a:spcPct val="0"/>
              </a:spcBef>
              <a:spcAft>
                <a:spcPts val="0"/>
              </a:spcAft>
              <a:buClrTx/>
              <a:buSzTx/>
              <a:buFontTx/>
              <a:buNone/>
              <a:tabLst/>
              <a:defRPr sz="2797">
                <a:solidFill>
                  <a:srgbClr val="FF5800"/>
                </a:solidFill>
              </a:defRPr>
            </a:lvl1pPr>
          </a:lstStyle>
          <a:p>
            <a:pPr lvl="0"/>
            <a:r>
              <a:rPr lang="en-US" dirty="0"/>
              <a:t>Click to add title</a:t>
            </a:r>
          </a:p>
        </p:txBody>
      </p:sp>
    </p:spTree>
    <p:extLst>
      <p:ext uri="{BB962C8B-B14F-4D97-AF65-F5344CB8AC3E}">
        <p14:creationId xmlns:p14="http://schemas.microsoft.com/office/powerpoint/2010/main" val="10927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1" y="2"/>
            <a:ext cx="12191377" cy="6858623"/>
          </a:xfrm>
          <a:prstGeom prst="rect">
            <a:avLst/>
          </a:prstGeom>
        </p:spPr>
      </p:pic>
      <p:sp>
        <p:nvSpPr>
          <p:cNvPr id="2" name="Title 1"/>
          <p:cNvSpPr>
            <a:spLocks noGrp="1"/>
          </p:cNvSpPr>
          <p:nvPr>
            <p:ph type="title"/>
          </p:nvPr>
        </p:nvSpPr>
        <p:spPr>
          <a:xfrm>
            <a:off x="4213198" y="761633"/>
            <a:ext cx="7619611" cy="514756"/>
          </a:xfrm>
        </p:spPr>
        <p:txBody>
          <a:bodyPr>
            <a:spAutoFit/>
          </a:bodyPr>
          <a:lstStyle>
            <a:lvl1pPr algn="r">
              <a:lnSpc>
                <a:spcPct val="100000"/>
              </a:lnSpc>
              <a:defRPr sz="2744"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50" y="3204863"/>
            <a:ext cx="7316971" cy="2988507"/>
          </a:xfrm>
          <a:prstGeom prst="rect">
            <a:avLst/>
          </a:prstGeom>
        </p:spPr>
      </p:pic>
    </p:spTree>
    <p:extLst>
      <p:ext uri="{BB962C8B-B14F-4D97-AF65-F5344CB8AC3E}">
        <p14:creationId xmlns:p14="http://schemas.microsoft.com/office/powerpoint/2010/main" val="4204801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9797" y="1532570"/>
            <a:ext cx="10988717"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9058400" y="6358626"/>
            <a:ext cx="2742327" cy="365125"/>
          </a:xfrm>
        </p:spPr>
        <p:txBody>
          <a:bodyPr/>
          <a:lstStyle/>
          <a:p>
            <a:fld id="{D23C339E-6384-4B7D-8AAA-399CE7159230}" type="slidenum">
              <a:rPr lang="en-US" smtClean="0"/>
              <a:t>‹#›</a:t>
            </a:fld>
            <a:endParaRPr lang="en-US"/>
          </a:p>
        </p:txBody>
      </p:sp>
      <p:sp>
        <p:nvSpPr>
          <p:cNvPr id="8" name="Rectangle 7"/>
          <p:cNvSpPr/>
          <p:nvPr userDrawn="1"/>
        </p:nvSpPr>
        <p:spPr>
          <a:xfrm>
            <a:off x="-6606" y="10364"/>
            <a:ext cx="12192000" cy="99752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dirty="0">
              <a:solidFill>
                <a:srgbClr val="FFC000"/>
              </a:solidFill>
            </a:endParaRPr>
          </a:p>
        </p:txBody>
      </p:sp>
      <p:pic>
        <p:nvPicPr>
          <p:cNvPr id="15" name="Picture 1"/>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10750522" y="84407"/>
            <a:ext cx="1472163" cy="812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901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205016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0111302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8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t="-152"/>
          <a:stretch/>
        </p:blipFill>
        <p:spPr>
          <a:xfrm>
            <a:off x="1" y="-10391"/>
            <a:ext cx="12191999" cy="6878782"/>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
        <p:nvSpPr>
          <p:cNvPr id="6" name="Rectangle 4"/>
          <p:cNvSpPr>
            <a:spLocks noGrp="1" noChangeArrowheads="1"/>
          </p:cNvSpPr>
          <p:nvPr>
            <p:ph type="ctrTitle" hasCustomPrompt="1"/>
          </p:nvPr>
        </p:nvSpPr>
        <p:spPr>
          <a:xfrm>
            <a:off x="960832" y="1329493"/>
            <a:ext cx="4853653" cy="1599119"/>
          </a:xfrm>
          <a:prstGeom prst="rect">
            <a:avLst/>
          </a:prstGeom>
        </p:spPr>
        <p:txBody>
          <a:bodyPr lIns="72000" anchor="t" anchorCtr="0"/>
          <a:lstStyle>
            <a:lvl1pPr>
              <a:lnSpc>
                <a:spcPct val="90000"/>
              </a:lnSpc>
              <a:defRPr sz="4400" baseline="0">
                <a:solidFill>
                  <a:schemeClr val="tx2"/>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en-US" sz="1800"/>
          </a:p>
        </p:txBody>
      </p:sp>
      <p:sp>
        <p:nvSpPr>
          <p:cNvPr id="9" name="Rectangle 5"/>
          <p:cNvSpPr txBox="1">
            <a:spLocks noChangeArrowheads="1"/>
          </p:cNvSpPr>
          <p:nvPr userDrawn="1"/>
        </p:nvSpPr>
        <p:spPr bwMode="auto">
          <a:xfrm>
            <a:off x="4852504" y="6531624"/>
            <a:ext cx="2486994"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600" dirty="0">
                <a:solidFill>
                  <a:schemeClr val="bg1"/>
                </a:solidFill>
                <a:latin typeface="Segoe UI" panose="020B0502040204020203" pitchFamily="34" charset="0"/>
                <a:cs typeface="Segoe UI" panose="020B0502040204020203" pitchFamily="34" charset="0"/>
              </a:rPr>
              <a:t>©2016 Avanade Inc. All Rights Reserved.</a:t>
            </a:r>
          </a:p>
        </p:txBody>
      </p:sp>
      <p:sp>
        <p:nvSpPr>
          <p:cNvPr id="5" name="Text Placeholder 4"/>
          <p:cNvSpPr>
            <a:spLocks noGrp="1"/>
          </p:cNvSpPr>
          <p:nvPr>
            <p:ph type="body" sz="quarter" idx="10"/>
          </p:nvPr>
        </p:nvSpPr>
        <p:spPr>
          <a:xfrm>
            <a:off x="960689" y="3740332"/>
            <a:ext cx="4854251" cy="1027612"/>
          </a:xfrm>
        </p:spPr>
        <p:txBody>
          <a:bodyPr>
            <a:normAutofit/>
          </a:bodyPr>
          <a:lstStyle>
            <a:lvl1pPr>
              <a:defRPr sz="2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259692265"/>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0558105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419049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048358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782357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8641737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5576208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0754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723535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6298400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7512331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168667796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549380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marL="685800" lvl="1" indent="-228600" algn="l" defTabSz="914400" rtl="0" eaLnBrk="1" latinLnBrk="0" hangingPunct="1">
              <a:lnSpc>
                <a:spcPct val="90000"/>
              </a:lnSpc>
              <a:spcBef>
                <a:spcPts val="500"/>
              </a:spcBef>
              <a:buFont typeface="Arial"/>
              <a:buChar char="•"/>
            </a:pPr>
            <a:r>
              <a:rPr lang="en-US"/>
              <a:t>Second level</a:t>
            </a:r>
          </a:p>
          <a:p>
            <a:pPr marL="1143000" lvl="2" indent="-228600" algn="l" defTabSz="914400" rtl="0" eaLnBrk="1" latinLnBrk="0" hangingPunct="1">
              <a:lnSpc>
                <a:spcPct val="90000"/>
              </a:lnSpc>
              <a:spcBef>
                <a:spcPts val="500"/>
              </a:spcBef>
              <a:buFont typeface="Arial"/>
              <a:buChar char="•"/>
            </a:pPr>
            <a:r>
              <a:rPr lang="en-US"/>
              <a:t>Third level</a:t>
            </a:r>
          </a:p>
          <a:p>
            <a:pPr marL="1600200" lvl="3" indent="-228600" algn="l" defTabSz="914400" rtl="0" eaLnBrk="1" latinLnBrk="0" hangingPunct="1">
              <a:lnSpc>
                <a:spcPct val="90000"/>
              </a:lnSpc>
              <a:spcBef>
                <a:spcPts val="500"/>
              </a:spcBef>
              <a:buFont typeface="Arial"/>
              <a:buChar char="•"/>
            </a:pPr>
            <a:r>
              <a:rPr lang="en-US"/>
              <a:t>Fourth level</a:t>
            </a:r>
          </a:p>
          <a:p>
            <a:pPr marL="2057400" lvl="4" indent="-228600" algn="l" defTabSz="914400" rtl="0" eaLnBrk="1" latinLnBrk="0" hangingPunct="1">
              <a:lnSpc>
                <a:spcPct val="90000"/>
              </a:lnSpc>
              <a:spcBef>
                <a:spcPts val="500"/>
              </a:spcBef>
              <a:buFont typeface="Arial"/>
              <a:buChar char="•"/>
            </a:pPr>
            <a:r>
              <a:rPr lang="en-US"/>
              <a:t>Fifth level</a:t>
            </a:r>
          </a:p>
        </p:txBody>
      </p:sp>
    </p:spTree>
    <p:extLst>
      <p:ext uri="{BB962C8B-B14F-4D97-AF65-F5344CB8AC3E}">
        <p14:creationId xmlns:p14="http://schemas.microsoft.com/office/powerpoint/2010/main" val="10337535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5.xml"/><Relationship Id="rId16"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3.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0.xml"/><Relationship Id="rId7"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5.xml"/><Relationship Id="rId7"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5.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5"/>
          <a:stretch>
            <a:fillRect/>
          </a:stretch>
        </p:blipFill>
        <p:spPr>
          <a:xfrm>
            <a:off x="2429248" y="2083305"/>
            <a:ext cx="7333503" cy="2691389"/>
          </a:xfrm>
          <a:prstGeom prst="rect">
            <a:avLst/>
          </a:prstGeom>
        </p:spPr>
      </p:pic>
      <p:sp>
        <p:nvSpPr>
          <p:cNvPr id="11"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650387953"/>
      </p:ext>
    </p:extLst>
  </p:cSld>
  <p:clrMap bg1="lt1" tx1="dk1" bg2="lt2" tx2="dk2" accent1="accent1" accent2="accent2" accent3="accent3" accent4="accent4" accent5="accent5" accent6="accent6" hlink="hlink" folHlink="folHlink"/>
  <p:sldLayoutIdLst>
    <p:sldLayoutId id="2147483783" r:id="rId1"/>
    <p:sldLayoutId id="2147483787" r:id="rId2"/>
  </p:sldLayoutIdLst>
  <p:transition>
    <p:fade/>
  </p:transition>
  <p:hf hdr="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853709"/>
      </p:ext>
    </p:extLst>
  </p:cSld>
  <p:clrMap bg1="lt1" tx1="dk1" bg2="lt2" tx2="dk2" accent1="accent1" accent2="accent2" accent3="accent3" accent4="accent4" accent5="accent5" accent6="accent6" hlink="hlink" folHlink="folHlink"/>
  <p:sldLayoutIdLst>
    <p:sldLayoutId id="2147483781" r:id="rId1"/>
  </p:sldLayoutIdLst>
  <p:transition>
    <p:fade/>
  </p:transition>
  <p:hf hdr="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8"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
        <p:nvSpPr>
          <p:cNvPr id="9" name="TextBox 8"/>
          <p:cNvSpPr txBox="1"/>
          <p:nvPr userDrawn="1"/>
        </p:nvSpPr>
        <p:spPr>
          <a:xfrm>
            <a:off x="8514496" y="6274700"/>
            <a:ext cx="2777072" cy="200055"/>
          </a:xfrm>
          <a:prstGeom prst="rect">
            <a:avLst/>
          </a:prstGeom>
          <a:noFill/>
        </p:spPr>
        <p:txBody>
          <a:bodyPr wrap="square" rtlCol="0">
            <a:spAutoFit/>
          </a:bodyPr>
          <a:lstStyle/>
          <a:p>
            <a:pPr algn="r"/>
            <a:r>
              <a:rPr lang="en-US" sz="700" dirty="0">
                <a:solidFill>
                  <a:srgbClr val="FF5800"/>
                </a:solidFill>
              </a:rPr>
              <a:t>&lt;Highly Confidential&gt; </a:t>
            </a:r>
            <a:r>
              <a:rPr lang="en-US" sz="700" dirty="0">
                <a:solidFill>
                  <a:srgbClr val="464646"/>
                </a:solidFill>
              </a:rPr>
              <a:t>See Avanade’s </a:t>
            </a:r>
            <a:r>
              <a:rPr lang="en-US" sz="700" dirty="0">
                <a:solidFill>
                  <a:srgbClr val="FF5800"/>
                </a:solidFill>
                <a:hlinkClick r:id="rId17"/>
              </a:rPr>
              <a:t>Data Management Policy</a:t>
            </a:r>
            <a:endParaRPr lang="en-US" sz="700" dirty="0">
              <a:solidFill>
                <a:srgbClr val="FF5800"/>
              </a:solidFill>
            </a:endParaRPr>
          </a:p>
        </p:txBody>
      </p:sp>
      <p:sp>
        <p:nvSpPr>
          <p:cNvPr id="11" name="Rectangle 10"/>
          <p:cNvSpPr/>
          <p:nvPr userDrawn="1"/>
        </p:nvSpPr>
        <p:spPr>
          <a:xfrm>
            <a:off x="960793" y="0"/>
            <a:ext cx="10270414" cy="203287"/>
          </a:xfrm>
          <a:prstGeom prst="rect">
            <a:avLst/>
          </a:prstGeom>
          <a:gradFill>
            <a:gsLst>
              <a:gs pos="80000">
                <a:srgbClr val="FF5800"/>
              </a:gs>
              <a:gs pos="0">
                <a:srgbClr val="FFB414"/>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3760" r:id="rId1"/>
    <p:sldLayoutId id="2147483759" r:id="rId2"/>
    <p:sldLayoutId id="2147483761" r:id="rId3"/>
    <p:sldLayoutId id="2147483762" r:id="rId4"/>
    <p:sldLayoutId id="2147483763" r:id="rId5"/>
    <p:sldLayoutId id="2147483770" r:id="rId6"/>
    <p:sldLayoutId id="2147483771" r:id="rId7"/>
    <p:sldLayoutId id="2147483788" r:id="rId8"/>
    <p:sldLayoutId id="2147483789" r:id="rId9"/>
    <p:sldLayoutId id="2147483791" r:id="rId10"/>
    <p:sldLayoutId id="2147483792" r:id="rId11"/>
    <p:sldLayoutId id="2147483793" r:id="rId12"/>
    <p:sldLayoutId id="2147483794" r:id="rId13"/>
    <p:sldLayoutId id="2147483795" r:id="rId14"/>
  </p:sldLayoutIdLst>
  <p:transition>
    <p:fade/>
  </p:transition>
  <p:hf hdr="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10" name="TextBox 9"/>
          <p:cNvSpPr txBox="1"/>
          <p:nvPr/>
        </p:nvSpPr>
        <p:spPr>
          <a:xfrm>
            <a:off x="8876480" y="6272968"/>
            <a:ext cx="2415909" cy="200055"/>
          </a:xfrm>
          <a:prstGeom prst="rect">
            <a:avLst/>
          </a:prstGeom>
          <a:noFill/>
        </p:spPr>
        <p:txBody>
          <a:bodyPr wrap="square" rtlCol="0">
            <a:spAutoFit/>
          </a:bodyPr>
          <a:lstStyle/>
          <a:p>
            <a:pPr algn="r"/>
            <a:r>
              <a:rPr lang="en-US" sz="700" dirty="0">
                <a:solidFill>
                  <a:srgbClr val="FF5800"/>
                </a:solidFill>
              </a:rPr>
              <a:t>&lt;Confidential&gt; </a:t>
            </a:r>
            <a:r>
              <a:rPr lang="en-US" sz="700" dirty="0">
                <a:solidFill>
                  <a:srgbClr val="464646"/>
                </a:solidFill>
              </a:rPr>
              <a:t>See Avanade’s </a:t>
            </a:r>
            <a:r>
              <a:rPr lang="en-US" sz="700" dirty="0">
                <a:solidFill>
                  <a:srgbClr val="FF5800"/>
                </a:solidFill>
                <a:hlinkClick r:id="rId7"/>
              </a:rPr>
              <a:t>Data Management Policy</a:t>
            </a:r>
            <a:endParaRPr lang="en-US" sz="700" dirty="0">
              <a:solidFill>
                <a:srgbClr val="FF5800"/>
              </a:solidFill>
            </a:endParaRPr>
          </a:p>
        </p:txBody>
      </p:sp>
      <p:pic>
        <p:nvPicPr>
          <p:cNvPr id="9" name="Picture 8" descr="AvanadeLogoNoTM_AWColor_RGB.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
        <p:nvSpPr>
          <p:cNvPr id="13" name="Rectangle 12"/>
          <p:cNvSpPr/>
          <p:nvPr userDrawn="1"/>
        </p:nvSpPr>
        <p:spPr>
          <a:xfrm>
            <a:off x="960793" y="0"/>
            <a:ext cx="10270414" cy="203287"/>
          </a:xfrm>
          <a:prstGeom prst="rect">
            <a:avLst/>
          </a:prstGeom>
          <a:gradFill>
            <a:gsLst>
              <a:gs pos="80000">
                <a:srgbClr val="FF5800"/>
              </a:gs>
              <a:gs pos="0">
                <a:srgbClr val="FFB414"/>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119443"/>
      </p:ext>
    </p:extLst>
  </p:cSld>
  <p:clrMap bg1="lt1" tx1="dk1" bg2="lt2" tx2="dk2" accent1="accent1" accent2="accent2" accent3="accent3" accent4="accent4" accent5="accent5" accent6="accent6" hlink="hlink" folHlink="folHlink"/>
  <p:sldLayoutIdLst>
    <p:sldLayoutId id="2147483720" r:id="rId1"/>
    <p:sldLayoutId id="2147483750" r:id="rId2"/>
    <p:sldLayoutId id="2147483719" r:id="rId3"/>
    <p:sldLayoutId id="2147483722" r:id="rId4"/>
    <p:sldLayoutId id="2147483723" r:id="rId5"/>
  </p:sldLayoutIdLst>
  <p:transition>
    <p:fade/>
  </p:transition>
  <p:hf hdr="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8875659" y="6272986"/>
            <a:ext cx="2415909" cy="200055"/>
          </a:xfrm>
          <a:prstGeom prst="rect">
            <a:avLst/>
          </a:prstGeom>
          <a:noFill/>
        </p:spPr>
        <p:txBody>
          <a:bodyPr wrap="square" rtlCol="0">
            <a:spAutoFit/>
          </a:bodyPr>
          <a:lstStyle/>
          <a:p>
            <a:pPr algn="r"/>
            <a:r>
              <a:rPr lang="en-US" sz="700" dirty="0">
                <a:solidFill>
                  <a:srgbClr val="FF5800"/>
                </a:solidFill>
              </a:rPr>
              <a:t>&lt;Restricted&gt; </a:t>
            </a:r>
            <a:r>
              <a:rPr lang="en-US" sz="700" dirty="0">
                <a:solidFill>
                  <a:srgbClr val="464646"/>
                </a:solidFill>
              </a:rPr>
              <a:t>See Avanade’s </a:t>
            </a:r>
            <a:r>
              <a:rPr lang="en-US" sz="700" dirty="0">
                <a:solidFill>
                  <a:srgbClr val="FF5800"/>
                </a:solidFill>
                <a:hlinkClick r:id="rId7"/>
              </a:rPr>
              <a:t>Data Management Policy</a:t>
            </a:r>
            <a:endParaRPr lang="en-US" sz="700" dirty="0">
              <a:solidFill>
                <a:srgbClr val="FF5800"/>
              </a:solidFill>
            </a:endParaRPr>
          </a:p>
        </p:txBody>
      </p:sp>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pic>
        <p:nvPicPr>
          <p:cNvPr id="9" name="Picture 8" descr="AvanadeLogoNoTM_AWColor_RGB.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
        <p:nvSpPr>
          <p:cNvPr id="13" name="Rectangle 12"/>
          <p:cNvSpPr/>
          <p:nvPr userDrawn="1"/>
        </p:nvSpPr>
        <p:spPr>
          <a:xfrm>
            <a:off x="960793" y="0"/>
            <a:ext cx="10270414" cy="203287"/>
          </a:xfrm>
          <a:prstGeom prst="rect">
            <a:avLst/>
          </a:prstGeom>
          <a:gradFill>
            <a:gsLst>
              <a:gs pos="80000">
                <a:srgbClr val="FF5800"/>
              </a:gs>
              <a:gs pos="0">
                <a:srgbClr val="FFB414"/>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012942"/>
      </p:ext>
    </p:extLst>
  </p:cSld>
  <p:clrMap bg1="lt1" tx1="dk1" bg2="lt2" tx2="dk2" accent1="accent1" accent2="accent2" accent3="accent3" accent4="accent4" accent5="accent5" accent6="accent6" hlink="hlink" folHlink="folHlink"/>
  <p:sldLayoutIdLst>
    <p:sldLayoutId id="2147483766" r:id="rId1"/>
    <p:sldLayoutId id="2147483765" r:id="rId2"/>
    <p:sldLayoutId id="2147483767" r:id="rId3"/>
    <p:sldLayoutId id="2147483768" r:id="rId4"/>
    <p:sldLayoutId id="2147483769" r:id="rId5"/>
  </p:sldLayoutIdLst>
  <p:transition>
    <p:fade/>
  </p:transition>
  <p:hf hdr="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png"/><Relationship Id="rId42" Type="http://schemas.openxmlformats.org/officeDocument/2006/relationships/image" Target="../media/image99.png"/><Relationship Id="rId47" Type="http://schemas.openxmlformats.org/officeDocument/2006/relationships/image" Target="../media/image104.png"/><Relationship Id="rId50" Type="http://schemas.openxmlformats.org/officeDocument/2006/relationships/image" Target="../media/image107.png"/><Relationship Id="rId55" Type="http://schemas.openxmlformats.org/officeDocument/2006/relationships/image" Target="../media/image112.png"/><Relationship Id="rId63" Type="http://schemas.openxmlformats.org/officeDocument/2006/relationships/image" Target="../media/image120.png"/><Relationship Id="rId68" Type="http://schemas.openxmlformats.org/officeDocument/2006/relationships/image" Target="../media/image124.png"/><Relationship Id="rId76" Type="http://schemas.openxmlformats.org/officeDocument/2006/relationships/image" Target="../media/image24.png"/><Relationship Id="rId7" Type="http://schemas.openxmlformats.org/officeDocument/2006/relationships/image" Target="../media/image64.png"/><Relationship Id="rId71" Type="http://schemas.openxmlformats.org/officeDocument/2006/relationships/image" Target="../media/image127.png"/><Relationship Id="rId2" Type="http://schemas.openxmlformats.org/officeDocument/2006/relationships/image" Target="../media/image44.png"/><Relationship Id="rId16" Type="http://schemas.openxmlformats.org/officeDocument/2006/relationships/image" Target="../media/image73.png"/><Relationship Id="rId29" Type="http://schemas.openxmlformats.org/officeDocument/2006/relationships/image" Target="../media/image86.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3" Type="http://schemas.openxmlformats.org/officeDocument/2006/relationships/image" Target="../media/image110.png"/><Relationship Id="rId58" Type="http://schemas.openxmlformats.org/officeDocument/2006/relationships/image" Target="../media/image115.jpeg"/><Relationship Id="rId66" Type="http://schemas.openxmlformats.org/officeDocument/2006/relationships/image" Target="../media/image22.png"/><Relationship Id="rId74" Type="http://schemas.openxmlformats.org/officeDocument/2006/relationships/image" Target="../media/image130.png"/><Relationship Id="rId79" Type="http://schemas.openxmlformats.org/officeDocument/2006/relationships/image" Target="../media/image132.png"/><Relationship Id="rId5" Type="http://schemas.openxmlformats.org/officeDocument/2006/relationships/image" Target="../media/image62.png"/><Relationship Id="rId61" Type="http://schemas.openxmlformats.org/officeDocument/2006/relationships/image" Target="../media/image118.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4" Type="http://schemas.openxmlformats.org/officeDocument/2006/relationships/image" Target="../media/image101.png"/><Relationship Id="rId52" Type="http://schemas.openxmlformats.org/officeDocument/2006/relationships/image" Target="../media/image109.png"/><Relationship Id="rId60" Type="http://schemas.openxmlformats.org/officeDocument/2006/relationships/image" Target="../media/image117.png"/><Relationship Id="rId65" Type="http://schemas.openxmlformats.org/officeDocument/2006/relationships/image" Target="../media/image122.png"/><Relationship Id="rId73" Type="http://schemas.openxmlformats.org/officeDocument/2006/relationships/image" Target="../media/image129.png"/><Relationship Id="rId78" Type="http://schemas.openxmlformats.org/officeDocument/2006/relationships/image" Target="../media/image2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png"/><Relationship Id="rId56" Type="http://schemas.openxmlformats.org/officeDocument/2006/relationships/image" Target="../media/image113.png"/><Relationship Id="rId64" Type="http://schemas.openxmlformats.org/officeDocument/2006/relationships/image" Target="../media/image121.png"/><Relationship Id="rId69" Type="http://schemas.openxmlformats.org/officeDocument/2006/relationships/image" Target="../media/image125.png"/><Relationship Id="rId77" Type="http://schemas.openxmlformats.org/officeDocument/2006/relationships/image" Target="../media/image25.png"/><Relationship Id="rId8" Type="http://schemas.openxmlformats.org/officeDocument/2006/relationships/image" Target="../media/image65.emf"/><Relationship Id="rId51" Type="http://schemas.openxmlformats.org/officeDocument/2006/relationships/image" Target="../media/image108.png"/><Relationship Id="rId72" Type="http://schemas.openxmlformats.org/officeDocument/2006/relationships/image" Target="../media/image128.png"/><Relationship Id="rId80" Type="http://schemas.openxmlformats.org/officeDocument/2006/relationships/image" Target="../media/image133.png"/><Relationship Id="rId3" Type="http://schemas.openxmlformats.org/officeDocument/2006/relationships/image" Target="../media/image60.emf"/><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59" Type="http://schemas.openxmlformats.org/officeDocument/2006/relationships/image" Target="../media/image116.png"/><Relationship Id="rId67" Type="http://schemas.openxmlformats.org/officeDocument/2006/relationships/image" Target="../media/image123.png"/><Relationship Id="rId20" Type="http://schemas.openxmlformats.org/officeDocument/2006/relationships/image" Target="../media/image77.png"/><Relationship Id="rId41" Type="http://schemas.openxmlformats.org/officeDocument/2006/relationships/image" Target="../media/image98.jpeg"/><Relationship Id="rId54" Type="http://schemas.openxmlformats.org/officeDocument/2006/relationships/image" Target="../media/image111.jpeg"/><Relationship Id="rId62" Type="http://schemas.openxmlformats.org/officeDocument/2006/relationships/image" Target="../media/image119.png"/><Relationship Id="rId70" Type="http://schemas.openxmlformats.org/officeDocument/2006/relationships/image" Target="../media/image126.png"/><Relationship Id="rId75" Type="http://schemas.openxmlformats.org/officeDocument/2006/relationships/image" Target="../media/image131.png"/><Relationship Id="rId1" Type="http://schemas.openxmlformats.org/officeDocument/2006/relationships/slideLayout" Target="../slideLayouts/slideLayout12.xml"/><Relationship Id="rId6" Type="http://schemas.openxmlformats.org/officeDocument/2006/relationships/image" Target="../media/image63.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png"/><Relationship Id="rId57" Type="http://schemas.openxmlformats.org/officeDocument/2006/relationships/image" Target="../media/image1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image" Target="../media/image137.emf"/><Relationship Id="rId7" Type="http://schemas.openxmlformats.org/officeDocument/2006/relationships/oleObject" Target="../embeddings/oleObject1.bin"/><Relationship Id="rId12" Type="http://schemas.openxmlformats.org/officeDocument/2006/relationships/image" Target="../media/image136.wmf"/><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140.png"/><Relationship Id="rId11" Type="http://schemas.openxmlformats.org/officeDocument/2006/relationships/oleObject" Target="../embeddings/oleObject3.bin"/><Relationship Id="rId5" Type="http://schemas.openxmlformats.org/officeDocument/2006/relationships/image" Target="../media/image139.emf"/><Relationship Id="rId10" Type="http://schemas.openxmlformats.org/officeDocument/2006/relationships/image" Target="../media/image135.wmf"/><Relationship Id="rId4" Type="http://schemas.openxmlformats.org/officeDocument/2006/relationships/image" Target="../media/image138.emf"/><Relationship Id="rId9"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6.png"/><Relationship Id="rId3" Type="http://schemas.openxmlformats.org/officeDocument/2006/relationships/image" Target="../media/image12.png"/><Relationship Id="rId21" Type="http://schemas.openxmlformats.org/officeDocument/2006/relationships/image" Target="../media/image147.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4.png"/><Relationship Id="rId20" Type="http://schemas.openxmlformats.org/officeDocument/2006/relationships/image" Target="../media/image146.png"/><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144.png"/><Relationship Id="rId10" Type="http://schemas.openxmlformats.org/officeDocument/2006/relationships/image" Target="../media/image19.png"/><Relationship Id="rId19" Type="http://schemas.openxmlformats.org/officeDocument/2006/relationships/image" Target="../media/image145.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avanade.sharepoint.com/portals/hub/_layouts/15/PointPublishing.aspx?app=video&amp;p=p&amp;chid=d4c484d3-b0ca-4483-9806-edcc16d274a3&amp;vid=e2ce6db1-c6f8-49ad-928d-64bd92a87f7e" TargetMode="External"/><Relationship Id="rId1" Type="http://schemas.openxmlformats.org/officeDocument/2006/relationships/slideLayout" Target="../slideLayouts/slideLayout14.xml"/><Relationship Id="rId6" Type="http://schemas.openxmlformats.org/officeDocument/2006/relationships/hyperlink" Target="https://avanade.sharepoint.com/sites/mep/pages/service-catalog.aspx" TargetMode="External"/><Relationship Id="rId5" Type="http://schemas.openxmlformats.org/officeDocument/2006/relationships/hyperlink" Target="https://avanade.sharepoint.com/sites/mep/pages/amep-cartridges.aspx" TargetMode="External"/><Relationship Id="rId4" Type="http://schemas.openxmlformats.org/officeDocument/2006/relationships/hyperlink" Target="https://avanade.sharepoint.com/sites/mep/pages/default.asp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151.jpe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image" Target="../media/image150.png"/><Relationship Id="rId16" Type="http://schemas.openxmlformats.org/officeDocument/2006/relationships/image" Target="../media/image164.png"/><Relationship Id="rId1" Type="http://schemas.openxmlformats.org/officeDocument/2006/relationships/slideLayout" Target="../slideLayouts/slideLayout8.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image" Target="../media/image16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2.png"/></Relationships>
</file>

<file path=ppt/slides/_rels/slide2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6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752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621470" y="577099"/>
            <a:ext cx="4376557" cy="2827900"/>
          </a:xfrm>
          <a:prstGeom prst="rect">
            <a:avLst/>
          </a:prstGeom>
          <a:ln>
            <a:solidFill>
              <a:schemeClr val="tx1"/>
            </a:solidFill>
            <a:prstDash val="solid"/>
          </a:ln>
        </p:spPr>
      </p:pic>
      <p:sp>
        <p:nvSpPr>
          <p:cNvPr id="4" name="TextBox 3"/>
          <p:cNvSpPr txBox="1"/>
          <p:nvPr/>
        </p:nvSpPr>
        <p:spPr>
          <a:xfrm>
            <a:off x="5038077" y="577097"/>
            <a:ext cx="7015378" cy="2523768"/>
          </a:xfrm>
          <a:prstGeom prst="rect">
            <a:avLst/>
          </a:prstGeom>
          <a:noFill/>
        </p:spPr>
        <p:txBody>
          <a:bodyPr wrap="square" rtlCol="0">
            <a:spAutoFit/>
          </a:bodyPr>
          <a:lstStyle/>
          <a:p>
            <a:pPr marL="116895" indent="-116895">
              <a:spcBef>
                <a:spcPts val="818"/>
              </a:spcBef>
              <a:buFont typeface="Arial" panose="020B0604020202020204" pitchFamily="34" charset="0"/>
              <a:buChar char="•"/>
            </a:pPr>
            <a:r>
              <a:rPr lang="en-US" sz="1600" b="1" dirty="0"/>
              <a:t>Long running release cycles &amp; QA testing process</a:t>
            </a:r>
          </a:p>
          <a:p>
            <a:pPr marL="116895" indent="-116895">
              <a:spcBef>
                <a:spcPts val="818"/>
              </a:spcBef>
              <a:buFont typeface="Arial" panose="020B0604020202020204" pitchFamily="34" charset="0"/>
              <a:buChar char="•"/>
            </a:pPr>
            <a:r>
              <a:rPr lang="en-US" sz="1600" b="1" dirty="0"/>
              <a:t>Unstable and poor code quality</a:t>
            </a:r>
          </a:p>
          <a:p>
            <a:pPr marL="116895" indent="-116895">
              <a:spcBef>
                <a:spcPts val="818"/>
              </a:spcBef>
              <a:buFont typeface="Arial" panose="020B0604020202020204" pitchFamily="34" charset="0"/>
              <a:buChar char="•"/>
            </a:pPr>
            <a:r>
              <a:rPr lang="en-US" sz="1600" b="1" dirty="0"/>
              <a:t>Lack of standard processes &amp; desired skills</a:t>
            </a:r>
          </a:p>
          <a:p>
            <a:pPr marL="116895" indent="-116895">
              <a:spcBef>
                <a:spcPts val="818"/>
              </a:spcBef>
              <a:buFont typeface="Arial" panose="020B0604020202020204" pitchFamily="34" charset="0"/>
              <a:buChar char="•"/>
            </a:pPr>
            <a:r>
              <a:rPr lang="en-US" sz="1600" b="1" dirty="0"/>
              <a:t>Productivity loss due to unstable environments</a:t>
            </a:r>
          </a:p>
          <a:p>
            <a:pPr marL="116895" indent="-116895">
              <a:spcBef>
                <a:spcPts val="818"/>
              </a:spcBef>
              <a:buFont typeface="Arial" panose="020B0604020202020204" pitchFamily="34" charset="0"/>
              <a:buChar char="•"/>
            </a:pPr>
            <a:r>
              <a:rPr lang="en-US" sz="1600" b="1" dirty="0"/>
              <a:t>Delaying infrastructure provisioning requests</a:t>
            </a:r>
          </a:p>
          <a:p>
            <a:pPr marL="116895" indent="-116895">
              <a:spcBef>
                <a:spcPts val="818"/>
              </a:spcBef>
              <a:buFont typeface="Arial" panose="020B0604020202020204" pitchFamily="34" charset="0"/>
              <a:buChar char="•"/>
            </a:pPr>
            <a:r>
              <a:rPr lang="en-US" sz="1600" b="1" dirty="0"/>
              <a:t>Potential performance &amp; security issues</a:t>
            </a:r>
          </a:p>
          <a:p>
            <a:pPr marL="116895" indent="-116895">
              <a:spcBef>
                <a:spcPts val="818"/>
              </a:spcBef>
              <a:buFont typeface="Arial" panose="020B0604020202020204" pitchFamily="34" charset="0"/>
              <a:buChar char="•"/>
            </a:pPr>
            <a:r>
              <a:rPr lang="en-US" sz="1600" b="1" dirty="0"/>
              <a:t>Potential application availability issues</a:t>
            </a:r>
          </a:p>
        </p:txBody>
      </p:sp>
      <p:sp>
        <p:nvSpPr>
          <p:cNvPr id="95" name="Freeform 98"/>
          <p:cNvSpPr>
            <a:spLocks noEditPoints="1"/>
          </p:cNvSpPr>
          <p:nvPr/>
        </p:nvSpPr>
        <p:spPr bwMode="auto">
          <a:xfrm>
            <a:off x="137224" y="3404997"/>
            <a:ext cx="124460" cy="51340"/>
          </a:xfrm>
          <a:custGeom>
            <a:avLst/>
            <a:gdLst>
              <a:gd name="T0" fmla="*/ 116 w 136"/>
              <a:gd name="T1" fmla="*/ 1 h 56"/>
              <a:gd name="T2" fmla="*/ 106 w 136"/>
              <a:gd name="T3" fmla="*/ 5 h 56"/>
              <a:gd name="T4" fmla="*/ 95 w 136"/>
              <a:gd name="T5" fmla="*/ 12 h 56"/>
              <a:gd name="T6" fmla="*/ 79 w 136"/>
              <a:gd name="T7" fmla="*/ 0 h 56"/>
              <a:gd name="T8" fmla="*/ 65 w 136"/>
              <a:gd name="T9" fmla="*/ 7 h 56"/>
              <a:gd name="T10" fmla="*/ 39 w 136"/>
              <a:gd name="T11" fmla="*/ 23 h 56"/>
              <a:gd name="T12" fmla="*/ 21 w 136"/>
              <a:gd name="T13" fmla="*/ 12 h 56"/>
              <a:gd name="T14" fmla="*/ 0 w 136"/>
              <a:gd name="T15" fmla="*/ 33 h 56"/>
              <a:gd name="T16" fmla="*/ 21 w 136"/>
              <a:gd name="T17" fmla="*/ 54 h 56"/>
              <a:gd name="T18" fmla="*/ 38 w 136"/>
              <a:gd name="T19" fmla="*/ 45 h 56"/>
              <a:gd name="T20" fmla="*/ 79 w 136"/>
              <a:gd name="T21" fmla="*/ 56 h 56"/>
              <a:gd name="T22" fmla="*/ 92 w 136"/>
              <a:gd name="T23" fmla="*/ 48 h 56"/>
              <a:gd name="T24" fmla="*/ 116 w 136"/>
              <a:gd name="T25" fmla="*/ 56 h 56"/>
              <a:gd name="T26" fmla="*/ 136 w 136"/>
              <a:gd name="T27" fmla="*/ 29 h 56"/>
              <a:gd name="T28" fmla="*/ 116 w 136"/>
              <a:gd name="T29" fmla="*/ 1 h 56"/>
              <a:gd name="T30" fmla="*/ 79 w 136"/>
              <a:gd name="T31" fmla="*/ 46 h 56"/>
              <a:gd name="T32" fmla="*/ 66 w 136"/>
              <a:gd name="T33" fmla="*/ 28 h 56"/>
              <a:gd name="T34" fmla="*/ 79 w 136"/>
              <a:gd name="T35" fmla="*/ 10 h 56"/>
              <a:gd name="T36" fmla="*/ 92 w 136"/>
              <a:gd name="T37" fmla="*/ 28 h 56"/>
              <a:gd name="T38" fmla="*/ 79 w 136"/>
              <a:gd name="T39" fmla="*/ 46 h 56"/>
              <a:gd name="T40" fmla="*/ 116 w 136"/>
              <a:gd name="T41" fmla="*/ 46 h 56"/>
              <a:gd name="T42" fmla="*/ 103 w 136"/>
              <a:gd name="T43" fmla="*/ 29 h 56"/>
              <a:gd name="T44" fmla="*/ 116 w 136"/>
              <a:gd name="T45" fmla="*/ 11 h 56"/>
              <a:gd name="T46" fmla="*/ 129 w 136"/>
              <a:gd name="T47" fmla="*/ 29 h 56"/>
              <a:gd name="T48" fmla="*/ 116 w 136"/>
              <a:gd name="T4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56">
                <a:moveTo>
                  <a:pt x="116" y="1"/>
                </a:moveTo>
                <a:cubicBezTo>
                  <a:pt x="112" y="1"/>
                  <a:pt x="110" y="3"/>
                  <a:pt x="106" y="5"/>
                </a:cubicBezTo>
                <a:cubicBezTo>
                  <a:pt x="95" y="12"/>
                  <a:pt x="95" y="12"/>
                  <a:pt x="95" y="12"/>
                </a:cubicBezTo>
                <a:cubicBezTo>
                  <a:pt x="92" y="5"/>
                  <a:pt x="86" y="0"/>
                  <a:pt x="79" y="0"/>
                </a:cubicBezTo>
                <a:cubicBezTo>
                  <a:pt x="75" y="0"/>
                  <a:pt x="70" y="4"/>
                  <a:pt x="65" y="7"/>
                </a:cubicBezTo>
                <a:cubicBezTo>
                  <a:pt x="61" y="9"/>
                  <a:pt x="45" y="19"/>
                  <a:pt x="39" y="23"/>
                </a:cubicBezTo>
                <a:cubicBezTo>
                  <a:pt x="35" y="17"/>
                  <a:pt x="29" y="12"/>
                  <a:pt x="21" y="12"/>
                </a:cubicBezTo>
                <a:cubicBezTo>
                  <a:pt x="10" y="12"/>
                  <a:pt x="0" y="22"/>
                  <a:pt x="0" y="33"/>
                </a:cubicBezTo>
                <a:cubicBezTo>
                  <a:pt x="0" y="45"/>
                  <a:pt x="10" y="54"/>
                  <a:pt x="21" y="54"/>
                </a:cubicBezTo>
                <a:cubicBezTo>
                  <a:pt x="28" y="54"/>
                  <a:pt x="34" y="51"/>
                  <a:pt x="38" y="45"/>
                </a:cubicBezTo>
                <a:cubicBezTo>
                  <a:pt x="44" y="47"/>
                  <a:pt x="77" y="56"/>
                  <a:pt x="79" y="56"/>
                </a:cubicBezTo>
                <a:cubicBezTo>
                  <a:pt x="84" y="56"/>
                  <a:pt x="89" y="53"/>
                  <a:pt x="92" y="48"/>
                </a:cubicBezTo>
                <a:cubicBezTo>
                  <a:pt x="92" y="48"/>
                  <a:pt x="110" y="56"/>
                  <a:pt x="116" y="56"/>
                </a:cubicBezTo>
                <a:cubicBezTo>
                  <a:pt x="127" y="56"/>
                  <a:pt x="136" y="44"/>
                  <a:pt x="136" y="29"/>
                </a:cubicBezTo>
                <a:cubicBezTo>
                  <a:pt x="136" y="14"/>
                  <a:pt x="127" y="1"/>
                  <a:pt x="116" y="1"/>
                </a:cubicBezTo>
                <a:close/>
                <a:moveTo>
                  <a:pt x="79" y="46"/>
                </a:moveTo>
                <a:cubicBezTo>
                  <a:pt x="72" y="46"/>
                  <a:pt x="66" y="38"/>
                  <a:pt x="66" y="28"/>
                </a:cubicBezTo>
                <a:cubicBezTo>
                  <a:pt x="66" y="18"/>
                  <a:pt x="72" y="10"/>
                  <a:pt x="79" y="10"/>
                </a:cubicBezTo>
                <a:cubicBezTo>
                  <a:pt x="86" y="10"/>
                  <a:pt x="92" y="18"/>
                  <a:pt x="92" y="28"/>
                </a:cubicBezTo>
                <a:cubicBezTo>
                  <a:pt x="92" y="38"/>
                  <a:pt x="86" y="46"/>
                  <a:pt x="79" y="46"/>
                </a:cubicBezTo>
                <a:close/>
                <a:moveTo>
                  <a:pt x="116" y="46"/>
                </a:moveTo>
                <a:cubicBezTo>
                  <a:pt x="109" y="46"/>
                  <a:pt x="103" y="38"/>
                  <a:pt x="103" y="29"/>
                </a:cubicBezTo>
                <a:cubicBezTo>
                  <a:pt x="103" y="19"/>
                  <a:pt x="109" y="11"/>
                  <a:pt x="116" y="11"/>
                </a:cubicBezTo>
                <a:cubicBezTo>
                  <a:pt x="123" y="11"/>
                  <a:pt x="129" y="19"/>
                  <a:pt x="129" y="29"/>
                </a:cubicBezTo>
                <a:cubicBezTo>
                  <a:pt x="129" y="38"/>
                  <a:pt x="123" y="46"/>
                  <a:pt x="116" y="46"/>
                </a:cubicBezTo>
                <a:close/>
              </a:path>
            </a:pathLst>
          </a:custGeom>
          <a:solidFill>
            <a:schemeClr val="bg1"/>
          </a:solidFill>
          <a:ln>
            <a:noFill/>
          </a:ln>
          <a:extLst/>
        </p:spPr>
        <p:txBody>
          <a:bodyPr vert="horz" wrap="square" lIns="62345" tIns="31173" rIns="62345" bIns="31173" numCol="1" anchor="t" anchorCtr="0" compatLnSpc="1">
            <a:prstTxWarp prst="textNoShape">
              <a:avLst/>
            </a:prstTxWarp>
          </a:bodyPr>
          <a:lstStyle/>
          <a:p>
            <a:endParaRPr lang="en-IE" sz="1227" dirty="0"/>
          </a:p>
        </p:txBody>
      </p:sp>
      <p:pic>
        <p:nvPicPr>
          <p:cNvPr id="98" name="Picture 97"/>
          <p:cNvPicPr>
            <a:picLocks noChangeAspect="1"/>
          </p:cNvPicPr>
          <p:nvPr/>
        </p:nvPicPr>
        <p:blipFill>
          <a:blip r:embed="rId4"/>
          <a:stretch>
            <a:fillRect/>
          </a:stretch>
        </p:blipFill>
        <p:spPr>
          <a:xfrm>
            <a:off x="621471" y="3492637"/>
            <a:ext cx="4416606" cy="2955327"/>
          </a:xfrm>
          <a:prstGeom prst="rect">
            <a:avLst/>
          </a:prstGeom>
          <a:ln>
            <a:solidFill>
              <a:schemeClr val="accent1"/>
            </a:solidFill>
            <a:prstDash val="solid"/>
          </a:ln>
        </p:spPr>
      </p:pic>
      <p:sp>
        <p:nvSpPr>
          <p:cNvPr id="114" name="TextBox 113"/>
          <p:cNvSpPr txBox="1"/>
          <p:nvPr/>
        </p:nvSpPr>
        <p:spPr>
          <a:xfrm>
            <a:off x="5038077" y="3492635"/>
            <a:ext cx="7015378" cy="2985433"/>
          </a:xfrm>
          <a:prstGeom prst="rect">
            <a:avLst/>
          </a:prstGeom>
          <a:noFill/>
        </p:spPr>
        <p:txBody>
          <a:bodyPr wrap="square" rtlCol="0">
            <a:spAutoFit/>
          </a:bodyPr>
          <a:lstStyle>
            <a:defPPr>
              <a:defRPr lang="en-US"/>
            </a:defPPr>
            <a:lvl1pPr marL="171450" indent="-171450">
              <a:spcBef>
                <a:spcPts val="1200"/>
              </a:spcBef>
              <a:buFont typeface="Arial" panose="020B0604020202020204" pitchFamily="34" charset="0"/>
              <a:buChar char="•"/>
              <a:defRPr sz="2800" b="1"/>
            </a:lvl1pPr>
          </a:lstStyle>
          <a:p>
            <a:r>
              <a:rPr lang="en-US" sz="1600" dirty="0"/>
              <a:t>Shorter &amp; frequent releases </a:t>
            </a:r>
          </a:p>
          <a:p>
            <a:r>
              <a:rPr lang="en-US" sz="1600" dirty="0"/>
              <a:t>Ensuring code quality &amp; security compliance checks</a:t>
            </a:r>
          </a:p>
          <a:p>
            <a:r>
              <a:rPr lang="en-US" sz="1600" dirty="0"/>
              <a:t>Short iterative development cycle improving code quality</a:t>
            </a:r>
          </a:p>
          <a:p>
            <a:r>
              <a:rPr lang="en-US" sz="1600" dirty="0"/>
              <a:t>Shorter QA &amp; testing cycle with lower defect rates</a:t>
            </a:r>
          </a:p>
          <a:p>
            <a:r>
              <a:rPr lang="en-US" sz="1600" dirty="0"/>
              <a:t>Rapid &amp; Continuous delivery with fast feedback, better team productivity</a:t>
            </a:r>
          </a:p>
          <a:p>
            <a:r>
              <a:rPr lang="en-US" sz="1600" dirty="0"/>
              <a:t>Faster consistent environment provisioning</a:t>
            </a:r>
          </a:p>
          <a:p>
            <a:r>
              <a:rPr lang="en-US" sz="1600" dirty="0"/>
              <a:t>Zero downtime during the continuous deployment</a:t>
            </a:r>
          </a:p>
        </p:txBody>
      </p:sp>
      <p:sp>
        <p:nvSpPr>
          <p:cNvPr id="116" name="Rectangle 115"/>
          <p:cNvSpPr/>
          <p:nvPr/>
        </p:nvSpPr>
        <p:spPr>
          <a:xfrm>
            <a:off x="261685" y="142882"/>
            <a:ext cx="2254143" cy="428131"/>
          </a:xfrm>
          <a:prstGeom prst="rect">
            <a:avLst/>
          </a:prstGeom>
        </p:spPr>
        <p:txBody>
          <a:bodyPr wrap="none">
            <a:spAutoFit/>
          </a:bodyPr>
          <a:lstStyle/>
          <a:p>
            <a:r>
              <a:rPr lang="en-IN" sz="2182" dirty="0">
                <a:solidFill>
                  <a:schemeClr val="accent6">
                    <a:lumMod val="50000"/>
                  </a:schemeClr>
                </a:solidFill>
                <a:latin typeface="Segoe UI Semibold" panose="020B0702040204020203" pitchFamily="34" charset="0"/>
                <a:cs typeface="Segoe UI Semibold" panose="020B0702040204020203" pitchFamily="34" charset="0"/>
              </a:rPr>
              <a:t>DevOps Journey</a:t>
            </a:r>
          </a:p>
        </p:txBody>
      </p:sp>
      <p:sp>
        <p:nvSpPr>
          <p:cNvPr id="2" name="Rectangle 1"/>
          <p:cNvSpPr/>
          <p:nvPr/>
        </p:nvSpPr>
        <p:spPr>
          <a:xfrm rot="16200000">
            <a:off x="-1149953" y="1787451"/>
            <a:ext cx="2827900" cy="407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364" b="1" dirty="0"/>
              <a:t>Before DevOps</a:t>
            </a:r>
          </a:p>
        </p:txBody>
      </p:sp>
      <p:sp>
        <p:nvSpPr>
          <p:cNvPr id="60" name="Rectangle 59"/>
          <p:cNvSpPr/>
          <p:nvPr/>
        </p:nvSpPr>
        <p:spPr>
          <a:xfrm rot="16200000">
            <a:off x="-1194850" y="4766704"/>
            <a:ext cx="2955329" cy="40719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364" b="1" dirty="0"/>
              <a:t>After  DevOps</a:t>
            </a:r>
          </a:p>
        </p:txBody>
      </p:sp>
      <p:cxnSp>
        <p:nvCxnSpPr>
          <p:cNvPr id="12" name="Straight Connector 11"/>
          <p:cNvCxnSpPr/>
          <p:nvPr/>
        </p:nvCxnSpPr>
        <p:spPr>
          <a:xfrm flipV="1">
            <a:off x="79217" y="3430668"/>
            <a:ext cx="12112783" cy="488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5250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95" y="352960"/>
            <a:ext cx="10590217" cy="401390"/>
          </a:xfrm>
          <a:noFill/>
          <a:ln w="9525">
            <a:noFill/>
            <a:miter lim="800000"/>
            <a:headEnd/>
            <a:tailEnd/>
          </a:ln>
        </p:spPr>
        <p:txBody>
          <a:bodyPr vert="horz" wrap="square" lIns="0" tIns="0" rIns="0" bIns="0" numCol="1" rtlCol="0" anchor="t" anchorCtr="0" compatLnSpc="1">
            <a:prstTxWarp prst="textNoShape">
              <a:avLst/>
            </a:prstTxWarp>
            <a:normAutofit fontScale="90000"/>
          </a:bodyPr>
          <a:lstStyle/>
          <a:p>
            <a:pPr fontAlgn="base">
              <a:lnSpc>
                <a:spcPct val="80000"/>
              </a:lnSpc>
              <a:spcAft>
                <a:spcPct val="30000"/>
              </a:spcAft>
            </a:pPr>
            <a:r>
              <a:rPr lang="en-US" dirty="0">
                <a:solidFill>
                  <a:srgbClr val="F86B16"/>
                </a:solidFill>
                <a:latin typeface="Segoe UI" panose="020B0502040204020203" pitchFamily="34" charset="0"/>
              </a:rPr>
              <a:t>DevOps Tools Guidance - Microsoft Ecosystem</a:t>
            </a:r>
          </a:p>
        </p:txBody>
      </p:sp>
      <p:pic>
        <p:nvPicPr>
          <p:cNvPr id="166" name="Picture 165">
            <a:extLst>
              <a:ext uri="{FF2B5EF4-FFF2-40B4-BE49-F238E27FC236}">
                <a16:creationId xmlns:a16="http://schemas.microsoft.com/office/drawing/2014/main" id="{3A4A4E10-E59D-4304-8579-DD416AB28F3C}"/>
              </a:ext>
            </a:extLst>
          </p:cNvPr>
          <p:cNvPicPr>
            <a:picLocks noChangeAspect="1"/>
          </p:cNvPicPr>
          <p:nvPr/>
        </p:nvPicPr>
        <p:blipFill>
          <a:blip r:embed="rId2"/>
          <a:stretch>
            <a:fillRect/>
          </a:stretch>
        </p:blipFill>
        <p:spPr>
          <a:xfrm>
            <a:off x="3128775" y="2288441"/>
            <a:ext cx="4316927" cy="2368476"/>
          </a:xfrm>
          <a:prstGeom prst="rect">
            <a:avLst/>
          </a:prstGeom>
        </p:spPr>
      </p:pic>
      <p:grpSp>
        <p:nvGrpSpPr>
          <p:cNvPr id="264" name="Group 263">
            <a:extLst>
              <a:ext uri="{FF2B5EF4-FFF2-40B4-BE49-F238E27FC236}">
                <a16:creationId xmlns:a16="http://schemas.microsoft.com/office/drawing/2014/main" id="{CE75877C-5C44-4FEC-9956-6C5A80375C5B}"/>
              </a:ext>
            </a:extLst>
          </p:cNvPr>
          <p:cNvGrpSpPr/>
          <p:nvPr/>
        </p:nvGrpSpPr>
        <p:grpSpPr>
          <a:xfrm>
            <a:off x="81301" y="3056142"/>
            <a:ext cx="457463" cy="215236"/>
            <a:chOff x="618493" y="2374924"/>
            <a:chExt cx="457463" cy="215236"/>
          </a:xfrm>
          <a:solidFill>
            <a:schemeClr val="accent2"/>
          </a:solidFill>
        </p:grpSpPr>
        <p:sp>
          <p:nvSpPr>
            <p:cNvPr id="346" name="Rectangle 345">
              <a:extLst>
                <a:ext uri="{FF2B5EF4-FFF2-40B4-BE49-F238E27FC236}">
                  <a16:creationId xmlns:a16="http://schemas.microsoft.com/office/drawing/2014/main" id="{408E1E2C-B68D-4A45-8F49-E83AE47EFB9D}"/>
                </a:ext>
              </a:extLst>
            </p:cNvPr>
            <p:cNvSpPr/>
            <p:nvPr/>
          </p:nvSpPr>
          <p:spPr>
            <a:xfrm rot="5400000">
              <a:off x="739607" y="2253810"/>
              <a:ext cx="215236" cy="457463"/>
            </a:xfrm>
            <a:prstGeom prst="rect">
              <a:avLst/>
            </a:prstGeom>
            <a:grpFill/>
            <a:ln w="25400" cap="flat" cmpd="sng" algn="ctr">
              <a:noFill/>
              <a:prstDash val="solid"/>
            </a:ln>
            <a:effectLst/>
          </p:spPr>
          <p:txBody>
            <a:bodyPr rtlCol="0" anchor="ctr"/>
            <a:lstStyle/>
            <a:p>
              <a:pPr algn="ctr" defTabSz="456926">
                <a:defRPr/>
              </a:pPr>
              <a:endParaRPr lang="en-IN" sz="1798" kern="0" dirty="0">
                <a:solidFill>
                  <a:srgbClr val="FFFFFF"/>
                </a:solidFill>
                <a:latin typeface="Arial"/>
              </a:endParaRPr>
            </a:p>
          </p:txBody>
        </p:sp>
        <p:sp>
          <p:nvSpPr>
            <p:cNvPr id="347" name="TextBox 346">
              <a:extLst>
                <a:ext uri="{FF2B5EF4-FFF2-40B4-BE49-F238E27FC236}">
                  <a16:creationId xmlns:a16="http://schemas.microsoft.com/office/drawing/2014/main" id="{FA8A30A6-7676-456B-85BD-98465E01E91F}"/>
                </a:ext>
              </a:extLst>
            </p:cNvPr>
            <p:cNvSpPr txBox="1"/>
            <p:nvPr/>
          </p:nvSpPr>
          <p:spPr>
            <a:xfrm>
              <a:off x="706825" y="2422557"/>
              <a:ext cx="336568" cy="124650"/>
            </a:xfrm>
            <a:prstGeom prst="rect">
              <a:avLst/>
            </a:prstGeom>
            <a:grp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Dev</a:t>
              </a:r>
            </a:p>
          </p:txBody>
        </p:sp>
      </p:grpSp>
      <p:grpSp>
        <p:nvGrpSpPr>
          <p:cNvPr id="371" name="Group 370">
            <a:extLst>
              <a:ext uri="{FF2B5EF4-FFF2-40B4-BE49-F238E27FC236}">
                <a16:creationId xmlns:a16="http://schemas.microsoft.com/office/drawing/2014/main" id="{15F3A2EE-F195-44EE-853D-BC94A13D6610}"/>
              </a:ext>
            </a:extLst>
          </p:cNvPr>
          <p:cNvGrpSpPr/>
          <p:nvPr/>
        </p:nvGrpSpPr>
        <p:grpSpPr>
          <a:xfrm>
            <a:off x="2750462" y="848645"/>
            <a:ext cx="457463" cy="215236"/>
            <a:chOff x="618493" y="2374924"/>
            <a:chExt cx="457463" cy="215236"/>
          </a:xfrm>
          <a:solidFill>
            <a:schemeClr val="accent2"/>
          </a:solidFill>
        </p:grpSpPr>
        <p:sp>
          <p:nvSpPr>
            <p:cNvPr id="372" name="Rectangle 371">
              <a:extLst>
                <a:ext uri="{FF2B5EF4-FFF2-40B4-BE49-F238E27FC236}">
                  <a16:creationId xmlns:a16="http://schemas.microsoft.com/office/drawing/2014/main" id="{713DF7A8-5350-477F-99E7-CE24405B3ED7}"/>
                </a:ext>
              </a:extLst>
            </p:cNvPr>
            <p:cNvSpPr/>
            <p:nvPr/>
          </p:nvSpPr>
          <p:spPr>
            <a:xfrm rot="5400000">
              <a:off x="739607" y="2253810"/>
              <a:ext cx="215236" cy="457463"/>
            </a:xfrm>
            <a:prstGeom prst="rect">
              <a:avLst/>
            </a:prstGeom>
            <a:grpFill/>
            <a:ln w="25400" cap="flat" cmpd="sng" algn="ctr">
              <a:noFill/>
              <a:prstDash val="solid"/>
            </a:ln>
            <a:effectLst/>
          </p:spPr>
          <p:txBody>
            <a:bodyPr rtlCol="0" anchor="ctr"/>
            <a:lstStyle/>
            <a:p>
              <a:pPr algn="ctr" defTabSz="456926">
                <a:defRPr/>
              </a:pPr>
              <a:endParaRPr lang="en-IN" sz="1798" kern="0" dirty="0">
                <a:solidFill>
                  <a:srgbClr val="FFFFFF"/>
                </a:solidFill>
                <a:latin typeface="Arial"/>
              </a:endParaRPr>
            </a:p>
          </p:txBody>
        </p:sp>
        <p:sp>
          <p:nvSpPr>
            <p:cNvPr id="373" name="TextBox 372">
              <a:extLst>
                <a:ext uri="{FF2B5EF4-FFF2-40B4-BE49-F238E27FC236}">
                  <a16:creationId xmlns:a16="http://schemas.microsoft.com/office/drawing/2014/main" id="{72A96601-417E-4576-9D0A-9557A4C7AEB8}"/>
                </a:ext>
              </a:extLst>
            </p:cNvPr>
            <p:cNvSpPr txBox="1"/>
            <p:nvPr/>
          </p:nvSpPr>
          <p:spPr>
            <a:xfrm>
              <a:off x="706825" y="2422557"/>
              <a:ext cx="336568" cy="124650"/>
            </a:xfrm>
            <a:prstGeom prst="rect">
              <a:avLst/>
            </a:prstGeom>
            <a:grp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Dev</a:t>
              </a:r>
            </a:p>
          </p:txBody>
        </p:sp>
      </p:grpSp>
      <p:sp>
        <p:nvSpPr>
          <p:cNvPr id="375" name="Rectangle 374">
            <a:extLst>
              <a:ext uri="{FF2B5EF4-FFF2-40B4-BE49-F238E27FC236}">
                <a16:creationId xmlns:a16="http://schemas.microsoft.com/office/drawing/2014/main" id="{33054D3D-AD94-497E-93D3-D03FD9D307AD}"/>
              </a:ext>
            </a:extLst>
          </p:cNvPr>
          <p:cNvSpPr/>
          <p:nvPr/>
        </p:nvSpPr>
        <p:spPr>
          <a:xfrm rot="5400000">
            <a:off x="4016105" y="130122"/>
            <a:ext cx="206252" cy="1634679"/>
          </a:xfrm>
          <a:prstGeom prst="rect">
            <a:avLst/>
          </a:prstGeom>
          <a:solidFill>
            <a:schemeClr val="accent2"/>
          </a:solidFill>
          <a:ln w="25400" cap="flat" cmpd="sng" algn="ctr">
            <a:noFill/>
            <a:prstDash val="solid"/>
          </a:ln>
          <a:effectLst/>
        </p:spPr>
        <p:txBody>
          <a:bodyPr rtlCol="0" anchor="ctr"/>
          <a:lstStyle/>
          <a:p>
            <a:pPr algn="ctr" defTabSz="456926">
              <a:defRPr/>
            </a:pPr>
            <a:endParaRPr lang="en-IN" sz="1798" kern="0" dirty="0">
              <a:solidFill>
                <a:srgbClr val="FFFFFF"/>
              </a:solidFill>
              <a:latin typeface="Arial"/>
            </a:endParaRPr>
          </a:p>
        </p:txBody>
      </p:sp>
      <p:sp>
        <p:nvSpPr>
          <p:cNvPr id="376" name="TextBox 375">
            <a:extLst>
              <a:ext uri="{FF2B5EF4-FFF2-40B4-BE49-F238E27FC236}">
                <a16:creationId xmlns:a16="http://schemas.microsoft.com/office/drawing/2014/main" id="{F61D9385-F5F7-4C21-ACDD-12F989A73A89}"/>
              </a:ext>
            </a:extLst>
          </p:cNvPr>
          <p:cNvSpPr txBox="1"/>
          <p:nvPr/>
        </p:nvSpPr>
        <p:spPr>
          <a:xfrm>
            <a:off x="3390223" y="891968"/>
            <a:ext cx="1608949" cy="12465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Continuous Integration</a:t>
            </a:r>
          </a:p>
        </p:txBody>
      </p:sp>
      <p:sp>
        <p:nvSpPr>
          <p:cNvPr id="370" name="Rectangle 369">
            <a:extLst>
              <a:ext uri="{FF2B5EF4-FFF2-40B4-BE49-F238E27FC236}">
                <a16:creationId xmlns:a16="http://schemas.microsoft.com/office/drawing/2014/main" id="{C1DE8E75-18AF-4F55-B137-1DE374103573}"/>
              </a:ext>
            </a:extLst>
          </p:cNvPr>
          <p:cNvSpPr/>
          <p:nvPr/>
        </p:nvSpPr>
        <p:spPr>
          <a:xfrm>
            <a:off x="2750461" y="1093234"/>
            <a:ext cx="2675195" cy="1111366"/>
          </a:xfrm>
          <a:prstGeom prst="rect">
            <a:avLst/>
          </a:prstGeom>
          <a:solidFill>
            <a:srgbClr val="FFFFFF"/>
          </a:solidFill>
          <a:ln w="6350" cap="flat" cmpd="sng" algn="ctr">
            <a:solidFill>
              <a:schemeClr val="accent1">
                <a:lumMod val="60000"/>
                <a:lumOff val="40000"/>
              </a:schemeClr>
            </a:solidFill>
            <a:prstDash val="solid"/>
          </a:ln>
          <a:effectLst/>
        </p:spPr>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56926">
              <a:defRPr/>
            </a:pPr>
            <a:endParaRPr lang="en-US" sz="1200" dirty="0">
              <a:solidFill>
                <a:srgbClr val="C8C8C8">
                  <a:lumMod val="50000"/>
                </a:srgbClr>
              </a:solidFill>
              <a:latin typeface="Segoe UI" pitchFamily="34" charset="0"/>
              <a:cs typeface="Segoe UI" pitchFamily="34" charset="0"/>
            </a:endParaRPr>
          </a:p>
        </p:txBody>
      </p:sp>
      <p:grpSp>
        <p:nvGrpSpPr>
          <p:cNvPr id="377" name="Group 376">
            <a:extLst>
              <a:ext uri="{FF2B5EF4-FFF2-40B4-BE49-F238E27FC236}">
                <a16:creationId xmlns:a16="http://schemas.microsoft.com/office/drawing/2014/main" id="{D0854CC2-A351-477F-85A9-D0452192C848}"/>
              </a:ext>
            </a:extLst>
          </p:cNvPr>
          <p:cNvGrpSpPr/>
          <p:nvPr/>
        </p:nvGrpSpPr>
        <p:grpSpPr>
          <a:xfrm>
            <a:off x="2791012" y="1139662"/>
            <a:ext cx="181260" cy="967312"/>
            <a:chOff x="3595750" y="4106551"/>
            <a:chExt cx="181260" cy="713928"/>
          </a:xfrm>
        </p:grpSpPr>
        <p:sp>
          <p:nvSpPr>
            <p:cNvPr id="378" name="Rectangle 377">
              <a:extLst>
                <a:ext uri="{FF2B5EF4-FFF2-40B4-BE49-F238E27FC236}">
                  <a16:creationId xmlns:a16="http://schemas.microsoft.com/office/drawing/2014/main" id="{ACFCA88B-B26B-48CC-81E8-40BB34DD796A}"/>
                </a:ext>
              </a:extLst>
            </p:cNvPr>
            <p:cNvSpPr/>
            <p:nvPr/>
          </p:nvSpPr>
          <p:spPr>
            <a:xfrm>
              <a:off x="3595750" y="4106551"/>
              <a:ext cx="181260" cy="713928"/>
            </a:xfrm>
            <a:prstGeom prst="rect">
              <a:avLst/>
            </a:prstGeom>
            <a:solidFill>
              <a:srgbClr val="FF5800"/>
            </a:solidFill>
            <a:ln w="25400" cap="flat" cmpd="sng" algn="ctr">
              <a:noFill/>
              <a:prstDash val="solid"/>
            </a:ln>
            <a:effectLst/>
          </p:spPr>
          <p:txBody>
            <a:bodyPr rtlCol="0" anchor="ctr"/>
            <a:lstStyle/>
            <a:p>
              <a:pPr defTabSz="456926">
                <a:defRPr/>
              </a:pPr>
              <a:endParaRPr lang="en-IN" sz="1798" kern="0">
                <a:solidFill>
                  <a:srgbClr val="FFFFFF"/>
                </a:solidFill>
                <a:latin typeface="Arial"/>
              </a:endParaRPr>
            </a:p>
          </p:txBody>
        </p:sp>
        <p:sp>
          <p:nvSpPr>
            <p:cNvPr id="379" name="TextBox 378">
              <a:extLst>
                <a:ext uri="{FF2B5EF4-FFF2-40B4-BE49-F238E27FC236}">
                  <a16:creationId xmlns:a16="http://schemas.microsoft.com/office/drawing/2014/main" id="{91B5C317-854E-4710-9D02-266033934155}"/>
                </a:ext>
              </a:extLst>
            </p:cNvPr>
            <p:cNvSpPr txBox="1"/>
            <p:nvPr/>
          </p:nvSpPr>
          <p:spPr>
            <a:xfrm rot="16200000">
              <a:off x="3623451" y="4412363"/>
              <a:ext cx="109004" cy="124650"/>
            </a:xfrm>
            <a:prstGeom prst="rect">
              <a:avLst/>
            </a:prstGeom>
            <a:noFill/>
          </p:spPr>
          <p:txBody>
            <a:bodyPr wrap="non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CI</a:t>
              </a:r>
            </a:p>
          </p:txBody>
        </p:sp>
      </p:grpSp>
      <p:grpSp>
        <p:nvGrpSpPr>
          <p:cNvPr id="380" name="Group 379">
            <a:extLst>
              <a:ext uri="{FF2B5EF4-FFF2-40B4-BE49-F238E27FC236}">
                <a16:creationId xmlns:a16="http://schemas.microsoft.com/office/drawing/2014/main" id="{9112B6B5-2AEB-43B3-ACD2-FBF957BEF055}"/>
              </a:ext>
            </a:extLst>
          </p:cNvPr>
          <p:cNvGrpSpPr/>
          <p:nvPr/>
        </p:nvGrpSpPr>
        <p:grpSpPr>
          <a:xfrm>
            <a:off x="3404604" y="1303535"/>
            <a:ext cx="313903" cy="473570"/>
            <a:chOff x="898043" y="2359342"/>
            <a:chExt cx="313903" cy="473570"/>
          </a:xfrm>
        </p:grpSpPr>
        <p:pic>
          <p:nvPicPr>
            <p:cNvPr id="381" name="Picture 380">
              <a:extLst>
                <a:ext uri="{FF2B5EF4-FFF2-40B4-BE49-F238E27FC236}">
                  <a16:creationId xmlns:a16="http://schemas.microsoft.com/office/drawing/2014/main" id="{C2440BD3-CF1C-4FAA-9EFA-5AE616E4109E}"/>
                </a:ext>
              </a:extLst>
            </p:cNvPr>
            <p:cNvPicPr>
              <a:picLocks noChangeAspect="1"/>
            </p:cNvPicPr>
            <p:nvPr/>
          </p:nvPicPr>
          <p:blipFill>
            <a:blip r:embed="rId3"/>
            <a:stretch>
              <a:fillRect/>
            </a:stretch>
          </p:blipFill>
          <p:spPr>
            <a:xfrm>
              <a:off x="898043" y="2359342"/>
              <a:ext cx="313903" cy="473570"/>
            </a:xfrm>
            <a:prstGeom prst="rect">
              <a:avLst/>
            </a:prstGeom>
          </p:spPr>
        </p:pic>
        <p:pic>
          <p:nvPicPr>
            <p:cNvPr id="382" name="Picture 381">
              <a:extLst>
                <a:ext uri="{FF2B5EF4-FFF2-40B4-BE49-F238E27FC236}">
                  <a16:creationId xmlns:a16="http://schemas.microsoft.com/office/drawing/2014/main" id="{1C1B5479-E46F-4163-A7A8-C471B8E2B2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538" y="2590908"/>
              <a:ext cx="193867" cy="193867"/>
            </a:xfrm>
            <a:prstGeom prst="rect">
              <a:avLst/>
            </a:prstGeom>
          </p:spPr>
        </p:pic>
      </p:grpSp>
      <p:pic>
        <p:nvPicPr>
          <p:cNvPr id="383" name="Picture 382">
            <a:extLst>
              <a:ext uri="{FF2B5EF4-FFF2-40B4-BE49-F238E27FC236}">
                <a16:creationId xmlns:a16="http://schemas.microsoft.com/office/drawing/2014/main" id="{86C74B3A-F478-4D8C-BD65-60BC3B3CC918}"/>
              </a:ext>
            </a:extLst>
          </p:cNvPr>
          <p:cNvPicPr>
            <a:picLocks noChangeAspect="1"/>
          </p:cNvPicPr>
          <p:nvPr/>
        </p:nvPicPr>
        <p:blipFill>
          <a:blip r:embed="rId5"/>
          <a:stretch>
            <a:fillRect/>
          </a:stretch>
        </p:blipFill>
        <p:spPr>
          <a:xfrm>
            <a:off x="3848973" y="1216293"/>
            <a:ext cx="778390" cy="245128"/>
          </a:xfrm>
          <a:prstGeom prst="rect">
            <a:avLst/>
          </a:prstGeom>
        </p:spPr>
      </p:pic>
      <p:pic>
        <p:nvPicPr>
          <p:cNvPr id="384" name="Picture 383">
            <a:extLst>
              <a:ext uri="{FF2B5EF4-FFF2-40B4-BE49-F238E27FC236}">
                <a16:creationId xmlns:a16="http://schemas.microsoft.com/office/drawing/2014/main" id="{9C3BE5DD-6336-4264-AB35-60C0A9E04CEC}"/>
              </a:ext>
            </a:extLst>
          </p:cNvPr>
          <p:cNvPicPr>
            <a:picLocks noChangeAspect="1"/>
          </p:cNvPicPr>
          <p:nvPr/>
        </p:nvPicPr>
        <p:blipFill>
          <a:blip r:embed="rId6"/>
          <a:stretch>
            <a:fillRect/>
          </a:stretch>
        </p:blipFill>
        <p:spPr>
          <a:xfrm>
            <a:off x="3818705" y="1792974"/>
            <a:ext cx="936794" cy="242873"/>
          </a:xfrm>
          <a:prstGeom prst="rect">
            <a:avLst/>
          </a:prstGeom>
        </p:spPr>
      </p:pic>
      <p:pic>
        <p:nvPicPr>
          <p:cNvPr id="385" name="Picture 384">
            <a:extLst>
              <a:ext uri="{FF2B5EF4-FFF2-40B4-BE49-F238E27FC236}">
                <a16:creationId xmlns:a16="http://schemas.microsoft.com/office/drawing/2014/main" id="{DD9AE869-E711-41BF-AC4D-347F1C7AF0C6}"/>
              </a:ext>
            </a:extLst>
          </p:cNvPr>
          <p:cNvPicPr>
            <a:picLocks noChangeAspect="1"/>
          </p:cNvPicPr>
          <p:nvPr/>
        </p:nvPicPr>
        <p:blipFill>
          <a:blip r:embed="rId7"/>
          <a:stretch>
            <a:fillRect/>
          </a:stretch>
        </p:blipFill>
        <p:spPr>
          <a:xfrm>
            <a:off x="4254130" y="1504219"/>
            <a:ext cx="868896" cy="250447"/>
          </a:xfrm>
          <a:prstGeom prst="rect">
            <a:avLst/>
          </a:prstGeom>
        </p:spPr>
      </p:pic>
      <p:grpSp>
        <p:nvGrpSpPr>
          <p:cNvPr id="389" name="Group 388">
            <a:extLst>
              <a:ext uri="{FF2B5EF4-FFF2-40B4-BE49-F238E27FC236}">
                <a16:creationId xmlns:a16="http://schemas.microsoft.com/office/drawing/2014/main" id="{39472D22-1802-4176-941E-56429F5D216B}"/>
              </a:ext>
            </a:extLst>
          </p:cNvPr>
          <p:cNvGrpSpPr/>
          <p:nvPr/>
        </p:nvGrpSpPr>
        <p:grpSpPr>
          <a:xfrm>
            <a:off x="2972879" y="1158189"/>
            <a:ext cx="513773" cy="339498"/>
            <a:chOff x="1156666" y="2561552"/>
            <a:chExt cx="513773" cy="339498"/>
          </a:xfrm>
        </p:grpSpPr>
        <p:pic>
          <p:nvPicPr>
            <p:cNvPr id="390" name="Picture 389">
              <a:extLst>
                <a:ext uri="{FF2B5EF4-FFF2-40B4-BE49-F238E27FC236}">
                  <a16:creationId xmlns:a16="http://schemas.microsoft.com/office/drawing/2014/main" id="{A9EAA465-E4AF-4D0E-BC7F-622D04B68DE0}"/>
                </a:ext>
              </a:extLst>
            </p:cNvPr>
            <p:cNvPicPr>
              <a:picLocks noChangeAspect="1"/>
            </p:cNvPicPr>
            <p:nvPr/>
          </p:nvPicPr>
          <p:blipFill>
            <a:blip r:embed="rId8"/>
            <a:stretch>
              <a:fillRect/>
            </a:stretch>
          </p:blipFill>
          <p:spPr>
            <a:xfrm>
              <a:off x="1156666" y="2561552"/>
              <a:ext cx="513773" cy="339498"/>
            </a:xfrm>
            <a:prstGeom prst="rect">
              <a:avLst/>
            </a:prstGeom>
          </p:spPr>
        </p:pic>
        <p:pic>
          <p:nvPicPr>
            <p:cNvPr id="391" name="Picture 390">
              <a:extLst>
                <a:ext uri="{FF2B5EF4-FFF2-40B4-BE49-F238E27FC236}">
                  <a16:creationId xmlns:a16="http://schemas.microsoft.com/office/drawing/2014/main" id="{D7669D45-7E16-44B6-A189-A0C938E83B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5356" y="2648983"/>
              <a:ext cx="193867" cy="193867"/>
            </a:xfrm>
            <a:prstGeom prst="rect">
              <a:avLst/>
            </a:prstGeom>
          </p:spPr>
        </p:pic>
      </p:grpSp>
      <p:sp>
        <p:nvSpPr>
          <p:cNvPr id="263" name="Rectangle 262">
            <a:extLst>
              <a:ext uri="{FF2B5EF4-FFF2-40B4-BE49-F238E27FC236}">
                <a16:creationId xmlns:a16="http://schemas.microsoft.com/office/drawing/2014/main" id="{815D742D-F28F-49AB-B343-9AA6BAD43617}"/>
              </a:ext>
            </a:extLst>
          </p:cNvPr>
          <p:cNvSpPr/>
          <p:nvPr/>
        </p:nvSpPr>
        <p:spPr>
          <a:xfrm>
            <a:off x="71444" y="3285059"/>
            <a:ext cx="2689778" cy="2897414"/>
          </a:xfrm>
          <a:prstGeom prst="rect">
            <a:avLst/>
          </a:prstGeom>
          <a:solidFill>
            <a:srgbClr val="FFFFFF"/>
          </a:solidFill>
          <a:ln w="6350" cap="flat" cmpd="sng" algn="ctr">
            <a:solidFill>
              <a:schemeClr val="accent1">
                <a:lumMod val="60000"/>
                <a:lumOff val="40000"/>
              </a:schemeClr>
            </a:solidFill>
            <a:prstDash val="solid"/>
          </a:ln>
          <a:effectLst/>
        </p:spPr>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56926">
              <a:defRPr/>
            </a:pPr>
            <a:endParaRPr lang="en-US" sz="1200" dirty="0">
              <a:solidFill>
                <a:srgbClr val="C8C8C8">
                  <a:lumMod val="50000"/>
                </a:srgbClr>
              </a:solidFill>
              <a:latin typeface="Segoe UI" pitchFamily="34" charset="0"/>
              <a:cs typeface="Segoe UI" pitchFamily="34" charset="0"/>
            </a:endParaRPr>
          </a:p>
        </p:txBody>
      </p:sp>
      <p:sp>
        <p:nvSpPr>
          <p:cNvPr id="265" name="Rectangle 264">
            <a:extLst>
              <a:ext uri="{FF2B5EF4-FFF2-40B4-BE49-F238E27FC236}">
                <a16:creationId xmlns:a16="http://schemas.microsoft.com/office/drawing/2014/main" id="{C876D33E-778C-4558-BD8D-04C949EB854C}"/>
              </a:ext>
            </a:extLst>
          </p:cNvPr>
          <p:cNvSpPr/>
          <p:nvPr/>
        </p:nvSpPr>
        <p:spPr>
          <a:xfrm>
            <a:off x="196327" y="3412250"/>
            <a:ext cx="202203" cy="1186027"/>
          </a:xfrm>
          <a:prstGeom prst="rect">
            <a:avLst/>
          </a:prstGeom>
          <a:solidFill>
            <a:srgbClr val="FF5800"/>
          </a:solidFill>
          <a:ln w="25400" cap="flat" cmpd="sng" algn="ctr">
            <a:noFill/>
            <a:prstDash val="solid"/>
          </a:ln>
          <a:effectLst/>
        </p:spPr>
        <p:txBody>
          <a:bodyPr rtlCol="0" anchor="ctr"/>
          <a:lstStyle/>
          <a:p>
            <a:pPr algn="ctr" defTabSz="456926">
              <a:defRPr/>
            </a:pPr>
            <a:endParaRPr lang="en-IN" sz="1798" kern="0" dirty="0">
              <a:solidFill>
                <a:srgbClr val="FFFFFF"/>
              </a:solidFill>
              <a:latin typeface="Arial"/>
            </a:endParaRPr>
          </a:p>
        </p:txBody>
      </p:sp>
      <p:sp>
        <p:nvSpPr>
          <p:cNvPr id="266" name="TextBox 265">
            <a:extLst>
              <a:ext uri="{FF2B5EF4-FFF2-40B4-BE49-F238E27FC236}">
                <a16:creationId xmlns:a16="http://schemas.microsoft.com/office/drawing/2014/main" id="{22E97153-1D15-426A-B216-E11D9ED2DFA1}"/>
              </a:ext>
            </a:extLst>
          </p:cNvPr>
          <p:cNvSpPr txBox="1"/>
          <p:nvPr/>
        </p:nvSpPr>
        <p:spPr>
          <a:xfrm rot="16200000">
            <a:off x="-223242" y="3959804"/>
            <a:ext cx="1036405" cy="12465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SCM &amp; Repository</a:t>
            </a:r>
          </a:p>
        </p:txBody>
      </p:sp>
      <p:pic>
        <p:nvPicPr>
          <p:cNvPr id="268" name="Picture 267">
            <a:extLst>
              <a:ext uri="{FF2B5EF4-FFF2-40B4-BE49-F238E27FC236}">
                <a16:creationId xmlns:a16="http://schemas.microsoft.com/office/drawing/2014/main" id="{9B68C56D-7F39-425B-BC2D-33B5A8044322}"/>
              </a:ext>
            </a:extLst>
          </p:cNvPr>
          <p:cNvPicPr>
            <a:picLocks noChangeAspect="1"/>
          </p:cNvPicPr>
          <p:nvPr/>
        </p:nvPicPr>
        <p:blipFill>
          <a:blip r:embed="rId9"/>
          <a:stretch>
            <a:fillRect/>
          </a:stretch>
        </p:blipFill>
        <p:spPr>
          <a:xfrm>
            <a:off x="2081807" y="3466119"/>
            <a:ext cx="660612" cy="471866"/>
          </a:xfrm>
          <a:prstGeom prst="rect">
            <a:avLst/>
          </a:prstGeom>
        </p:spPr>
      </p:pic>
      <p:pic>
        <p:nvPicPr>
          <p:cNvPr id="269" name="Picture 268">
            <a:extLst>
              <a:ext uri="{FF2B5EF4-FFF2-40B4-BE49-F238E27FC236}">
                <a16:creationId xmlns:a16="http://schemas.microsoft.com/office/drawing/2014/main" id="{6B01798E-8533-499F-99B1-C99BD6540A88}"/>
              </a:ext>
            </a:extLst>
          </p:cNvPr>
          <p:cNvPicPr>
            <a:picLocks noChangeAspect="1"/>
          </p:cNvPicPr>
          <p:nvPr/>
        </p:nvPicPr>
        <p:blipFill>
          <a:blip r:embed="rId10"/>
          <a:stretch>
            <a:fillRect/>
          </a:stretch>
        </p:blipFill>
        <p:spPr>
          <a:xfrm>
            <a:off x="1564977" y="3488075"/>
            <a:ext cx="481914" cy="449786"/>
          </a:xfrm>
          <a:prstGeom prst="rect">
            <a:avLst/>
          </a:prstGeom>
        </p:spPr>
      </p:pic>
      <p:pic>
        <p:nvPicPr>
          <p:cNvPr id="270" name="Picture 269">
            <a:extLst>
              <a:ext uri="{FF2B5EF4-FFF2-40B4-BE49-F238E27FC236}">
                <a16:creationId xmlns:a16="http://schemas.microsoft.com/office/drawing/2014/main" id="{FEA80AFB-ADCB-4071-967A-DEEAA6CF0AB2}"/>
              </a:ext>
            </a:extLst>
          </p:cNvPr>
          <p:cNvPicPr>
            <a:picLocks noChangeAspect="1"/>
          </p:cNvPicPr>
          <p:nvPr/>
        </p:nvPicPr>
        <p:blipFill>
          <a:blip r:embed="rId11"/>
          <a:stretch>
            <a:fillRect/>
          </a:stretch>
        </p:blipFill>
        <p:spPr>
          <a:xfrm>
            <a:off x="2314280" y="4021640"/>
            <a:ext cx="412540" cy="429170"/>
          </a:xfrm>
          <a:prstGeom prst="rect">
            <a:avLst/>
          </a:prstGeom>
        </p:spPr>
      </p:pic>
      <p:pic>
        <p:nvPicPr>
          <p:cNvPr id="271" name="Picture 270">
            <a:extLst>
              <a:ext uri="{FF2B5EF4-FFF2-40B4-BE49-F238E27FC236}">
                <a16:creationId xmlns:a16="http://schemas.microsoft.com/office/drawing/2014/main" id="{996C3C0C-C672-481F-A7A7-9E0BB6353BFF}"/>
              </a:ext>
            </a:extLst>
          </p:cNvPr>
          <p:cNvPicPr>
            <a:picLocks noChangeAspect="1"/>
          </p:cNvPicPr>
          <p:nvPr/>
        </p:nvPicPr>
        <p:blipFill>
          <a:blip r:embed="rId12"/>
          <a:stretch>
            <a:fillRect/>
          </a:stretch>
        </p:blipFill>
        <p:spPr>
          <a:xfrm>
            <a:off x="881647" y="4091853"/>
            <a:ext cx="775958" cy="225278"/>
          </a:xfrm>
          <a:prstGeom prst="rect">
            <a:avLst/>
          </a:prstGeom>
        </p:spPr>
      </p:pic>
      <p:grpSp>
        <p:nvGrpSpPr>
          <p:cNvPr id="272" name="Group 271">
            <a:extLst>
              <a:ext uri="{FF2B5EF4-FFF2-40B4-BE49-F238E27FC236}">
                <a16:creationId xmlns:a16="http://schemas.microsoft.com/office/drawing/2014/main" id="{E24CC40C-9B4B-42B7-A65A-3AC38AFD898C}"/>
              </a:ext>
            </a:extLst>
          </p:cNvPr>
          <p:cNvGrpSpPr/>
          <p:nvPr/>
        </p:nvGrpSpPr>
        <p:grpSpPr>
          <a:xfrm>
            <a:off x="476151" y="4260327"/>
            <a:ext cx="686031" cy="295534"/>
            <a:chOff x="5163231" y="1689361"/>
            <a:chExt cx="486468" cy="193867"/>
          </a:xfrm>
        </p:grpSpPr>
        <p:pic>
          <p:nvPicPr>
            <p:cNvPr id="344" name="Picture 343">
              <a:extLst>
                <a:ext uri="{FF2B5EF4-FFF2-40B4-BE49-F238E27FC236}">
                  <a16:creationId xmlns:a16="http://schemas.microsoft.com/office/drawing/2014/main" id="{39F79AAB-0448-45C8-A121-5AFD2A2A3B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3231" y="1689361"/>
              <a:ext cx="193867" cy="193867"/>
            </a:xfrm>
            <a:prstGeom prst="rect">
              <a:avLst/>
            </a:prstGeom>
          </p:spPr>
        </p:pic>
        <p:sp>
          <p:nvSpPr>
            <p:cNvPr id="345" name="TextBox 344">
              <a:extLst>
                <a:ext uri="{FF2B5EF4-FFF2-40B4-BE49-F238E27FC236}">
                  <a16:creationId xmlns:a16="http://schemas.microsoft.com/office/drawing/2014/main" id="{C7450D52-F6C9-464A-88BD-90D94350E058}"/>
                </a:ext>
              </a:extLst>
            </p:cNvPr>
            <p:cNvSpPr txBox="1"/>
            <p:nvPr/>
          </p:nvSpPr>
          <p:spPr>
            <a:xfrm>
              <a:off x="5317100" y="1707866"/>
              <a:ext cx="332599" cy="151423"/>
            </a:xfrm>
            <a:prstGeom prst="rect">
              <a:avLst/>
            </a:prstGeom>
            <a:noFill/>
          </p:spPr>
          <p:txBody>
            <a:bodyPr wrap="square" rtlCol="0">
              <a:spAutoFit/>
            </a:bodyPr>
            <a:lstStyle/>
            <a:p>
              <a:r>
                <a:rPr lang="en-US" sz="900" b="1" dirty="0"/>
                <a:t>TFVC</a:t>
              </a:r>
            </a:p>
          </p:txBody>
        </p:sp>
      </p:grpSp>
      <p:pic>
        <p:nvPicPr>
          <p:cNvPr id="274" name="Picture 273">
            <a:extLst>
              <a:ext uri="{FF2B5EF4-FFF2-40B4-BE49-F238E27FC236}">
                <a16:creationId xmlns:a16="http://schemas.microsoft.com/office/drawing/2014/main" id="{E277C5B2-6F2C-4D87-8EF9-A73E987455F6}"/>
              </a:ext>
            </a:extLst>
          </p:cNvPr>
          <p:cNvPicPr>
            <a:picLocks noChangeAspect="1"/>
          </p:cNvPicPr>
          <p:nvPr/>
        </p:nvPicPr>
        <p:blipFill>
          <a:blip r:embed="rId13"/>
          <a:stretch>
            <a:fillRect/>
          </a:stretch>
        </p:blipFill>
        <p:spPr>
          <a:xfrm>
            <a:off x="992301" y="3449717"/>
            <a:ext cx="439595" cy="536092"/>
          </a:xfrm>
          <a:prstGeom prst="rect">
            <a:avLst/>
          </a:prstGeom>
        </p:spPr>
      </p:pic>
      <p:grpSp>
        <p:nvGrpSpPr>
          <p:cNvPr id="275" name="Group 274">
            <a:extLst>
              <a:ext uri="{FF2B5EF4-FFF2-40B4-BE49-F238E27FC236}">
                <a16:creationId xmlns:a16="http://schemas.microsoft.com/office/drawing/2014/main" id="{4151172E-1484-4B66-BE54-E6856CE7D849}"/>
              </a:ext>
            </a:extLst>
          </p:cNvPr>
          <p:cNvGrpSpPr/>
          <p:nvPr/>
        </p:nvGrpSpPr>
        <p:grpSpPr>
          <a:xfrm>
            <a:off x="203708" y="4868279"/>
            <a:ext cx="193601" cy="1005553"/>
            <a:chOff x="3595750" y="4106551"/>
            <a:chExt cx="181260" cy="713928"/>
          </a:xfrm>
        </p:grpSpPr>
        <p:sp>
          <p:nvSpPr>
            <p:cNvPr id="342" name="Rectangle 341">
              <a:extLst>
                <a:ext uri="{FF2B5EF4-FFF2-40B4-BE49-F238E27FC236}">
                  <a16:creationId xmlns:a16="http://schemas.microsoft.com/office/drawing/2014/main" id="{71BF7ECE-5D47-41FF-ACDA-3E697132B926}"/>
                </a:ext>
              </a:extLst>
            </p:cNvPr>
            <p:cNvSpPr/>
            <p:nvPr/>
          </p:nvSpPr>
          <p:spPr>
            <a:xfrm>
              <a:off x="3595750" y="4106551"/>
              <a:ext cx="181260" cy="713928"/>
            </a:xfrm>
            <a:prstGeom prst="rect">
              <a:avLst/>
            </a:prstGeom>
            <a:solidFill>
              <a:srgbClr val="FF5800"/>
            </a:solidFill>
            <a:ln w="25400" cap="flat" cmpd="sng" algn="ctr">
              <a:noFill/>
              <a:prstDash val="solid"/>
            </a:ln>
            <a:effectLst/>
          </p:spPr>
          <p:txBody>
            <a:bodyPr rtlCol="0" anchor="ctr"/>
            <a:lstStyle/>
            <a:p>
              <a:pPr defTabSz="456926">
                <a:defRPr/>
              </a:pPr>
              <a:endParaRPr lang="en-IN" sz="1798" kern="0">
                <a:solidFill>
                  <a:srgbClr val="FFFFFF"/>
                </a:solidFill>
                <a:latin typeface="Arial"/>
              </a:endParaRPr>
            </a:p>
          </p:txBody>
        </p:sp>
        <p:sp>
          <p:nvSpPr>
            <p:cNvPr id="343" name="TextBox 342">
              <a:extLst>
                <a:ext uri="{FF2B5EF4-FFF2-40B4-BE49-F238E27FC236}">
                  <a16:creationId xmlns:a16="http://schemas.microsoft.com/office/drawing/2014/main" id="{FA9E3ED8-43E0-4C12-97FB-3248E1A5A8CE}"/>
                </a:ext>
              </a:extLst>
            </p:cNvPr>
            <p:cNvSpPr txBox="1"/>
            <p:nvPr/>
          </p:nvSpPr>
          <p:spPr>
            <a:xfrm rot="16200000">
              <a:off x="3578368" y="4416336"/>
              <a:ext cx="199169" cy="116704"/>
            </a:xfrm>
            <a:prstGeom prst="rect">
              <a:avLst/>
            </a:prstGeom>
            <a:noFill/>
          </p:spPr>
          <p:txBody>
            <a:bodyPr wrap="non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Build</a:t>
              </a:r>
            </a:p>
          </p:txBody>
        </p:sp>
      </p:grpSp>
      <p:pic>
        <p:nvPicPr>
          <p:cNvPr id="276" name="Picture 275">
            <a:extLst>
              <a:ext uri="{FF2B5EF4-FFF2-40B4-BE49-F238E27FC236}">
                <a16:creationId xmlns:a16="http://schemas.microsoft.com/office/drawing/2014/main" id="{A1D342AE-4BA0-43CC-8641-AB8888578AFD}"/>
              </a:ext>
            </a:extLst>
          </p:cNvPr>
          <p:cNvPicPr>
            <a:picLocks noChangeAspect="1"/>
          </p:cNvPicPr>
          <p:nvPr/>
        </p:nvPicPr>
        <p:blipFill>
          <a:blip r:embed="rId14"/>
          <a:stretch>
            <a:fillRect/>
          </a:stretch>
        </p:blipFill>
        <p:spPr>
          <a:xfrm>
            <a:off x="465176" y="4893100"/>
            <a:ext cx="823181" cy="262823"/>
          </a:xfrm>
          <a:prstGeom prst="rect">
            <a:avLst/>
          </a:prstGeom>
        </p:spPr>
      </p:pic>
      <p:pic>
        <p:nvPicPr>
          <p:cNvPr id="277" name="Picture 276">
            <a:extLst>
              <a:ext uri="{FF2B5EF4-FFF2-40B4-BE49-F238E27FC236}">
                <a16:creationId xmlns:a16="http://schemas.microsoft.com/office/drawing/2014/main" id="{EF0C97B2-7988-4F49-902B-0CDC35C4A868}"/>
              </a:ext>
            </a:extLst>
          </p:cNvPr>
          <p:cNvPicPr>
            <a:picLocks noChangeAspect="1"/>
          </p:cNvPicPr>
          <p:nvPr/>
        </p:nvPicPr>
        <p:blipFill>
          <a:blip r:embed="rId15"/>
          <a:stretch>
            <a:fillRect/>
          </a:stretch>
        </p:blipFill>
        <p:spPr>
          <a:xfrm>
            <a:off x="1412339" y="5372712"/>
            <a:ext cx="749829" cy="337172"/>
          </a:xfrm>
          <a:prstGeom prst="rect">
            <a:avLst/>
          </a:prstGeom>
        </p:spPr>
      </p:pic>
      <p:pic>
        <p:nvPicPr>
          <p:cNvPr id="278" name="Picture 277">
            <a:extLst>
              <a:ext uri="{FF2B5EF4-FFF2-40B4-BE49-F238E27FC236}">
                <a16:creationId xmlns:a16="http://schemas.microsoft.com/office/drawing/2014/main" id="{7B7BEECA-DC21-4684-8F90-F32DAF3B201D}"/>
              </a:ext>
            </a:extLst>
          </p:cNvPr>
          <p:cNvPicPr>
            <a:picLocks noChangeAspect="1"/>
          </p:cNvPicPr>
          <p:nvPr/>
        </p:nvPicPr>
        <p:blipFill>
          <a:blip r:embed="rId16"/>
          <a:stretch>
            <a:fillRect/>
          </a:stretch>
        </p:blipFill>
        <p:spPr>
          <a:xfrm>
            <a:off x="1599212" y="4743323"/>
            <a:ext cx="371057" cy="629389"/>
          </a:xfrm>
          <a:prstGeom prst="rect">
            <a:avLst/>
          </a:prstGeom>
        </p:spPr>
      </p:pic>
      <p:pic>
        <p:nvPicPr>
          <p:cNvPr id="279" name="Picture 278">
            <a:extLst>
              <a:ext uri="{FF2B5EF4-FFF2-40B4-BE49-F238E27FC236}">
                <a16:creationId xmlns:a16="http://schemas.microsoft.com/office/drawing/2014/main" id="{4D165648-3833-44EA-ADF8-0E64E6744ACC}"/>
              </a:ext>
            </a:extLst>
          </p:cNvPr>
          <p:cNvPicPr>
            <a:picLocks noChangeAspect="1"/>
          </p:cNvPicPr>
          <p:nvPr/>
        </p:nvPicPr>
        <p:blipFill>
          <a:blip r:embed="rId17"/>
          <a:stretch>
            <a:fillRect/>
          </a:stretch>
        </p:blipFill>
        <p:spPr>
          <a:xfrm>
            <a:off x="457288" y="5426659"/>
            <a:ext cx="703875" cy="269020"/>
          </a:xfrm>
          <a:prstGeom prst="rect">
            <a:avLst/>
          </a:prstGeom>
        </p:spPr>
      </p:pic>
      <p:grpSp>
        <p:nvGrpSpPr>
          <p:cNvPr id="7" name="Group 6">
            <a:extLst>
              <a:ext uri="{FF2B5EF4-FFF2-40B4-BE49-F238E27FC236}">
                <a16:creationId xmlns:a16="http://schemas.microsoft.com/office/drawing/2014/main" id="{89E7D957-73F9-4729-B5FD-73DE881C0D1D}"/>
              </a:ext>
            </a:extLst>
          </p:cNvPr>
          <p:cNvGrpSpPr/>
          <p:nvPr/>
        </p:nvGrpSpPr>
        <p:grpSpPr>
          <a:xfrm>
            <a:off x="459047" y="3474085"/>
            <a:ext cx="396297" cy="587502"/>
            <a:chOff x="531174" y="3550285"/>
            <a:chExt cx="396297" cy="587502"/>
          </a:xfrm>
        </p:grpSpPr>
        <p:pic>
          <p:nvPicPr>
            <p:cNvPr id="267" name="Picture 266">
              <a:extLst>
                <a:ext uri="{FF2B5EF4-FFF2-40B4-BE49-F238E27FC236}">
                  <a16:creationId xmlns:a16="http://schemas.microsoft.com/office/drawing/2014/main" id="{A858875A-3E64-49FB-9721-83C453347182}"/>
                </a:ext>
              </a:extLst>
            </p:cNvPr>
            <p:cNvPicPr>
              <a:picLocks noChangeAspect="1"/>
            </p:cNvPicPr>
            <p:nvPr/>
          </p:nvPicPr>
          <p:blipFill>
            <a:blip r:embed="rId18"/>
            <a:stretch>
              <a:fillRect/>
            </a:stretch>
          </p:blipFill>
          <p:spPr>
            <a:xfrm>
              <a:off x="531174" y="3550285"/>
              <a:ext cx="390391" cy="402221"/>
            </a:xfrm>
            <a:prstGeom prst="rect">
              <a:avLst/>
            </a:prstGeom>
          </p:spPr>
        </p:pic>
        <p:sp>
          <p:nvSpPr>
            <p:cNvPr id="393" name="TextBox 392">
              <a:extLst>
                <a:ext uri="{FF2B5EF4-FFF2-40B4-BE49-F238E27FC236}">
                  <a16:creationId xmlns:a16="http://schemas.microsoft.com/office/drawing/2014/main" id="{CA83006F-D387-4702-BFC7-2BC7AC7B440D}"/>
                </a:ext>
              </a:extLst>
            </p:cNvPr>
            <p:cNvSpPr txBox="1"/>
            <p:nvPr/>
          </p:nvSpPr>
          <p:spPr>
            <a:xfrm>
              <a:off x="548277" y="3906955"/>
              <a:ext cx="379194" cy="230832"/>
            </a:xfrm>
            <a:prstGeom prst="rect">
              <a:avLst/>
            </a:prstGeom>
            <a:noFill/>
          </p:spPr>
          <p:txBody>
            <a:bodyPr wrap="square" rtlCol="0">
              <a:spAutoFit/>
            </a:bodyPr>
            <a:lstStyle/>
            <a:p>
              <a:r>
                <a:rPr lang="en-US" sz="900" b="1" dirty="0"/>
                <a:t>GIT</a:t>
              </a:r>
            </a:p>
          </p:txBody>
        </p:sp>
      </p:grpSp>
      <p:grpSp>
        <p:nvGrpSpPr>
          <p:cNvPr id="8" name="Group 7">
            <a:extLst>
              <a:ext uri="{FF2B5EF4-FFF2-40B4-BE49-F238E27FC236}">
                <a16:creationId xmlns:a16="http://schemas.microsoft.com/office/drawing/2014/main" id="{5FAB1AF8-C51A-4CCD-89F7-AF53ED7386AB}"/>
              </a:ext>
            </a:extLst>
          </p:cNvPr>
          <p:cNvGrpSpPr/>
          <p:nvPr/>
        </p:nvGrpSpPr>
        <p:grpSpPr>
          <a:xfrm>
            <a:off x="1447591" y="4203141"/>
            <a:ext cx="872910" cy="443677"/>
            <a:chOff x="1529224" y="4253799"/>
            <a:chExt cx="872910" cy="443677"/>
          </a:xfrm>
        </p:grpSpPr>
        <p:pic>
          <p:nvPicPr>
            <p:cNvPr id="273" name="Picture 272">
              <a:extLst>
                <a:ext uri="{FF2B5EF4-FFF2-40B4-BE49-F238E27FC236}">
                  <a16:creationId xmlns:a16="http://schemas.microsoft.com/office/drawing/2014/main" id="{8F10AE2D-0466-436E-8F9C-0F8C8BED81FF}"/>
                </a:ext>
              </a:extLst>
            </p:cNvPr>
            <p:cNvPicPr>
              <a:picLocks noChangeAspect="1"/>
            </p:cNvPicPr>
            <p:nvPr/>
          </p:nvPicPr>
          <p:blipFill>
            <a:blip r:embed="rId19"/>
            <a:stretch>
              <a:fillRect/>
            </a:stretch>
          </p:blipFill>
          <p:spPr>
            <a:xfrm>
              <a:off x="1740121" y="4253799"/>
              <a:ext cx="491285" cy="302330"/>
            </a:xfrm>
            <a:prstGeom prst="rect">
              <a:avLst/>
            </a:prstGeom>
          </p:spPr>
        </p:pic>
        <p:sp>
          <p:nvSpPr>
            <p:cNvPr id="394" name="TextBox 393">
              <a:extLst>
                <a:ext uri="{FF2B5EF4-FFF2-40B4-BE49-F238E27FC236}">
                  <a16:creationId xmlns:a16="http://schemas.microsoft.com/office/drawing/2014/main" id="{F48343C3-5863-4C8F-91DD-11B79123B5AF}"/>
                </a:ext>
              </a:extLst>
            </p:cNvPr>
            <p:cNvSpPr txBox="1"/>
            <p:nvPr/>
          </p:nvSpPr>
          <p:spPr>
            <a:xfrm>
              <a:off x="1529224" y="4466644"/>
              <a:ext cx="872910" cy="230832"/>
            </a:xfrm>
            <a:prstGeom prst="rect">
              <a:avLst/>
            </a:prstGeom>
            <a:noFill/>
          </p:spPr>
          <p:txBody>
            <a:bodyPr wrap="square" rtlCol="0">
              <a:spAutoFit/>
            </a:bodyPr>
            <a:lstStyle/>
            <a:p>
              <a:r>
                <a:rPr lang="en-US" sz="900" b="1" dirty="0"/>
                <a:t>Docker Hub</a:t>
              </a:r>
            </a:p>
          </p:txBody>
        </p:sp>
      </p:grpSp>
      <p:sp>
        <p:nvSpPr>
          <p:cNvPr id="392" name="Rectangle 391">
            <a:extLst>
              <a:ext uri="{FF2B5EF4-FFF2-40B4-BE49-F238E27FC236}">
                <a16:creationId xmlns:a16="http://schemas.microsoft.com/office/drawing/2014/main" id="{47C6E721-D27C-4633-BD8B-70D952416EBF}"/>
              </a:ext>
            </a:extLst>
          </p:cNvPr>
          <p:cNvSpPr/>
          <p:nvPr/>
        </p:nvSpPr>
        <p:spPr>
          <a:xfrm>
            <a:off x="2777838" y="4844628"/>
            <a:ext cx="3774063" cy="1447131"/>
          </a:xfrm>
          <a:prstGeom prst="rect">
            <a:avLst/>
          </a:prstGeom>
          <a:solidFill>
            <a:srgbClr val="FFFFFF"/>
          </a:solidFill>
          <a:ln w="6350" cap="flat" cmpd="sng" algn="ctr">
            <a:solidFill>
              <a:schemeClr val="accent1">
                <a:lumMod val="60000"/>
                <a:lumOff val="40000"/>
              </a:schemeClr>
            </a:solidFill>
            <a:prstDash val="solid"/>
          </a:ln>
          <a:effectLst/>
        </p:spPr>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56926">
              <a:defRPr/>
            </a:pPr>
            <a:endParaRPr lang="en-US" sz="1200" dirty="0">
              <a:solidFill>
                <a:srgbClr val="C8C8C8">
                  <a:lumMod val="50000"/>
                </a:srgbClr>
              </a:solidFill>
              <a:latin typeface="Segoe UI" pitchFamily="34" charset="0"/>
              <a:cs typeface="Segoe UI" pitchFamily="34" charset="0"/>
            </a:endParaRPr>
          </a:p>
        </p:txBody>
      </p:sp>
      <p:sp>
        <p:nvSpPr>
          <p:cNvPr id="396" name="Rectangle 395">
            <a:extLst>
              <a:ext uri="{FF2B5EF4-FFF2-40B4-BE49-F238E27FC236}">
                <a16:creationId xmlns:a16="http://schemas.microsoft.com/office/drawing/2014/main" id="{0DC302A1-73D6-42CB-8C6D-7F66EC5866E9}"/>
              </a:ext>
            </a:extLst>
          </p:cNvPr>
          <p:cNvSpPr/>
          <p:nvPr/>
        </p:nvSpPr>
        <p:spPr>
          <a:xfrm>
            <a:off x="2785429" y="4898769"/>
            <a:ext cx="191408" cy="1283705"/>
          </a:xfrm>
          <a:prstGeom prst="rect">
            <a:avLst/>
          </a:prstGeom>
          <a:solidFill>
            <a:schemeClr val="accent2"/>
          </a:solidFill>
          <a:ln w="25400" cap="flat" cmpd="sng" algn="ctr">
            <a:noFill/>
            <a:prstDash val="solid"/>
          </a:ln>
          <a:effectLst/>
        </p:spPr>
        <p:txBody>
          <a:bodyPr rtlCol="0" anchor="ctr"/>
          <a:lstStyle/>
          <a:p>
            <a:pPr defTabSz="456926">
              <a:defRPr/>
            </a:pPr>
            <a:endParaRPr lang="en-IN" sz="1798" kern="0">
              <a:solidFill>
                <a:srgbClr val="FFFFFF"/>
              </a:solidFill>
              <a:latin typeface="Arial"/>
            </a:endParaRPr>
          </a:p>
        </p:txBody>
      </p:sp>
      <p:sp>
        <p:nvSpPr>
          <p:cNvPr id="397" name="TextBox 396">
            <a:extLst>
              <a:ext uri="{FF2B5EF4-FFF2-40B4-BE49-F238E27FC236}">
                <a16:creationId xmlns:a16="http://schemas.microsoft.com/office/drawing/2014/main" id="{DAB65676-F859-46BA-99A0-71C9F6E7E850}"/>
              </a:ext>
            </a:extLst>
          </p:cNvPr>
          <p:cNvSpPr txBox="1"/>
          <p:nvPr/>
        </p:nvSpPr>
        <p:spPr>
          <a:xfrm rot="16200000">
            <a:off x="2482871" y="5409516"/>
            <a:ext cx="770284" cy="12465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Code Quality</a:t>
            </a:r>
          </a:p>
        </p:txBody>
      </p:sp>
      <p:pic>
        <p:nvPicPr>
          <p:cNvPr id="398" name="Picture 397">
            <a:extLst>
              <a:ext uri="{FF2B5EF4-FFF2-40B4-BE49-F238E27FC236}">
                <a16:creationId xmlns:a16="http://schemas.microsoft.com/office/drawing/2014/main" id="{985DDBB7-50E9-4354-BA67-B76D110D2BC9}"/>
              </a:ext>
            </a:extLst>
          </p:cNvPr>
          <p:cNvPicPr>
            <a:picLocks noChangeAspect="1"/>
          </p:cNvPicPr>
          <p:nvPr/>
        </p:nvPicPr>
        <p:blipFill>
          <a:blip r:embed="rId20"/>
          <a:stretch>
            <a:fillRect/>
          </a:stretch>
        </p:blipFill>
        <p:spPr>
          <a:xfrm>
            <a:off x="4021723" y="4936273"/>
            <a:ext cx="837381" cy="251214"/>
          </a:xfrm>
          <a:prstGeom prst="rect">
            <a:avLst/>
          </a:prstGeom>
        </p:spPr>
      </p:pic>
      <p:grpSp>
        <p:nvGrpSpPr>
          <p:cNvPr id="399" name="Group 398">
            <a:extLst>
              <a:ext uri="{FF2B5EF4-FFF2-40B4-BE49-F238E27FC236}">
                <a16:creationId xmlns:a16="http://schemas.microsoft.com/office/drawing/2014/main" id="{F6ACC0CA-F897-4E47-8252-FCA3246A73B7}"/>
              </a:ext>
            </a:extLst>
          </p:cNvPr>
          <p:cNvGrpSpPr/>
          <p:nvPr/>
        </p:nvGrpSpPr>
        <p:grpSpPr>
          <a:xfrm>
            <a:off x="3063066" y="4935949"/>
            <a:ext cx="950491" cy="251539"/>
            <a:chOff x="3906569" y="1651300"/>
            <a:chExt cx="844596" cy="179641"/>
          </a:xfrm>
        </p:grpSpPr>
        <p:sp>
          <p:nvSpPr>
            <p:cNvPr id="419" name="TextBox 418">
              <a:extLst>
                <a:ext uri="{FF2B5EF4-FFF2-40B4-BE49-F238E27FC236}">
                  <a16:creationId xmlns:a16="http://schemas.microsoft.com/office/drawing/2014/main" id="{FB15AD7A-F372-435E-ADE6-54B53C3E7392}"/>
                </a:ext>
              </a:extLst>
            </p:cNvPr>
            <p:cNvSpPr txBox="1"/>
            <p:nvPr/>
          </p:nvSpPr>
          <p:spPr>
            <a:xfrm>
              <a:off x="4129767" y="1692991"/>
              <a:ext cx="621398" cy="89021"/>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464646">
                      <a:lumMod val="50000"/>
                    </a:srgbClr>
                  </a:solidFill>
                </a:rPr>
                <a:t>IntelliTrace</a:t>
              </a:r>
              <a:endParaRPr lang="en-US" sz="1000" dirty="0">
                <a:solidFill>
                  <a:srgbClr val="464646">
                    <a:lumMod val="50000"/>
                  </a:srgbClr>
                </a:solidFill>
              </a:endParaRPr>
            </a:p>
          </p:txBody>
        </p:sp>
        <p:pic>
          <p:nvPicPr>
            <p:cNvPr id="420" name="Picture 419">
              <a:extLst>
                <a:ext uri="{FF2B5EF4-FFF2-40B4-BE49-F238E27FC236}">
                  <a16:creationId xmlns:a16="http://schemas.microsoft.com/office/drawing/2014/main" id="{D3CA363D-3837-4528-99F4-610BD1E589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6569" y="1651300"/>
              <a:ext cx="179641" cy="179641"/>
            </a:xfrm>
            <a:prstGeom prst="rect">
              <a:avLst/>
            </a:prstGeom>
          </p:spPr>
        </p:pic>
      </p:grpSp>
      <p:grpSp>
        <p:nvGrpSpPr>
          <p:cNvPr id="400" name="Group 399">
            <a:extLst>
              <a:ext uri="{FF2B5EF4-FFF2-40B4-BE49-F238E27FC236}">
                <a16:creationId xmlns:a16="http://schemas.microsoft.com/office/drawing/2014/main" id="{10FEA1CC-27BE-4128-88FF-86C322EBE9B1}"/>
              </a:ext>
            </a:extLst>
          </p:cNvPr>
          <p:cNvGrpSpPr/>
          <p:nvPr/>
        </p:nvGrpSpPr>
        <p:grpSpPr>
          <a:xfrm>
            <a:off x="3063738" y="5254273"/>
            <a:ext cx="1286738" cy="179641"/>
            <a:chOff x="3906569" y="1883708"/>
            <a:chExt cx="1286738" cy="179641"/>
          </a:xfrm>
        </p:grpSpPr>
        <p:sp>
          <p:nvSpPr>
            <p:cNvPr id="417" name="TextBox 416">
              <a:extLst>
                <a:ext uri="{FF2B5EF4-FFF2-40B4-BE49-F238E27FC236}">
                  <a16:creationId xmlns:a16="http://schemas.microsoft.com/office/drawing/2014/main" id="{C7B8E2EC-7475-4CEB-848A-97DC3CD4F74A}"/>
                </a:ext>
              </a:extLst>
            </p:cNvPr>
            <p:cNvSpPr txBox="1"/>
            <p:nvPr/>
          </p:nvSpPr>
          <p:spPr>
            <a:xfrm>
              <a:off x="4129766" y="1911203"/>
              <a:ext cx="1063541" cy="12465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464646">
                      <a:lumMod val="50000"/>
                    </a:srgbClr>
                  </a:solidFill>
                </a:rPr>
                <a:t>VS Code Analysis</a:t>
              </a:r>
            </a:p>
          </p:txBody>
        </p:sp>
        <p:pic>
          <p:nvPicPr>
            <p:cNvPr id="418" name="Picture 417">
              <a:extLst>
                <a:ext uri="{FF2B5EF4-FFF2-40B4-BE49-F238E27FC236}">
                  <a16:creationId xmlns:a16="http://schemas.microsoft.com/office/drawing/2014/main" id="{B57EA068-BEA0-46C0-8B63-AED29C72FE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6569" y="1883708"/>
              <a:ext cx="179641" cy="179641"/>
            </a:xfrm>
            <a:prstGeom prst="rect">
              <a:avLst/>
            </a:prstGeom>
          </p:spPr>
        </p:pic>
      </p:grpSp>
      <p:grpSp>
        <p:nvGrpSpPr>
          <p:cNvPr id="401" name="Group 400">
            <a:extLst>
              <a:ext uri="{FF2B5EF4-FFF2-40B4-BE49-F238E27FC236}">
                <a16:creationId xmlns:a16="http://schemas.microsoft.com/office/drawing/2014/main" id="{C53A58C8-4004-45EC-9DEB-1BD392CB07CC}"/>
              </a:ext>
            </a:extLst>
          </p:cNvPr>
          <p:cNvGrpSpPr/>
          <p:nvPr/>
        </p:nvGrpSpPr>
        <p:grpSpPr>
          <a:xfrm>
            <a:off x="3060650" y="5518881"/>
            <a:ext cx="1116807" cy="190806"/>
            <a:chOff x="3933004" y="2112122"/>
            <a:chExt cx="1116807" cy="190806"/>
          </a:xfrm>
        </p:grpSpPr>
        <p:sp>
          <p:nvSpPr>
            <p:cNvPr id="415" name="TextBox 414">
              <a:extLst>
                <a:ext uri="{FF2B5EF4-FFF2-40B4-BE49-F238E27FC236}">
                  <a16:creationId xmlns:a16="http://schemas.microsoft.com/office/drawing/2014/main" id="{A27A8B6C-7DD0-4CF8-9754-DD6927786EE1}"/>
                </a:ext>
              </a:extLst>
            </p:cNvPr>
            <p:cNvSpPr txBox="1"/>
            <p:nvPr/>
          </p:nvSpPr>
          <p:spPr>
            <a:xfrm>
              <a:off x="4149216" y="2141327"/>
              <a:ext cx="900595" cy="12465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464646">
                      <a:lumMod val="50000"/>
                    </a:srgbClr>
                  </a:solidFill>
                </a:rPr>
                <a:t>VS Code Metrics</a:t>
              </a:r>
            </a:p>
          </p:txBody>
        </p:sp>
        <p:pic>
          <p:nvPicPr>
            <p:cNvPr id="416" name="Picture 415">
              <a:extLst>
                <a:ext uri="{FF2B5EF4-FFF2-40B4-BE49-F238E27FC236}">
                  <a16:creationId xmlns:a16="http://schemas.microsoft.com/office/drawing/2014/main" id="{41344FE1-952E-4585-B465-D4B59A9E28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3004" y="2112122"/>
              <a:ext cx="174019" cy="190806"/>
            </a:xfrm>
            <a:prstGeom prst="rect">
              <a:avLst/>
            </a:prstGeom>
          </p:spPr>
        </p:pic>
      </p:grpSp>
      <p:grpSp>
        <p:nvGrpSpPr>
          <p:cNvPr id="402" name="Group 401">
            <a:extLst>
              <a:ext uri="{FF2B5EF4-FFF2-40B4-BE49-F238E27FC236}">
                <a16:creationId xmlns:a16="http://schemas.microsoft.com/office/drawing/2014/main" id="{C2819E0A-0B6C-4D67-B750-888B446C521D}"/>
              </a:ext>
            </a:extLst>
          </p:cNvPr>
          <p:cNvGrpSpPr/>
          <p:nvPr/>
        </p:nvGrpSpPr>
        <p:grpSpPr>
          <a:xfrm>
            <a:off x="3052349" y="5754134"/>
            <a:ext cx="884764" cy="253347"/>
            <a:chOff x="3906569" y="1651300"/>
            <a:chExt cx="804942" cy="179641"/>
          </a:xfrm>
        </p:grpSpPr>
        <p:sp>
          <p:nvSpPr>
            <p:cNvPr id="413" name="TextBox 412">
              <a:extLst>
                <a:ext uri="{FF2B5EF4-FFF2-40B4-BE49-F238E27FC236}">
                  <a16:creationId xmlns:a16="http://schemas.microsoft.com/office/drawing/2014/main" id="{79DF03EC-24B3-42BF-BD80-E7097F05C40F}"/>
                </a:ext>
              </a:extLst>
            </p:cNvPr>
            <p:cNvSpPr txBox="1"/>
            <p:nvPr/>
          </p:nvSpPr>
          <p:spPr>
            <a:xfrm>
              <a:off x="4129767" y="1678796"/>
              <a:ext cx="581744" cy="88386"/>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464646">
                      <a:lumMod val="50000"/>
                    </a:srgbClr>
                  </a:solidFill>
                </a:rPr>
                <a:t>VS Clone</a:t>
              </a:r>
            </a:p>
          </p:txBody>
        </p:sp>
        <p:pic>
          <p:nvPicPr>
            <p:cNvPr id="414" name="Picture 413">
              <a:extLst>
                <a:ext uri="{FF2B5EF4-FFF2-40B4-BE49-F238E27FC236}">
                  <a16:creationId xmlns:a16="http://schemas.microsoft.com/office/drawing/2014/main" id="{1DFA102F-D573-49FA-9CBF-8E549E3F8D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6569" y="1651300"/>
              <a:ext cx="179641" cy="179641"/>
            </a:xfrm>
            <a:prstGeom prst="rect">
              <a:avLst/>
            </a:prstGeom>
          </p:spPr>
        </p:pic>
      </p:grpSp>
      <p:pic>
        <p:nvPicPr>
          <p:cNvPr id="403" name="Picture 402">
            <a:extLst>
              <a:ext uri="{FF2B5EF4-FFF2-40B4-BE49-F238E27FC236}">
                <a16:creationId xmlns:a16="http://schemas.microsoft.com/office/drawing/2014/main" id="{200888A9-A67A-44E2-9892-2F3798EE6482}"/>
              </a:ext>
            </a:extLst>
          </p:cNvPr>
          <p:cNvPicPr>
            <a:picLocks noChangeAspect="1"/>
          </p:cNvPicPr>
          <p:nvPr/>
        </p:nvPicPr>
        <p:blipFill>
          <a:blip r:embed="rId21"/>
          <a:stretch>
            <a:fillRect/>
          </a:stretch>
        </p:blipFill>
        <p:spPr>
          <a:xfrm>
            <a:off x="4867269" y="4954247"/>
            <a:ext cx="968915" cy="201518"/>
          </a:xfrm>
          <a:prstGeom prst="rect">
            <a:avLst/>
          </a:prstGeom>
        </p:spPr>
      </p:pic>
      <p:pic>
        <p:nvPicPr>
          <p:cNvPr id="404" name="Picture 403">
            <a:extLst>
              <a:ext uri="{FF2B5EF4-FFF2-40B4-BE49-F238E27FC236}">
                <a16:creationId xmlns:a16="http://schemas.microsoft.com/office/drawing/2014/main" id="{D08C9860-477E-47C0-9F9A-8A9B4AE1056D}"/>
              </a:ext>
            </a:extLst>
          </p:cNvPr>
          <p:cNvPicPr>
            <a:picLocks noChangeAspect="1"/>
          </p:cNvPicPr>
          <p:nvPr/>
        </p:nvPicPr>
        <p:blipFill>
          <a:blip r:embed="rId22"/>
          <a:stretch>
            <a:fillRect/>
          </a:stretch>
        </p:blipFill>
        <p:spPr>
          <a:xfrm>
            <a:off x="4236484" y="5254273"/>
            <a:ext cx="1090372" cy="152145"/>
          </a:xfrm>
          <a:prstGeom prst="rect">
            <a:avLst/>
          </a:prstGeom>
        </p:spPr>
      </p:pic>
      <p:pic>
        <p:nvPicPr>
          <p:cNvPr id="405" name="Picture 404">
            <a:extLst>
              <a:ext uri="{FF2B5EF4-FFF2-40B4-BE49-F238E27FC236}">
                <a16:creationId xmlns:a16="http://schemas.microsoft.com/office/drawing/2014/main" id="{E4CFE7EF-E21E-4D62-81C6-B507A26AD7FE}"/>
              </a:ext>
            </a:extLst>
          </p:cNvPr>
          <p:cNvPicPr>
            <a:picLocks noChangeAspect="1"/>
          </p:cNvPicPr>
          <p:nvPr/>
        </p:nvPicPr>
        <p:blipFill>
          <a:blip r:embed="rId23"/>
          <a:stretch>
            <a:fillRect/>
          </a:stretch>
        </p:blipFill>
        <p:spPr>
          <a:xfrm>
            <a:off x="5409510" y="5222752"/>
            <a:ext cx="788277" cy="257587"/>
          </a:xfrm>
          <a:prstGeom prst="rect">
            <a:avLst/>
          </a:prstGeom>
        </p:spPr>
      </p:pic>
      <p:pic>
        <p:nvPicPr>
          <p:cNvPr id="406" name="Picture 405">
            <a:extLst>
              <a:ext uri="{FF2B5EF4-FFF2-40B4-BE49-F238E27FC236}">
                <a16:creationId xmlns:a16="http://schemas.microsoft.com/office/drawing/2014/main" id="{A96229D8-FD7C-444A-B8CE-EF06A7706137}"/>
              </a:ext>
            </a:extLst>
          </p:cNvPr>
          <p:cNvPicPr>
            <a:picLocks noChangeAspect="1"/>
          </p:cNvPicPr>
          <p:nvPr/>
        </p:nvPicPr>
        <p:blipFill>
          <a:blip r:embed="rId24"/>
          <a:stretch>
            <a:fillRect/>
          </a:stretch>
        </p:blipFill>
        <p:spPr>
          <a:xfrm>
            <a:off x="4247759" y="5546675"/>
            <a:ext cx="621889" cy="131916"/>
          </a:xfrm>
          <a:prstGeom prst="rect">
            <a:avLst/>
          </a:prstGeom>
        </p:spPr>
      </p:pic>
      <p:pic>
        <p:nvPicPr>
          <p:cNvPr id="407" name="Picture 406">
            <a:extLst>
              <a:ext uri="{FF2B5EF4-FFF2-40B4-BE49-F238E27FC236}">
                <a16:creationId xmlns:a16="http://schemas.microsoft.com/office/drawing/2014/main" id="{753D0012-8878-4224-B0E4-D2B171CABDFE}"/>
              </a:ext>
            </a:extLst>
          </p:cNvPr>
          <p:cNvPicPr>
            <a:picLocks noChangeAspect="1"/>
          </p:cNvPicPr>
          <p:nvPr/>
        </p:nvPicPr>
        <p:blipFill>
          <a:blip r:embed="rId25"/>
          <a:stretch>
            <a:fillRect/>
          </a:stretch>
        </p:blipFill>
        <p:spPr>
          <a:xfrm>
            <a:off x="4943103" y="5507520"/>
            <a:ext cx="1106990" cy="219658"/>
          </a:xfrm>
          <a:prstGeom prst="rect">
            <a:avLst/>
          </a:prstGeom>
        </p:spPr>
      </p:pic>
      <p:pic>
        <p:nvPicPr>
          <p:cNvPr id="408" name="Picture 407">
            <a:extLst>
              <a:ext uri="{FF2B5EF4-FFF2-40B4-BE49-F238E27FC236}">
                <a16:creationId xmlns:a16="http://schemas.microsoft.com/office/drawing/2014/main" id="{CE3B7059-5394-41F9-9DB0-1522A8FCF3F6}"/>
              </a:ext>
            </a:extLst>
          </p:cNvPr>
          <p:cNvPicPr>
            <a:picLocks noChangeAspect="1"/>
          </p:cNvPicPr>
          <p:nvPr/>
        </p:nvPicPr>
        <p:blipFill>
          <a:blip r:embed="rId26"/>
          <a:stretch>
            <a:fillRect/>
          </a:stretch>
        </p:blipFill>
        <p:spPr>
          <a:xfrm>
            <a:off x="3956650" y="5772136"/>
            <a:ext cx="853026" cy="194360"/>
          </a:xfrm>
          <a:prstGeom prst="rect">
            <a:avLst/>
          </a:prstGeom>
        </p:spPr>
      </p:pic>
      <p:pic>
        <p:nvPicPr>
          <p:cNvPr id="409" name="Picture 408">
            <a:extLst>
              <a:ext uri="{FF2B5EF4-FFF2-40B4-BE49-F238E27FC236}">
                <a16:creationId xmlns:a16="http://schemas.microsoft.com/office/drawing/2014/main" id="{5A379237-B896-47C9-95E6-C799E238484B}"/>
              </a:ext>
            </a:extLst>
          </p:cNvPr>
          <p:cNvPicPr>
            <a:picLocks noChangeAspect="1"/>
          </p:cNvPicPr>
          <p:nvPr/>
        </p:nvPicPr>
        <p:blipFill>
          <a:blip r:embed="rId27"/>
          <a:stretch>
            <a:fillRect/>
          </a:stretch>
        </p:blipFill>
        <p:spPr>
          <a:xfrm>
            <a:off x="4870139" y="5746521"/>
            <a:ext cx="678927" cy="286419"/>
          </a:xfrm>
          <a:prstGeom prst="rect">
            <a:avLst/>
          </a:prstGeom>
        </p:spPr>
      </p:pic>
      <p:pic>
        <p:nvPicPr>
          <p:cNvPr id="410" name="Picture 409">
            <a:extLst>
              <a:ext uri="{FF2B5EF4-FFF2-40B4-BE49-F238E27FC236}">
                <a16:creationId xmlns:a16="http://schemas.microsoft.com/office/drawing/2014/main" id="{91D8249F-D468-48C5-AB7A-C5198F4E89F0}"/>
              </a:ext>
            </a:extLst>
          </p:cNvPr>
          <p:cNvPicPr>
            <a:picLocks noChangeAspect="1"/>
          </p:cNvPicPr>
          <p:nvPr/>
        </p:nvPicPr>
        <p:blipFill>
          <a:blip r:embed="rId28"/>
          <a:stretch>
            <a:fillRect/>
          </a:stretch>
        </p:blipFill>
        <p:spPr>
          <a:xfrm>
            <a:off x="5171208" y="6062334"/>
            <a:ext cx="796127" cy="205336"/>
          </a:xfrm>
          <a:prstGeom prst="rect">
            <a:avLst/>
          </a:prstGeom>
        </p:spPr>
      </p:pic>
      <p:pic>
        <p:nvPicPr>
          <p:cNvPr id="411" name="Picture 410">
            <a:extLst>
              <a:ext uri="{FF2B5EF4-FFF2-40B4-BE49-F238E27FC236}">
                <a16:creationId xmlns:a16="http://schemas.microsoft.com/office/drawing/2014/main" id="{A0788FBC-37C3-47C2-997A-429B11FE2C8F}"/>
              </a:ext>
            </a:extLst>
          </p:cNvPr>
          <p:cNvPicPr>
            <a:picLocks noChangeAspect="1"/>
          </p:cNvPicPr>
          <p:nvPr/>
        </p:nvPicPr>
        <p:blipFill>
          <a:blip r:embed="rId29"/>
          <a:stretch>
            <a:fillRect/>
          </a:stretch>
        </p:blipFill>
        <p:spPr>
          <a:xfrm>
            <a:off x="3862632" y="5964980"/>
            <a:ext cx="972643" cy="285953"/>
          </a:xfrm>
          <a:prstGeom prst="rect">
            <a:avLst/>
          </a:prstGeom>
        </p:spPr>
      </p:pic>
      <p:pic>
        <p:nvPicPr>
          <p:cNvPr id="412" name="Picture 411">
            <a:extLst>
              <a:ext uri="{FF2B5EF4-FFF2-40B4-BE49-F238E27FC236}">
                <a16:creationId xmlns:a16="http://schemas.microsoft.com/office/drawing/2014/main" id="{F7BDF323-AF53-4032-977B-E1C43D9CCCE0}"/>
              </a:ext>
            </a:extLst>
          </p:cNvPr>
          <p:cNvPicPr>
            <a:picLocks noChangeAspect="1"/>
          </p:cNvPicPr>
          <p:nvPr/>
        </p:nvPicPr>
        <p:blipFill>
          <a:blip r:embed="rId30"/>
          <a:stretch>
            <a:fillRect/>
          </a:stretch>
        </p:blipFill>
        <p:spPr>
          <a:xfrm>
            <a:off x="3063065" y="6047104"/>
            <a:ext cx="687328" cy="235799"/>
          </a:xfrm>
          <a:prstGeom prst="rect">
            <a:avLst/>
          </a:prstGeom>
        </p:spPr>
      </p:pic>
      <p:sp>
        <p:nvSpPr>
          <p:cNvPr id="421" name="Rectangle 420">
            <a:extLst>
              <a:ext uri="{FF2B5EF4-FFF2-40B4-BE49-F238E27FC236}">
                <a16:creationId xmlns:a16="http://schemas.microsoft.com/office/drawing/2014/main" id="{10ED47D7-BFA6-4578-8DE6-5DDB110C2A99}"/>
              </a:ext>
            </a:extLst>
          </p:cNvPr>
          <p:cNvSpPr/>
          <p:nvPr/>
        </p:nvSpPr>
        <p:spPr>
          <a:xfrm>
            <a:off x="5563703" y="1088312"/>
            <a:ext cx="2432399" cy="1116288"/>
          </a:xfrm>
          <a:prstGeom prst="rect">
            <a:avLst/>
          </a:prstGeom>
          <a:solidFill>
            <a:srgbClr val="FFFFFF"/>
          </a:solidFill>
          <a:ln w="6350" cap="flat" cmpd="sng" algn="ctr">
            <a:solidFill>
              <a:schemeClr val="accent1">
                <a:lumMod val="60000"/>
                <a:lumOff val="40000"/>
              </a:schemeClr>
            </a:solidFill>
            <a:prstDash val="solid"/>
          </a:ln>
          <a:effectLst/>
        </p:spPr>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56926">
              <a:defRPr/>
            </a:pPr>
            <a:endParaRPr lang="en-US" sz="1200" dirty="0">
              <a:solidFill>
                <a:srgbClr val="C8C8C8">
                  <a:lumMod val="50000"/>
                </a:srgbClr>
              </a:solidFill>
              <a:latin typeface="Segoe UI" pitchFamily="34" charset="0"/>
              <a:cs typeface="Segoe UI" pitchFamily="34" charset="0"/>
            </a:endParaRPr>
          </a:p>
        </p:txBody>
      </p:sp>
      <p:sp>
        <p:nvSpPr>
          <p:cNvPr id="423" name="Rectangle 422">
            <a:extLst>
              <a:ext uri="{FF2B5EF4-FFF2-40B4-BE49-F238E27FC236}">
                <a16:creationId xmlns:a16="http://schemas.microsoft.com/office/drawing/2014/main" id="{330ECD78-AE4B-4DEF-9545-D3046DE4731E}"/>
              </a:ext>
            </a:extLst>
          </p:cNvPr>
          <p:cNvSpPr/>
          <p:nvPr/>
        </p:nvSpPr>
        <p:spPr>
          <a:xfrm rot="5400000">
            <a:off x="5893544" y="523016"/>
            <a:ext cx="193695" cy="853378"/>
          </a:xfrm>
          <a:prstGeom prst="rect">
            <a:avLst/>
          </a:prstGeom>
          <a:solidFill>
            <a:schemeClr val="accent2"/>
          </a:solidFill>
          <a:ln w="25400" cap="flat" cmpd="sng" algn="ctr">
            <a:noFill/>
            <a:prstDash val="solid"/>
          </a:ln>
          <a:effectLst/>
        </p:spPr>
        <p:txBody>
          <a:bodyPr rtlCol="0" anchor="ctr"/>
          <a:lstStyle/>
          <a:p>
            <a:pPr algn="ctr" defTabSz="456926">
              <a:defRPr/>
            </a:pPr>
            <a:endParaRPr lang="en-IN" sz="1798" kern="0" dirty="0">
              <a:solidFill>
                <a:srgbClr val="FFFFFF"/>
              </a:solidFill>
              <a:latin typeface="Arial"/>
            </a:endParaRPr>
          </a:p>
        </p:txBody>
      </p:sp>
      <p:sp>
        <p:nvSpPr>
          <p:cNvPr id="424" name="TextBox 423">
            <a:extLst>
              <a:ext uri="{FF2B5EF4-FFF2-40B4-BE49-F238E27FC236}">
                <a16:creationId xmlns:a16="http://schemas.microsoft.com/office/drawing/2014/main" id="{E01E9354-AF01-498B-AFA8-51E931200690}"/>
              </a:ext>
            </a:extLst>
          </p:cNvPr>
          <p:cNvSpPr txBox="1"/>
          <p:nvPr/>
        </p:nvSpPr>
        <p:spPr>
          <a:xfrm>
            <a:off x="5684168" y="903805"/>
            <a:ext cx="732913" cy="12465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Feedback</a:t>
            </a:r>
          </a:p>
        </p:txBody>
      </p:sp>
      <p:sp>
        <p:nvSpPr>
          <p:cNvPr id="425" name="Rectangle 424">
            <a:extLst>
              <a:ext uri="{FF2B5EF4-FFF2-40B4-BE49-F238E27FC236}">
                <a16:creationId xmlns:a16="http://schemas.microsoft.com/office/drawing/2014/main" id="{92628057-3718-4BA0-B074-FD73A549B585}"/>
              </a:ext>
            </a:extLst>
          </p:cNvPr>
          <p:cNvSpPr/>
          <p:nvPr/>
        </p:nvSpPr>
        <p:spPr>
          <a:xfrm>
            <a:off x="8103172" y="1075790"/>
            <a:ext cx="3987853" cy="2375400"/>
          </a:xfrm>
          <a:prstGeom prst="rect">
            <a:avLst/>
          </a:prstGeom>
          <a:solidFill>
            <a:srgbClr val="FFFFFF"/>
          </a:solidFill>
          <a:ln w="6350" cap="flat" cmpd="sng" algn="ctr">
            <a:solidFill>
              <a:schemeClr val="accent1">
                <a:lumMod val="60000"/>
                <a:lumOff val="40000"/>
              </a:schemeClr>
            </a:solidFill>
            <a:prstDash val="solid"/>
          </a:ln>
          <a:effectLst/>
        </p:spPr>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56926">
              <a:defRPr/>
            </a:pPr>
            <a:endParaRPr lang="en-US" sz="1200" dirty="0">
              <a:solidFill>
                <a:srgbClr val="C8C8C8">
                  <a:lumMod val="50000"/>
                </a:srgbClr>
              </a:solidFill>
              <a:latin typeface="Segoe UI" pitchFamily="34" charset="0"/>
              <a:cs typeface="Segoe UI" pitchFamily="34" charset="0"/>
            </a:endParaRPr>
          </a:p>
        </p:txBody>
      </p:sp>
      <p:grpSp>
        <p:nvGrpSpPr>
          <p:cNvPr id="426" name="Group 425">
            <a:extLst>
              <a:ext uri="{FF2B5EF4-FFF2-40B4-BE49-F238E27FC236}">
                <a16:creationId xmlns:a16="http://schemas.microsoft.com/office/drawing/2014/main" id="{AA1F9BBA-C901-423F-8FBA-2BD1849AA52A}"/>
              </a:ext>
            </a:extLst>
          </p:cNvPr>
          <p:cNvGrpSpPr/>
          <p:nvPr/>
        </p:nvGrpSpPr>
        <p:grpSpPr>
          <a:xfrm>
            <a:off x="8086837" y="850615"/>
            <a:ext cx="625739" cy="215388"/>
            <a:chOff x="618493" y="2374772"/>
            <a:chExt cx="625739" cy="215388"/>
          </a:xfrm>
          <a:solidFill>
            <a:schemeClr val="accent2"/>
          </a:solidFill>
        </p:grpSpPr>
        <p:sp>
          <p:nvSpPr>
            <p:cNvPr id="427" name="Rectangle 426">
              <a:extLst>
                <a:ext uri="{FF2B5EF4-FFF2-40B4-BE49-F238E27FC236}">
                  <a16:creationId xmlns:a16="http://schemas.microsoft.com/office/drawing/2014/main" id="{D6375F1B-97B2-4C4B-B6DD-DF6556845B8B}"/>
                </a:ext>
              </a:extLst>
            </p:cNvPr>
            <p:cNvSpPr/>
            <p:nvPr/>
          </p:nvSpPr>
          <p:spPr>
            <a:xfrm rot="5400000">
              <a:off x="823669" y="2169596"/>
              <a:ext cx="215388" cy="625739"/>
            </a:xfrm>
            <a:prstGeom prst="rect">
              <a:avLst/>
            </a:prstGeom>
            <a:grpFill/>
            <a:ln w="25400" cap="flat" cmpd="sng" algn="ctr">
              <a:noFill/>
              <a:prstDash val="solid"/>
            </a:ln>
            <a:effectLst/>
          </p:spPr>
          <p:txBody>
            <a:bodyPr rtlCol="0" anchor="ctr"/>
            <a:lstStyle/>
            <a:p>
              <a:pPr algn="ctr" defTabSz="456926">
                <a:defRPr/>
              </a:pPr>
              <a:endParaRPr lang="en-IN" sz="1798" kern="0" dirty="0">
                <a:solidFill>
                  <a:srgbClr val="FFFFFF"/>
                </a:solidFill>
                <a:latin typeface="Arial"/>
              </a:endParaRPr>
            </a:p>
          </p:txBody>
        </p:sp>
        <p:sp>
          <p:nvSpPr>
            <p:cNvPr id="428" name="TextBox 427">
              <a:extLst>
                <a:ext uri="{FF2B5EF4-FFF2-40B4-BE49-F238E27FC236}">
                  <a16:creationId xmlns:a16="http://schemas.microsoft.com/office/drawing/2014/main" id="{BE513094-70B4-4014-9F7B-1648D6FF4179}"/>
                </a:ext>
              </a:extLst>
            </p:cNvPr>
            <p:cNvSpPr txBox="1"/>
            <p:nvPr/>
          </p:nvSpPr>
          <p:spPr>
            <a:xfrm>
              <a:off x="706825" y="2422558"/>
              <a:ext cx="441080" cy="124650"/>
            </a:xfrm>
            <a:prstGeom prst="rect">
              <a:avLst/>
            </a:prstGeom>
            <a:grp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Release</a:t>
              </a:r>
            </a:p>
          </p:txBody>
        </p:sp>
      </p:grpSp>
      <p:grpSp>
        <p:nvGrpSpPr>
          <p:cNvPr id="3" name="Group 2">
            <a:extLst>
              <a:ext uri="{FF2B5EF4-FFF2-40B4-BE49-F238E27FC236}">
                <a16:creationId xmlns:a16="http://schemas.microsoft.com/office/drawing/2014/main" id="{AE72EE3C-BDDD-4B0E-97FE-2C3DFD1F84AF}"/>
              </a:ext>
            </a:extLst>
          </p:cNvPr>
          <p:cNvGrpSpPr/>
          <p:nvPr/>
        </p:nvGrpSpPr>
        <p:grpSpPr>
          <a:xfrm>
            <a:off x="8086837" y="3490701"/>
            <a:ext cx="779662" cy="218187"/>
            <a:chOff x="8086837" y="3473117"/>
            <a:chExt cx="779662" cy="218187"/>
          </a:xfrm>
        </p:grpSpPr>
        <p:sp>
          <p:nvSpPr>
            <p:cNvPr id="431" name="Rectangle 430">
              <a:extLst>
                <a:ext uri="{FF2B5EF4-FFF2-40B4-BE49-F238E27FC236}">
                  <a16:creationId xmlns:a16="http://schemas.microsoft.com/office/drawing/2014/main" id="{B8C41068-2EFC-4ED7-B14D-257E2B8047F3}"/>
                </a:ext>
              </a:extLst>
            </p:cNvPr>
            <p:cNvSpPr/>
            <p:nvPr/>
          </p:nvSpPr>
          <p:spPr>
            <a:xfrm rot="5400000">
              <a:off x="8367574" y="3192380"/>
              <a:ext cx="218187" cy="779662"/>
            </a:xfrm>
            <a:prstGeom prst="rect">
              <a:avLst/>
            </a:prstGeom>
            <a:solidFill>
              <a:schemeClr val="accent2"/>
            </a:solidFill>
            <a:ln w="25400" cap="flat" cmpd="sng" algn="ctr">
              <a:noFill/>
              <a:prstDash val="solid"/>
            </a:ln>
            <a:effectLst/>
          </p:spPr>
          <p:txBody>
            <a:bodyPr rtlCol="0" anchor="ctr"/>
            <a:lstStyle/>
            <a:p>
              <a:pPr algn="ctr" defTabSz="456926">
                <a:defRPr/>
              </a:pPr>
              <a:endParaRPr lang="en-IN" sz="1798" kern="0" dirty="0">
                <a:solidFill>
                  <a:srgbClr val="FFFFFF"/>
                </a:solidFill>
                <a:latin typeface="Arial"/>
              </a:endParaRPr>
            </a:p>
          </p:txBody>
        </p:sp>
        <p:sp>
          <p:nvSpPr>
            <p:cNvPr id="432" name="TextBox 431">
              <a:extLst>
                <a:ext uri="{FF2B5EF4-FFF2-40B4-BE49-F238E27FC236}">
                  <a16:creationId xmlns:a16="http://schemas.microsoft.com/office/drawing/2014/main" id="{71872890-EFF4-4667-B001-05088B3B0A0B}"/>
                </a:ext>
              </a:extLst>
            </p:cNvPr>
            <p:cNvSpPr txBox="1"/>
            <p:nvPr/>
          </p:nvSpPr>
          <p:spPr>
            <a:xfrm>
              <a:off x="8175168" y="3530430"/>
              <a:ext cx="537408" cy="12465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Monitor</a:t>
              </a:r>
            </a:p>
          </p:txBody>
        </p:sp>
      </p:grpSp>
      <p:sp>
        <p:nvSpPr>
          <p:cNvPr id="433" name="Rectangle 432">
            <a:extLst>
              <a:ext uri="{FF2B5EF4-FFF2-40B4-BE49-F238E27FC236}">
                <a16:creationId xmlns:a16="http://schemas.microsoft.com/office/drawing/2014/main" id="{FEBEE775-7979-4591-9318-DE26C2508928}"/>
              </a:ext>
            </a:extLst>
          </p:cNvPr>
          <p:cNvSpPr/>
          <p:nvPr/>
        </p:nvSpPr>
        <p:spPr>
          <a:xfrm>
            <a:off x="8150466" y="1101742"/>
            <a:ext cx="235924" cy="670230"/>
          </a:xfrm>
          <a:prstGeom prst="rect">
            <a:avLst/>
          </a:prstGeom>
          <a:solidFill>
            <a:srgbClr val="FF5800"/>
          </a:solidFill>
          <a:ln w="25400" cap="flat" cmpd="sng" algn="ctr">
            <a:noFill/>
            <a:prstDash val="solid"/>
          </a:ln>
          <a:effectLst/>
        </p:spPr>
        <p:txBody>
          <a:bodyPr rtlCol="0" anchor="ctr"/>
          <a:lstStyle/>
          <a:p>
            <a:pPr defTabSz="456926">
              <a:defRPr/>
            </a:pPr>
            <a:endParaRPr lang="en-IN" sz="1798" kern="0">
              <a:solidFill>
                <a:srgbClr val="FFFFFF"/>
              </a:solidFill>
              <a:latin typeface="Arial"/>
            </a:endParaRPr>
          </a:p>
        </p:txBody>
      </p:sp>
      <p:sp>
        <p:nvSpPr>
          <p:cNvPr id="434" name="TextBox 433">
            <a:extLst>
              <a:ext uri="{FF2B5EF4-FFF2-40B4-BE49-F238E27FC236}">
                <a16:creationId xmlns:a16="http://schemas.microsoft.com/office/drawing/2014/main" id="{530FD3ED-3E7F-461B-9DFD-DCF6273C0DB4}"/>
              </a:ext>
            </a:extLst>
          </p:cNvPr>
          <p:cNvSpPr txBox="1"/>
          <p:nvPr/>
        </p:nvSpPr>
        <p:spPr>
          <a:xfrm rot="16200000">
            <a:off x="7939840" y="1291795"/>
            <a:ext cx="644987" cy="22159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sz="800" dirty="0">
                <a:solidFill>
                  <a:srgbClr val="FFFFFF"/>
                </a:solidFill>
              </a:rPr>
              <a:t>Release &amp; Deployment</a:t>
            </a:r>
          </a:p>
        </p:txBody>
      </p:sp>
      <p:pic>
        <p:nvPicPr>
          <p:cNvPr id="435" name="Picture 434">
            <a:extLst>
              <a:ext uri="{FF2B5EF4-FFF2-40B4-BE49-F238E27FC236}">
                <a16:creationId xmlns:a16="http://schemas.microsoft.com/office/drawing/2014/main" id="{408B7AE6-7A6F-4FAC-BABA-536D97AD3B6D}"/>
              </a:ext>
            </a:extLst>
          </p:cNvPr>
          <p:cNvPicPr>
            <a:picLocks noChangeAspect="1"/>
          </p:cNvPicPr>
          <p:nvPr/>
        </p:nvPicPr>
        <p:blipFill>
          <a:blip r:embed="rId8"/>
          <a:stretch>
            <a:fillRect/>
          </a:stretch>
        </p:blipFill>
        <p:spPr>
          <a:xfrm>
            <a:off x="8405298" y="1196485"/>
            <a:ext cx="620074" cy="409741"/>
          </a:xfrm>
          <a:prstGeom prst="rect">
            <a:avLst/>
          </a:prstGeom>
        </p:spPr>
      </p:pic>
      <p:pic>
        <p:nvPicPr>
          <p:cNvPr id="436" name="Picture 435">
            <a:extLst>
              <a:ext uri="{FF2B5EF4-FFF2-40B4-BE49-F238E27FC236}">
                <a16:creationId xmlns:a16="http://schemas.microsoft.com/office/drawing/2014/main" id="{72427306-FAE9-45CD-B2EF-C61ED4A5E6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3927" y="1293855"/>
            <a:ext cx="247988" cy="247988"/>
          </a:xfrm>
          <a:prstGeom prst="rect">
            <a:avLst/>
          </a:prstGeom>
        </p:spPr>
      </p:pic>
      <p:pic>
        <p:nvPicPr>
          <p:cNvPr id="437" name="Picture 436">
            <a:extLst>
              <a:ext uri="{FF2B5EF4-FFF2-40B4-BE49-F238E27FC236}">
                <a16:creationId xmlns:a16="http://schemas.microsoft.com/office/drawing/2014/main" id="{5C47B425-0D5A-4924-B7A5-E1F9C4483A72}"/>
              </a:ext>
            </a:extLst>
          </p:cNvPr>
          <p:cNvPicPr>
            <a:picLocks noChangeAspect="1"/>
          </p:cNvPicPr>
          <p:nvPr/>
        </p:nvPicPr>
        <p:blipFill>
          <a:blip r:embed="rId3"/>
          <a:stretch>
            <a:fillRect/>
          </a:stretch>
        </p:blipFill>
        <p:spPr>
          <a:xfrm>
            <a:off x="9185346" y="1115150"/>
            <a:ext cx="338029" cy="509968"/>
          </a:xfrm>
          <a:prstGeom prst="rect">
            <a:avLst/>
          </a:prstGeom>
        </p:spPr>
      </p:pic>
      <p:pic>
        <p:nvPicPr>
          <p:cNvPr id="438" name="Picture 437">
            <a:extLst>
              <a:ext uri="{FF2B5EF4-FFF2-40B4-BE49-F238E27FC236}">
                <a16:creationId xmlns:a16="http://schemas.microsoft.com/office/drawing/2014/main" id="{C6D442E0-EC4D-4D66-B574-880598F90F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44206" y="1349354"/>
            <a:ext cx="207749" cy="207749"/>
          </a:xfrm>
          <a:prstGeom prst="rect">
            <a:avLst/>
          </a:prstGeom>
        </p:spPr>
      </p:pic>
      <p:pic>
        <p:nvPicPr>
          <p:cNvPr id="439" name="Picture 438">
            <a:extLst>
              <a:ext uri="{FF2B5EF4-FFF2-40B4-BE49-F238E27FC236}">
                <a16:creationId xmlns:a16="http://schemas.microsoft.com/office/drawing/2014/main" id="{2005DF17-1310-4EBA-BF04-24781815E649}"/>
              </a:ext>
            </a:extLst>
          </p:cNvPr>
          <p:cNvPicPr>
            <a:picLocks noChangeAspect="1"/>
          </p:cNvPicPr>
          <p:nvPr/>
        </p:nvPicPr>
        <p:blipFill>
          <a:blip r:embed="rId31"/>
          <a:stretch>
            <a:fillRect/>
          </a:stretch>
        </p:blipFill>
        <p:spPr>
          <a:xfrm>
            <a:off x="9564941" y="1276536"/>
            <a:ext cx="286891" cy="294561"/>
          </a:xfrm>
          <a:prstGeom prst="rect">
            <a:avLst/>
          </a:prstGeom>
        </p:spPr>
      </p:pic>
      <p:sp>
        <p:nvSpPr>
          <p:cNvPr id="440" name="TextBox 439">
            <a:extLst>
              <a:ext uri="{FF2B5EF4-FFF2-40B4-BE49-F238E27FC236}">
                <a16:creationId xmlns:a16="http://schemas.microsoft.com/office/drawing/2014/main" id="{90B1822A-0B7A-42B8-A5EF-6B2B6C246382}"/>
              </a:ext>
            </a:extLst>
          </p:cNvPr>
          <p:cNvSpPr txBox="1"/>
          <p:nvPr/>
        </p:nvSpPr>
        <p:spPr>
          <a:xfrm>
            <a:off x="9832899" y="1300185"/>
            <a:ext cx="893898" cy="20774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a:lnSpc>
                <a:spcPct val="150000"/>
              </a:lnSpc>
            </a:pPr>
            <a:r>
              <a:rPr lang="en-US" dirty="0">
                <a:solidFill>
                  <a:srgbClr val="464646">
                    <a:lumMod val="50000"/>
                  </a:srgbClr>
                </a:solidFill>
              </a:rPr>
              <a:t>Octopus Deploy</a:t>
            </a:r>
          </a:p>
        </p:txBody>
      </p:sp>
      <p:sp>
        <p:nvSpPr>
          <p:cNvPr id="441" name="TextBox 440">
            <a:extLst>
              <a:ext uri="{FF2B5EF4-FFF2-40B4-BE49-F238E27FC236}">
                <a16:creationId xmlns:a16="http://schemas.microsoft.com/office/drawing/2014/main" id="{2B23ADBE-8106-4FE3-9CC8-99F01A57C787}"/>
              </a:ext>
            </a:extLst>
          </p:cNvPr>
          <p:cNvSpPr txBox="1"/>
          <p:nvPr/>
        </p:nvSpPr>
        <p:spPr>
          <a:xfrm>
            <a:off x="8484833" y="1541415"/>
            <a:ext cx="558339" cy="20774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a:lnSpc>
                <a:spcPct val="150000"/>
              </a:lnSpc>
            </a:pPr>
            <a:r>
              <a:rPr lang="en-US" dirty="0">
                <a:solidFill>
                  <a:srgbClr val="464646">
                    <a:lumMod val="50000"/>
                  </a:srgbClr>
                </a:solidFill>
              </a:rPr>
              <a:t>VSTS RM</a:t>
            </a:r>
          </a:p>
        </p:txBody>
      </p:sp>
      <p:sp>
        <p:nvSpPr>
          <p:cNvPr id="442" name="TextBox 441">
            <a:extLst>
              <a:ext uri="{FF2B5EF4-FFF2-40B4-BE49-F238E27FC236}">
                <a16:creationId xmlns:a16="http://schemas.microsoft.com/office/drawing/2014/main" id="{C8A188BA-BA2F-4318-8C21-2474A68CB404}"/>
              </a:ext>
            </a:extLst>
          </p:cNvPr>
          <p:cNvSpPr txBox="1"/>
          <p:nvPr/>
        </p:nvSpPr>
        <p:spPr>
          <a:xfrm>
            <a:off x="9092642" y="1590828"/>
            <a:ext cx="558339" cy="20774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a:lnSpc>
                <a:spcPct val="150000"/>
              </a:lnSpc>
            </a:pPr>
            <a:r>
              <a:rPr lang="en-US" dirty="0">
                <a:solidFill>
                  <a:srgbClr val="464646">
                    <a:lumMod val="50000"/>
                  </a:srgbClr>
                </a:solidFill>
              </a:rPr>
              <a:t>TFS RM</a:t>
            </a:r>
          </a:p>
        </p:txBody>
      </p:sp>
      <p:grpSp>
        <p:nvGrpSpPr>
          <p:cNvPr id="463" name="Group 462">
            <a:extLst>
              <a:ext uri="{FF2B5EF4-FFF2-40B4-BE49-F238E27FC236}">
                <a16:creationId xmlns:a16="http://schemas.microsoft.com/office/drawing/2014/main" id="{B22DE91A-A27A-4438-89C9-7394B7F8FFFC}"/>
              </a:ext>
            </a:extLst>
          </p:cNvPr>
          <p:cNvGrpSpPr/>
          <p:nvPr/>
        </p:nvGrpSpPr>
        <p:grpSpPr>
          <a:xfrm>
            <a:off x="8154129" y="1784502"/>
            <a:ext cx="229592" cy="912930"/>
            <a:chOff x="9599908" y="2452608"/>
            <a:chExt cx="221599" cy="811645"/>
          </a:xfrm>
        </p:grpSpPr>
        <p:sp>
          <p:nvSpPr>
            <p:cNvPr id="464" name="Rectangle 463">
              <a:extLst>
                <a:ext uri="{FF2B5EF4-FFF2-40B4-BE49-F238E27FC236}">
                  <a16:creationId xmlns:a16="http://schemas.microsoft.com/office/drawing/2014/main" id="{FA74FBBA-F853-48D1-94E8-F51909A26335}"/>
                </a:ext>
              </a:extLst>
            </p:cNvPr>
            <p:cNvSpPr/>
            <p:nvPr/>
          </p:nvSpPr>
          <p:spPr>
            <a:xfrm>
              <a:off x="9599908" y="2466700"/>
              <a:ext cx="221599" cy="797553"/>
            </a:xfrm>
            <a:prstGeom prst="rect">
              <a:avLst/>
            </a:prstGeom>
            <a:solidFill>
              <a:srgbClr val="FF5800"/>
            </a:solidFill>
            <a:ln w="25400" cap="flat" cmpd="sng" algn="ctr">
              <a:noFill/>
              <a:prstDash val="solid"/>
            </a:ln>
            <a:effectLst/>
          </p:spPr>
          <p:txBody>
            <a:bodyPr rtlCol="0" anchor="ctr"/>
            <a:lstStyle/>
            <a:p>
              <a:pPr defTabSz="456926">
                <a:defRPr/>
              </a:pPr>
              <a:endParaRPr lang="en-IN" sz="1798" kern="0">
                <a:solidFill>
                  <a:srgbClr val="FFFFFF"/>
                </a:solidFill>
                <a:latin typeface="Arial"/>
              </a:endParaRPr>
            </a:p>
          </p:txBody>
        </p:sp>
        <p:sp>
          <p:nvSpPr>
            <p:cNvPr id="465" name="TextBox 464">
              <a:extLst>
                <a:ext uri="{FF2B5EF4-FFF2-40B4-BE49-F238E27FC236}">
                  <a16:creationId xmlns:a16="http://schemas.microsoft.com/office/drawing/2014/main" id="{1BF99117-3A54-4FE5-8CFA-F431B52AF282}"/>
                </a:ext>
              </a:extLst>
            </p:cNvPr>
            <p:cNvSpPr txBox="1"/>
            <p:nvPr/>
          </p:nvSpPr>
          <p:spPr>
            <a:xfrm rot="16200000">
              <a:off x="9341542" y="2710974"/>
              <a:ext cx="738331" cy="22159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sz="800" dirty="0">
                  <a:solidFill>
                    <a:srgbClr val="FFFFFF"/>
                  </a:solidFill>
                </a:rPr>
                <a:t>Environment</a:t>
              </a:r>
            </a:p>
            <a:p>
              <a:pPr defTabSz="698894">
                <a:defRPr/>
              </a:pPr>
              <a:r>
                <a:rPr lang="en-US" sz="800" dirty="0">
                  <a:solidFill>
                    <a:srgbClr val="FFFFFF"/>
                  </a:solidFill>
                </a:rPr>
                <a:t>Config. Mgmt.</a:t>
              </a:r>
            </a:p>
          </p:txBody>
        </p:sp>
      </p:grpSp>
      <p:grpSp>
        <p:nvGrpSpPr>
          <p:cNvPr id="466" name="Group 465">
            <a:extLst>
              <a:ext uri="{FF2B5EF4-FFF2-40B4-BE49-F238E27FC236}">
                <a16:creationId xmlns:a16="http://schemas.microsoft.com/office/drawing/2014/main" id="{FEFFCC2A-41C0-4776-B71F-10D07DC4F81F}"/>
              </a:ext>
            </a:extLst>
          </p:cNvPr>
          <p:cNvGrpSpPr/>
          <p:nvPr/>
        </p:nvGrpSpPr>
        <p:grpSpPr>
          <a:xfrm>
            <a:off x="8389190" y="1816213"/>
            <a:ext cx="1307962" cy="276121"/>
            <a:chOff x="7746586" y="2650715"/>
            <a:chExt cx="1307962" cy="276121"/>
          </a:xfrm>
        </p:grpSpPr>
        <p:pic>
          <p:nvPicPr>
            <p:cNvPr id="467" name="Picture 466">
              <a:extLst>
                <a:ext uri="{FF2B5EF4-FFF2-40B4-BE49-F238E27FC236}">
                  <a16:creationId xmlns:a16="http://schemas.microsoft.com/office/drawing/2014/main" id="{5697A6D8-9C91-4333-A378-94136CC63ADE}"/>
                </a:ext>
              </a:extLst>
            </p:cNvPr>
            <p:cNvPicPr>
              <a:picLocks noChangeAspect="1"/>
            </p:cNvPicPr>
            <p:nvPr/>
          </p:nvPicPr>
          <p:blipFill>
            <a:blip r:embed="rId32"/>
            <a:stretch>
              <a:fillRect/>
            </a:stretch>
          </p:blipFill>
          <p:spPr>
            <a:xfrm>
              <a:off x="7746586" y="2650715"/>
              <a:ext cx="287626" cy="276121"/>
            </a:xfrm>
            <a:prstGeom prst="rect">
              <a:avLst/>
            </a:prstGeom>
          </p:spPr>
        </p:pic>
        <p:sp>
          <p:nvSpPr>
            <p:cNvPr id="468" name="TextBox 467">
              <a:extLst>
                <a:ext uri="{FF2B5EF4-FFF2-40B4-BE49-F238E27FC236}">
                  <a16:creationId xmlns:a16="http://schemas.microsoft.com/office/drawing/2014/main" id="{276D45EE-FB34-47E5-A7E5-C5A6DCC79C4C}"/>
                </a:ext>
              </a:extLst>
            </p:cNvPr>
            <p:cNvSpPr txBox="1"/>
            <p:nvPr/>
          </p:nvSpPr>
          <p:spPr>
            <a:xfrm>
              <a:off x="8034212" y="2672566"/>
              <a:ext cx="1020336" cy="20774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a:lnSpc>
                  <a:spcPct val="150000"/>
                </a:lnSpc>
              </a:pPr>
              <a:r>
                <a:rPr lang="en-US" dirty="0">
                  <a:solidFill>
                    <a:srgbClr val="464646">
                      <a:lumMod val="50000"/>
                    </a:srgbClr>
                  </a:solidFill>
                </a:rPr>
                <a:t>Azure </a:t>
              </a:r>
              <a:r>
                <a:rPr lang="en-US" dirty="0" err="1">
                  <a:solidFill>
                    <a:srgbClr val="464646">
                      <a:lumMod val="50000"/>
                    </a:srgbClr>
                  </a:solidFill>
                </a:rPr>
                <a:t>DevTest</a:t>
              </a:r>
              <a:r>
                <a:rPr lang="en-US" dirty="0">
                  <a:solidFill>
                    <a:srgbClr val="464646">
                      <a:lumMod val="50000"/>
                    </a:srgbClr>
                  </a:solidFill>
                </a:rPr>
                <a:t> Lab</a:t>
              </a:r>
            </a:p>
          </p:txBody>
        </p:sp>
      </p:grpSp>
      <p:grpSp>
        <p:nvGrpSpPr>
          <p:cNvPr id="472" name="Group 471">
            <a:extLst>
              <a:ext uri="{FF2B5EF4-FFF2-40B4-BE49-F238E27FC236}">
                <a16:creationId xmlns:a16="http://schemas.microsoft.com/office/drawing/2014/main" id="{F4418D57-EDAA-49B8-A299-0BB983C95503}"/>
              </a:ext>
            </a:extLst>
          </p:cNvPr>
          <p:cNvGrpSpPr/>
          <p:nvPr/>
        </p:nvGrpSpPr>
        <p:grpSpPr>
          <a:xfrm>
            <a:off x="9773516" y="2145725"/>
            <a:ext cx="1434057" cy="243846"/>
            <a:chOff x="8763210" y="5106689"/>
            <a:chExt cx="1434805" cy="243973"/>
          </a:xfrm>
        </p:grpSpPr>
        <p:pic>
          <p:nvPicPr>
            <p:cNvPr id="473" name="Picture 472">
              <a:extLst>
                <a:ext uri="{FF2B5EF4-FFF2-40B4-BE49-F238E27FC236}">
                  <a16:creationId xmlns:a16="http://schemas.microsoft.com/office/drawing/2014/main" id="{2E89F214-C329-46FE-B506-B50FE113B03C}"/>
                </a:ext>
              </a:extLst>
            </p:cNvPr>
            <p:cNvPicPr>
              <a:picLocks noChangeAspect="1"/>
            </p:cNvPicPr>
            <p:nvPr/>
          </p:nvPicPr>
          <p:blipFill>
            <a:blip r:embed="rId33"/>
            <a:stretch>
              <a:fillRect/>
            </a:stretch>
          </p:blipFill>
          <p:spPr>
            <a:xfrm>
              <a:off x="8763210" y="5111518"/>
              <a:ext cx="260688" cy="239144"/>
            </a:xfrm>
            <a:prstGeom prst="rect">
              <a:avLst/>
            </a:prstGeom>
          </p:spPr>
        </p:pic>
        <p:sp>
          <p:nvSpPr>
            <p:cNvPr id="474" name="TextBox 473">
              <a:extLst>
                <a:ext uri="{FF2B5EF4-FFF2-40B4-BE49-F238E27FC236}">
                  <a16:creationId xmlns:a16="http://schemas.microsoft.com/office/drawing/2014/main" id="{B7F50F51-23D6-4324-99A7-ADCCABCA469D}"/>
                </a:ext>
              </a:extLst>
            </p:cNvPr>
            <p:cNvSpPr txBox="1"/>
            <p:nvPr/>
          </p:nvSpPr>
          <p:spPr>
            <a:xfrm>
              <a:off x="9052446" y="5106689"/>
              <a:ext cx="1145569" cy="20774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lnSpc>
                  <a:spcPct val="150000"/>
                </a:lnSpc>
                <a:defRPr/>
              </a:pPr>
              <a:r>
                <a:rPr lang="en-US" dirty="0">
                  <a:solidFill>
                    <a:srgbClr val="464646">
                      <a:lumMod val="50000"/>
                    </a:srgbClr>
                  </a:solidFill>
                </a:rPr>
                <a:t>PowerShell DSC</a:t>
              </a:r>
            </a:p>
          </p:txBody>
        </p:sp>
      </p:grpSp>
      <p:pic>
        <p:nvPicPr>
          <p:cNvPr id="475" name="Picture 474">
            <a:extLst>
              <a:ext uri="{FF2B5EF4-FFF2-40B4-BE49-F238E27FC236}">
                <a16:creationId xmlns:a16="http://schemas.microsoft.com/office/drawing/2014/main" id="{C4D10720-DA1C-45A3-A134-FA8C87886CB1}"/>
              </a:ext>
            </a:extLst>
          </p:cNvPr>
          <p:cNvPicPr>
            <a:picLocks noChangeAspect="1"/>
          </p:cNvPicPr>
          <p:nvPr/>
        </p:nvPicPr>
        <p:blipFill>
          <a:blip r:embed="rId34"/>
          <a:stretch>
            <a:fillRect/>
          </a:stretch>
        </p:blipFill>
        <p:spPr>
          <a:xfrm>
            <a:off x="9755032" y="1864777"/>
            <a:ext cx="859801" cy="214951"/>
          </a:xfrm>
          <a:prstGeom prst="rect">
            <a:avLst/>
          </a:prstGeom>
        </p:spPr>
      </p:pic>
      <p:pic>
        <p:nvPicPr>
          <p:cNvPr id="476" name="Picture 475">
            <a:extLst>
              <a:ext uri="{FF2B5EF4-FFF2-40B4-BE49-F238E27FC236}">
                <a16:creationId xmlns:a16="http://schemas.microsoft.com/office/drawing/2014/main" id="{601662C9-EA10-466B-AB04-D5E5AAB176F8}"/>
              </a:ext>
            </a:extLst>
          </p:cNvPr>
          <p:cNvPicPr>
            <a:picLocks noChangeAspect="1"/>
          </p:cNvPicPr>
          <p:nvPr/>
        </p:nvPicPr>
        <p:blipFill>
          <a:blip r:embed="rId35"/>
          <a:stretch>
            <a:fillRect/>
          </a:stretch>
        </p:blipFill>
        <p:spPr>
          <a:xfrm>
            <a:off x="8405298" y="2135822"/>
            <a:ext cx="1314758" cy="234978"/>
          </a:xfrm>
          <a:prstGeom prst="rect">
            <a:avLst/>
          </a:prstGeom>
        </p:spPr>
      </p:pic>
      <p:grpSp>
        <p:nvGrpSpPr>
          <p:cNvPr id="477" name="Group 476">
            <a:extLst>
              <a:ext uri="{FF2B5EF4-FFF2-40B4-BE49-F238E27FC236}">
                <a16:creationId xmlns:a16="http://schemas.microsoft.com/office/drawing/2014/main" id="{D507BB87-5532-4B4A-95DE-B0C4EC7284CE}"/>
              </a:ext>
            </a:extLst>
          </p:cNvPr>
          <p:cNvGrpSpPr/>
          <p:nvPr/>
        </p:nvGrpSpPr>
        <p:grpSpPr>
          <a:xfrm>
            <a:off x="8587667" y="2405414"/>
            <a:ext cx="1132313" cy="214677"/>
            <a:chOff x="4894226" y="4020632"/>
            <a:chExt cx="1099234" cy="188785"/>
          </a:xfrm>
        </p:grpSpPr>
        <p:pic>
          <p:nvPicPr>
            <p:cNvPr id="478" name="Picture 477">
              <a:extLst>
                <a:ext uri="{FF2B5EF4-FFF2-40B4-BE49-F238E27FC236}">
                  <a16:creationId xmlns:a16="http://schemas.microsoft.com/office/drawing/2014/main" id="{B20330EA-05CF-46E8-B720-83052A6B51E1}"/>
                </a:ext>
              </a:extLst>
            </p:cNvPr>
            <p:cNvPicPr>
              <a:picLocks noChangeAspect="1"/>
            </p:cNvPicPr>
            <p:nvPr/>
          </p:nvPicPr>
          <p:blipFill>
            <a:blip r:embed="rId36"/>
            <a:stretch>
              <a:fillRect/>
            </a:stretch>
          </p:blipFill>
          <p:spPr>
            <a:xfrm>
              <a:off x="4894226" y="4020632"/>
              <a:ext cx="232113" cy="188785"/>
            </a:xfrm>
            <a:prstGeom prst="rect">
              <a:avLst/>
            </a:prstGeom>
          </p:spPr>
        </p:pic>
        <p:pic>
          <p:nvPicPr>
            <p:cNvPr id="479" name="Picture 478">
              <a:extLst>
                <a:ext uri="{FF2B5EF4-FFF2-40B4-BE49-F238E27FC236}">
                  <a16:creationId xmlns:a16="http://schemas.microsoft.com/office/drawing/2014/main" id="{7DC4642B-151D-426E-8200-98B6F20C53F9}"/>
                </a:ext>
              </a:extLst>
            </p:cNvPr>
            <p:cNvPicPr>
              <a:picLocks noChangeAspect="1"/>
            </p:cNvPicPr>
            <p:nvPr/>
          </p:nvPicPr>
          <p:blipFill>
            <a:blip r:embed="rId37"/>
            <a:stretch>
              <a:fillRect/>
            </a:stretch>
          </p:blipFill>
          <p:spPr>
            <a:xfrm>
              <a:off x="5126339" y="4035666"/>
              <a:ext cx="867121" cy="160837"/>
            </a:xfrm>
            <a:prstGeom prst="rect">
              <a:avLst/>
            </a:prstGeom>
          </p:spPr>
        </p:pic>
      </p:grpSp>
      <p:grpSp>
        <p:nvGrpSpPr>
          <p:cNvPr id="13" name="Group 12">
            <a:extLst>
              <a:ext uri="{FF2B5EF4-FFF2-40B4-BE49-F238E27FC236}">
                <a16:creationId xmlns:a16="http://schemas.microsoft.com/office/drawing/2014/main" id="{30D43541-1750-49D1-9AAE-D923BB040541}"/>
              </a:ext>
            </a:extLst>
          </p:cNvPr>
          <p:cNvGrpSpPr/>
          <p:nvPr/>
        </p:nvGrpSpPr>
        <p:grpSpPr>
          <a:xfrm>
            <a:off x="9778112" y="2429617"/>
            <a:ext cx="1429460" cy="246295"/>
            <a:chOff x="8473928" y="2927785"/>
            <a:chExt cx="1429460" cy="246295"/>
          </a:xfrm>
        </p:grpSpPr>
        <p:pic>
          <p:nvPicPr>
            <p:cNvPr id="480" name="Picture 479">
              <a:extLst>
                <a:ext uri="{FF2B5EF4-FFF2-40B4-BE49-F238E27FC236}">
                  <a16:creationId xmlns:a16="http://schemas.microsoft.com/office/drawing/2014/main" id="{39F10DCF-4E59-4664-BCFB-DFC7ACC18104}"/>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473928" y="2927785"/>
              <a:ext cx="241720" cy="246295"/>
            </a:xfrm>
            <a:prstGeom prst="rect">
              <a:avLst/>
            </a:prstGeom>
          </p:spPr>
        </p:pic>
        <p:sp>
          <p:nvSpPr>
            <p:cNvPr id="481" name="TextBox 480">
              <a:extLst>
                <a:ext uri="{FF2B5EF4-FFF2-40B4-BE49-F238E27FC236}">
                  <a16:creationId xmlns:a16="http://schemas.microsoft.com/office/drawing/2014/main" id="{08B74A0C-BA79-4CC4-8210-16068CA4BA01}"/>
                </a:ext>
              </a:extLst>
            </p:cNvPr>
            <p:cNvSpPr txBox="1"/>
            <p:nvPr/>
          </p:nvSpPr>
          <p:spPr>
            <a:xfrm>
              <a:off x="8715798" y="2936590"/>
              <a:ext cx="1187590" cy="184666"/>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lnSpc>
                  <a:spcPct val="150000"/>
                </a:lnSpc>
                <a:defRPr/>
              </a:pPr>
              <a:r>
                <a:rPr lang="en-US" sz="800" dirty="0">
                  <a:solidFill>
                    <a:srgbClr val="464646">
                      <a:lumMod val="50000"/>
                    </a:srgbClr>
                  </a:solidFill>
                </a:rPr>
                <a:t>Azure Resource Groups</a:t>
              </a:r>
            </a:p>
          </p:txBody>
        </p:sp>
      </p:grpSp>
      <p:pic>
        <p:nvPicPr>
          <p:cNvPr id="482" name="Picture 481">
            <a:extLst>
              <a:ext uri="{FF2B5EF4-FFF2-40B4-BE49-F238E27FC236}">
                <a16:creationId xmlns:a16="http://schemas.microsoft.com/office/drawing/2014/main" id="{1A16D12E-35A0-442D-8E09-262521C38161}"/>
              </a:ext>
            </a:extLst>
          </p:cNvPr>
          <p:cNvPicPr>
            <a:picLocks noChangeAspect="1"/>
          </p:cNvPicPr>
          <p:nvPr/>
        </p:nvPicPr>
        <p:blipFill>
          <a:blip r:embed="rId39"/>
          <a:stretch>
            <a:fillRect/>
          </a:stretch>
        </p:blipFill>
        <p:spPr>
          <a:xfrm>
            <a:off x="10752652" y="1879642"/>
            <a:ext cx="658132" cy="242221"/>
          </a:xfrm>
          <a:prstGeom prst="rect">
            <a:avLst/>
          </a:prstGeom>
        </p:spPr>
      </p:pic>
      <p:pic>
        <p:nvPicPr>
          <p:cNvPr id="483" name="Picture 482">
            <a:extLst>
              <a:ext uri="{FF2B5EF4-FFF2-40B4-BE49-F238E27FC236}">
                <a16:creationId xmlns:a16="http://schemas.microsoft.com/office/drawing/2014/main" id="{44E34DFE-AF0E-4A27-9C2C-260B3F074064}"/>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310431" y="1261500"/>
            <a:ext cx="434250" cy="94529"/>
          </a:xfrm>
          <a:prstGeom prst="rect">
            <a:avLst/>
          </a:prstGeom>
        </p:spPr>
      </p:pic>
      <p:sp>
        <p:nvSpPr>
          <p:cNvPr id="484" name="TextBox 483">
            <a:extLst>
              <a:ext uri="{FF2B5EF4-FFF2-40B4-BE49-F238E27FC236}">
                <a16:creationId xmlns:a16="http://schemas.microsoft.com/office/drawing/2014/main" id="{326502EB-2370-4AC2-B687-8A66BDB62224}"/>
              </a:ext>
            </a:extLst>
          </p:cNvPr>
          <p:cNvSpPr txBox="1"/>
          <p:nvPr/>
        </p:nvSpPr>
        <p:spPr>
          <a:xfrm>
            <a:off x="5857376" y="1108494"/>
            <a:ext cx="490448" cy="20774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lnSpc>
                <a:spcPct val="150000"/>
              </a:lnSpc>
              <a:defRPr/>
            </a:pPr>
            <a:r>
              <a:rPr lang="en-US" dirty="0">
                <a:solidFill>
                  <a:srgbClr val="464646">
                    <a:lumMod val="50000"/>
                  </a:srgbClr>
                </a:solidFill>
              </a:rPr>
              <a:t>Office</a:t>
            </a:r>
          </a:p>
        </p:txBody>
      </p:sp>
      <p:pic>
        <p:nvPicPr>
          <p:cNvPr id="486" name="Picture 485">
            <a:extLst>
              <a:ext uri="{FF2B5EF4-FFF2-40B4-BE49-F238E27FC236}">
                <a16:creationId xmlns:a16="http://schemas.microsoft.com/office/drawing/2014/main" id="{924BE906-A6F4-4F71-85FE-26727CD5C36D}"/>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597777" y="1143517"/>
            <a:ext cx="181826" cy="181826"/>
          </a:xfrm>
          <a:prstGeom prst="rect">
            <a:avLst/>
          </a:prstGeom>
        </p:spPr>
      </p:pic>
      <p:sp>
        <p:nvSpPr>
          <p:cNvPr id="487" name="TextBox 486">
            <a:extLst>
              <a:ext uri="{FF2B5EF4-FFF2-40B4-BE49-F238E27FC236}">
                <a16:creationId xmlns:a16="http://schemas.microsoft.com/office/drawing/2014/main" id="{AFB6106C-6F3E-4845-918F-5A726A2D8EDA}"/>
              </a:ext>
            </a:extLst>
          </p:cNvPr>
          <p:cNvSpPr txBox="1"/>
          <p:nvPr/>
        </p:nvSpPr>
        <p:spPr>
          <a:xfrm>
            <a:off x="5878018" y="1499983"/>
            <a:ext cx="1398694" cy="124586"/>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464646">
                    <a:lumMod val="50000"/>
                  </a:srgbClr>
                </a:solidFill>
              </a:rPr>
              <a:t>ALM Maturity Framework</a:t>
            </a:r>
          </a:p>
        </p:txBody>
      </p:sp>
      <p:pic>
        <p:nvPicPr>
          <p:cNvPr id="489" name="Picture 488">
            <a:extLst>
              <a:ext uri="{FF2B5EF4-FFF2-40B4-BE49-F238E27FC236}">
                <a16:creationId xmlns:a16="http://schemas.microsoft.com/office/drawing/2014/main" id="{C8ABE830-A7FE-4DE8-91F1-C1F04D0D122A}"/>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6889278" y="1130571"/>
            <a:ext cx="801807" cy="198656"/>
          </a:xfrm>
          <a:prstGeom prst="rect">
            <a:avLst/>
          </a:prstGeom>
        </p:spPr>
      </p:pic>
      <p:pic>
        <p:nvPicPr>
          <p:cNvPr id="492" name="Picture 491">
            <a:extLst>
              <a:ext uri="{FF2B5EF4-FFF2-40B4-BE49-F238E27FC236}">
                <a16:creationId xmlns:a16="http://schemas.microsoft.com/office/drawing/2014/main" id="{A5AB5351-DD49-464E-930D-8E9637E81FF2}"/>
              </a:ext>
            </a:extLst>
          </p:cNvPr>
          <p:cNvPicPr>
            <a:picLocks noChangeAspect="1"/>
          </p:cNvPicPr>
          <p:nvPr/>
        </p:nvPicPr>
        <p:blipFill>
          <a:blip r:embed="rId8"/>
          <a:stretch>
            <a:fillRect/>
          </a:stretch>
        </p:blipFill>
        <p:spPr>
          <a:xfrm>
            <a:off x="11443590" y="1899174"/>
            <a:ext cx="513773" cy="339498"/>
          </a:xfrm>
          <a:prstGeom prst="rect">
            <a:avLst/>
          </a:prstGeom>
        </p:spPr>
      </p:pic>
      <p:pic>
        <p:nvPicPr>
          <p:cNvPr id="493" name="Picture 492">
            <a:extLst>
              <a:ext uri="{FF2B5EF4-FFF2-40B4-BE49-F238E27FC236}">
                <a16:creationId xmlns:a16="http://schemas.microsoft.com/office/drawing/2014/main" id="{014BC407-1089-4B53-A74D-02B854297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22280" y="1986606"/>
            <a:ext cx="193867" cy="193867"/>
          </a:xfrm>
          <a:prstGeom prst="rect">
            <a:avLst/>
          </a:prstGeom>
        </p:spPr>
      </p:pic>
      <p:grpSp>
        <p:nvGrpSpPr>
          <p:cNvPr id="494" name="Group 493">
            <a:extLst>
              <a:ext uri="{FF2B5EF4-FFF2-40B4-BE49-F238E27FC236}">
                <a16:creationId xmlns:a16="http://schemas.microsoft.com/office/drawing/2014/main" id="{2706BAE4-CB44-4386-BDD5-B99A240CD788}"/>
              </a:ext>
            </a:extLst>
          </p:cNvPr>
          <p:cNvGrpSpPr/>
          <p:nvPr/>
        </p:nvGrpSpPr>
        <p:grpSpPr>
          <a:xfrm>
            <a:off x="11154971" y="2446264"/>
            <a:ext cx="936054" cy="253347"/>
            <a:chOff x="3852324" y="1651300"/>
            <a:chExt cx="851604" cy="179641"/>
          </a:xfrm>
        </p:grpSpPr>
        <p:sp>
          <p:nvSpPr>
            <p:cNvPr id="495" name="TextBox 494">
              <a:extLst>
                <a:ext uri="{FF2B5EF4-FFF2-40B4-BE49-F238E27FC236}">
                  <a16:creationId xmlns:a16="http://schemas.microsoft.com/office/drawing/2014/main" id="{B149FABB-EA2C-4554-B594-E9925FADC572}"/>
                </a:ext>
              </a:extLst>
            </p:cNvPr>
            <p:cNvSpPr txBox="1"/>
            <p:nvPr/>
          </p:nvSpPr>
          <p:spPr>
            <a:xfrm>
              <a:off x="4039345" y="1714034"/>
              <a:ext cx="664583" cy="88386"/>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464646">
                      <a:lumMod val="50000"/>
                    </a:srgbClr>
                  </a:solidFill>
                </a:rPr>
                <a:t>Visual Studio</a:t>
              </a:r>
            </a:p>
          </p:txBody>
        </p:sp>
        <p:pic>
          <p:nvPicPr>
            <p:cNvPr id="496" name="Picture 495">
              <a:extLst>
                <a:ext uri="{FF2B5EF4-FFF2-40B4-BE49-F238E27FC236}">
                  <a16:creationId xmlns:a16="http://schemas.microsoft.com/office/drawing/2014/main" id="{7B46331E-2851-46A6-A1A8-3DFFE7D46D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2324" y="1651300"/>
              <a:ext cx="179641" cy="179641"/>
            </a:xfrm>
            <a:prstGeom prst="rect">
              <a:avLst/>
            </a:prstGeom>
          </p:spPr>
        </p:pic>
      </p:grpSp>
      <p:pic>
        <p:nvPicPr>
          <p:cNvPr id="14" name="Picture 13">
            <a:extLst>
              <a:ext uri="{FF2B5EF4-FFF2-40B4-BE49-F238E27FC236}">
                <a16:creationId xmlns:a16="http://schemas.microsoft.com/office/drawing/2014/main" id="{6FB6B569-9D87-42C1-BE9B-B0E1519D6072}"/>
              </a:ext>
            </a:extLst>
          </p:cNvPr>
          <p:cNvPicPr>
            <a:picLocks noChangeAspect="1"/>
          </p:cNvPicPr>
          <p:nvPr/>
        </p:nvPicPr>
        <p:blipFill>
          <a:blip r:embed="rId43"/>
          <a:stretch>
            <a:fillRect/>
          </a:stretch>
        </p:blipFill>
        <p:spPr>
          <a:xfrm>
            <a:off x="10960310" y="2212069"/>
            <a:ext cx="997053" cy="173528"/>
          </a:xfrm>
          <a:prstGeom prst="rect">
            <a:avLst/>
          </a:prstGeom>
        </p:spPr>
      </p:pic>
      <p:sp>
        <p:nvSpPr>
          <p:cNvPr id="349" name="Rectangle 348">
            <a:extLst>
              <a:ext uri="{FF2B5EF4-FFF2-40B4-BE49-F238E27FC236}">
                <a16:creationId xmlns:a16="http://schemas.microsoft.com/office/drawing/2014/main" id="{7D99598B-665E-4D77-902F-9CE5A8203706}"/>
              </a:ext>
            </a:extLst>
          </p:cNvPr>
          <p:cNvSpPr/>
          <p:nvPr/>
        </p:nvSpPr>
        <p:spPr>
          <a:xfrm>
            <a:off x="6647305" y="4868024"/>
            <a:ext cx="3185595" cy="1443340"/>
          </a:xfrm>
          <a:prstGeom prst="rect">
            <a:avLst/>
          </a:prstGeom>
          <a:solidFill>
            <a:srgbClr val="FFFFFF"/>
          </a:solidFill>
          <a:ln w="6350" cap="flat" cmpd="sng" algn="ctr">
            <a:solidFill>
              <a:schemeClr val="accent1">
                <a:lumMod val="60000"/>
                <a:lumOff val="40000"/>
              </a:schemeClr>
            </a:solidFill>
            <a:prstDash val="solid"/>
          </a:ln>
          <a:effectLst/>
        </p:spPr>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56926">
              <a:defRPr/>
            </a:pPr>
            <a:endParaRPr lang="en-US" sz="1200" dirty="0">
              <a:solidFill>
                <a:srgbClr val="C8C8C8">
                  <a:lumMod val="50000"/>
                </a:srgbClr>
              </a:solidFill>
              <a:latin typeface="Segoe UI" pitchFamily="34" charset="0"/>
              <a:cs typeface="Segoe UI" pitchFamily="34" charset="0"/>
            </a:endParaRPr>
          </a:p>
        </p:txBody>
      </p:sp>
      <p:grpSp>
        <p:nvGrpSpPr>
          <p:cNvPr id="350" name="Group 349">
            <a:extLst>
              <a:ext uri="{FF2B5EF4-FFF2-40B4-BE49-F238E27FC236}">
                <a16:creationId xmlns:a16="http://schemas.microsoft.com/office/drawing/2014/main" id="{0D92BE3D-D833-4E3D-ACA3-056C0A9541AF}"/>
              </a:ext>
            </a:extLst>
          </p:cNvPr>
          <p:cNvGrpSpPr/>
          <p:nvPr/>
        </p:nvGrpSpPr>
        <p:grpSpPr>
          <a:xfrm>
            <a:off x="6647306" y="4646871"/>
            <a:ext cx="457463" cy="215236"/>
            <a:chOff x="618493" y="2374924"/>
            <a:chExt cx="457463" cy="215236"/>
          </a:xfrm>
          <a:solidFill>
            <a:schemeClr val="accent2"/>
          </a:solidFill>
        </p:grpSpPr>
        <p:sp>
          <p:nvSpPr>
            <p:cNvPr id="368" name="Rectangle 367">
              <a:extLst>
                <a:ext uri="{FF2B5EF4-FFF2-40B4-BE49-F238E27FC236}">
                  <a16:creationId xmlns:a16="http://schemas.microsoft.com/office/drawing/2014/main" id="{FC09FC7D-8ED1-4391-9494-BC983A511A02}"/>
                </a:ext>
              </a:extLst>
            </p:cNvPr>
            <p:cNvSpPr/>
            <p:nvPr/>
          </p:nvSpPr>
          <p:spPr>
            <a:xfrm rot="5400000">
              <a:off x="739607" y="2253810"/>
              <a:ext cx="215236" cy="457463"/>
            </a:xfrm>
            <a:prstGeom prst="rect">
              <a:avLst/>
            </a:prstGeom>
            <a:grpFill/>
            <a:ln w="25400" cap="flat" cmpd="sng" algn="ctr">
              <a:noFill/>
              <a:prstDash val="solid"/>
            </a:ln>
            <a:effectLst/>
          </p:spPr>
          <p:txBody>
            <a:bodyPr rtlCol="0" anchor="ctr"/>
            <a:lstStyle/>
            <a:p>
              <a:pPr algn="ctr" defTabSz="456926">
                <a:defRPr/>
              </a:pPr>
              <a:endParaRPr lang="en-IN" sz="1798" kern="0" dirty="0">
                <a:solidFill>
                  <a:srgbClr val="FFFFFF"/>
                </a:solidFill>
                <a:latin typeface="Arial"/>
              </a:endParaRPr>
            </a:p>
          </p:txBody>
        </p:sp>
        <p:sp>
          <p:nvSpPr>
            <p:cNvPr id="369" name="TextBox 368">
              <a:extLst>
                <a:ext uri="{FF2B5EF4-FFF2-40B4-BE49-F238E27FC236}">
                  <a16:creationId xmlns:a16="http://schemas.microsoft.com/office/drawing/2014/main" id="{0192BED9-B8E0-4A05-8C1E-A782AD6A414C}"/>
                </a:ext>
              </a:extLst>
            </p:cNvPr>
            <p:cNvSpPr txBox="1"/>
            <p:nvPr/>
          </p:nvSpPr>
          <p:spPr>
            <a:xfrm>
              <a:off x="706825" y="2422557"/>
              <a:ext cx="336568" cy="124650"/>
            </a:xfrm>
            <a:prstGeom prst="rect">
              <a:avLst/>
            </a:prstGeom>
            <a:grp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Test</a:t>
              </a:r>
            </a:p>
          </p:txBody>
        </p:sp>
      </p:grpSp>
      <p:grpSp>
        <p:nvGrpSpPr>
          <p:cNvPr id="351" name="Group 350">
            <a:extLst>
              <a:ext uri="{FF2B5EF4-FFF2-40B4-BE49-F238E27FC236}">
                <a16:creationId xmlns:a16="http://schemas.microsoft.com/office/drawing/2014/main" id="{1F349F26-C92F-4D01-B998-E351589AE35F}"/>
              </a:ext>
            </a:extLst>
          </p:cNvPr>
          <p:cNvGrpSpPr/>
          <p:nvPr/>
        </p:nvGrpSpPr>
        <p:grpSpPr>
          <a:xfrm>
            <a:off x="6794084" y="4995272"/>
            <a:ext cx="1065894" cy="256653"/>
            <a:chOff x="5163231" y="1689361"/>
            <a:chExt cx="1065894" cy="256653"/>
          </a:xfrm>
        </p:grpSpPr>
        <p:pic>
          <p:nvPicPr>
            <p:cNvPr id="366" name="Picture 365">
              <a:extLst>
                <a:ext uri="{FF2B5EF4-FFF2-40B4-BE49-F238E27FC236}">
                  <a16:creationId xmlns:a16="http://schemas.microsoft.com/office/drawing/2014/main" id="{00AF4F65-7DBC-4E80-BD4B-EB93BD32F0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3231" y="1689361"/>
              <a:ext cx="256653" cy="256653"/>
            </a:xfrm>
            <a:prstGeom prst="rect">
              <a:avLst/>
            </a:prstGeom>
          </p:spPr>
        </p:pic>
        <p:sp>
          <p:nvSpPr>
            <p:cNvPr id="367" name="TextBox 366">
              <a:extLst>
                <a:ext uri="{FF2B5EF4-FFF2-40B4-BE49-F238E27FC236}">
                  <a16:creationId xmlns:a16="http://schemas.microsoft.com/office/drawing/2014/main" id="{1E22EDC3-5B2F-4EDC-B22A-CD6EADA458C8}"/>
                </a:ext>
              </a:extLst>
            </p:cNvPr>
            <p:cNvSpPr txBox="1"/>
            <p:nvPr/>
          </p:nvSpPr>
          <p:spPr>
            <a:xfrm>
              <a:off x="5339287" y="1710107"/>
              <a:ext cx="889838" cy="230832"/>
            </a:xfrm>
            <a:prstGeom prst="rect">
              <a:avLst/>
            </a:prstGeom>
            <a:noFill/>
          </p:spPr>
          <p:txBody>
            <a:bodyPr wrap="square" rtlCol="0">
              <a:spAutoFit/>
            </a:bodyPr>
            <a:lstStyle/>
            <a:p>
              <a:r>
                <a:rPr lang="en-US" sz="900" b="1" dirty="0"/>
                <a:t>VS Unit Test</a:t>
              </a:r>
            </a:p>
          </p:txBody>
        </p:sp>
      </p:grpSp>
      <p:pic>
        <p:nvPicPr>
          <p:cNvPr id="353" name="Picture 352">
            <a:extLst>
              <a:ext uri="{FF2B5EF4-FFF2-40B4-BE49-F238E27FC236}">
                <a16:creationId xmlns:a16="http://schemas.microsoft.com/office/drawing/2014/main" id="{F9C4EA71-8A0D-4459-9915-7221ED620646}"/>
              </a:ext>
            </a:extLst>
          </p:cNvPr>
          <p:cNvPicPr>
            <a:picLocks noChangeAspect="1"/>
          </p:cNvPicPr>
          <p:nvPr/>
        </p:nvPicPr>
        <p:blipFill>
          <a:blip r:embed="rId44"/>
          <a:stretch>
            <a:fillRect/>
          </a:stretch>
        </p:blipFill>
        <p:spPr>
          <a:xfrm>
            <a:off x="8861909" y="5928326"/>
            <a:ext cx="894972" cy="237555"/>
          </a:xfrm>
          <a:prstGeom prst="rect">
            <a:avLst/>
          </a:prstGeom>
        </p:spPr>
      </p:pic>
      <p:pic>
        <p:nvPicPr>
          <p:cNvPr id="354" name="Picture 353">
            <a:extLst>
              <a:ext uri="{FF2B5EF4-FFF2-40B4-BE49-F238E27FC236}">
                <a16:creationId xmlns:a16="http://schemas.microsoft.com/office/drawing/2014/main" id="{5B92F73F-4397-4B0D-ACC9-866B8BC6FE1F}"/>
              </a:ext>
            </a:extLst>
          </p:cNvPr>
          <p:cNvPicPr>
            <a:picLocks noChangeAspect="1"/>
          </p:cNvPicPr>
          <p:nvPr/>
        </p:nvPicPr>
        <p:blipFill>
          <a:blip r:embed="rId45"/>
          <a:stretch>
            <a:fillRect/>
          </a:stretch>
        </p:blipFill>
        <p:spPr>
          <a:xfrm>
            <a:off x="6692995" y="5408115"/>
            <a:ext cx="428392" cy="404593"/>
          </a:xfrm>
          <a:prstGeom prst="rect">
            <a:avLst/>
          </a:prstGeom>
        </p:spPr>
      </p:pic>
      <p:pic>
        <p:nvPicPr>
          <p:cNvPr id="355" name="Picture 354">
            <a:extLst>
              <a:ext uri="{FF2B5EF4-FFF2-40B4-BE49-F238E27FC236}">
                <a16:creationId xmlns:a16="http://schemas.microsoft.com/office/drawing/2014/main" id="{1A7AC2C4-0C7E-4D77-9057-981CF0B559B0}"/>
              </a:ext>
            </a:extLst>
          </p:cNvPr>
          <p:cNvPicPr>
            <a:picLocks noChangeAspect="1"/>
          </p:cNvPicPr>
          <p:nvPr/>
        </p:nvPicPr>
        <p:blipFill>
          <a:blip r:embed="rId46"/>
          <a:stretch>
            <a:fillRect/>
          </a:stretch>
        </p:blipFill>
        <p:spPr>
          <a:xfrm>
            <a:off x="7175553" y="5456814"/>
            <a:ext cx="697800" cy="204073"/>
          </a:xfrm>
          <a:prstGeom prst="rect">
            <a:avLst/>
          </a:prstGeom>
        </p:spPr>
      </p:pic>
      <p:pic>
        <p:nvPicPr>
          <p:cNvPr id="356" name="Picture 355">
            <a:extLst>
              <a:ext uri="{FF2B5EF4-FFF2-40B4-BE49-F238E27FC236}">
                <a16:creationId xmlns:a16="http://schemas.microsoft.com/office/drawing/2014/main" id="{F363D70F-F920-4C18-A1AF-E806AF2CCF66}"/>
              </a:ext>
            </a:extLst>
          </p:cNvPr>
          <p:cNvPicPr>
            <a:picLocks noChangeAspect="1"/>
          </p:cNvPicPr>
          <p:nvPr/>
        </p:nvPicPr>
        <p:blipFill>
          <a:blip r:embed="rId47"/>
          <a:stretch>
            <a:fillRect/>
          </a:stretch>
        </p:blipFill>
        <p:spPr>
          <a:xfrm>
            <a:off x="8041671" y="5333034"/>
            <a:ext cx="708074" cy="345295"/>
          </a:xfrm>
          <a:prstGeom prst="rect">
            <a:avLst/>
          </a:prstGeom>
        </p:spPr>
      </p:pic>
      <p:pic>
        <p:nvPicPr>
          <p:cNvPr id="359" name="Picture 358">
            <a:extLst>
              <a:ext uri="{FF2B5EF4-FFF2-40B4-BE49-F238E27FC236}">
                <a16:creationId xmlns:a16="http://schemas.microsoft.com/office/drawing/2014/main" id="{5FEB7D93-137D-49CC-A93C-4ACE45784F28}"/>
              </a:ext>
            </a:extLst>
          </p:cNvPr>
          <p:cNvPicPr>
            <a:picLocks noChangeAspect="1"/>
          </p:cNvPicPr>
          <p:nvPr/>
        </p:nvPicPr>
        <p:blipFill>
          <a:blip r:embed="rId48"/>
          <a:stretch>
            <a:fillRect/>
          </a:stretch>
        </p:blipFill>
        <p:spPr>
          <a:xfrm>
            <a:off x="7208513" y="5794230"/>
            <a:ext cx="673831" cy="139911"/>
          </a:xfrm>
          <a:prstGeom prst="rect">
            <a:avLst/>
          </a:prstGeom>
        </p:spPr>
      </p:pic>
      <p:pic>
        <p:nvPicPr>
          <p:cNvPr id="360" name="Picture 359">
            <a:extLst>
              <a:ext uri="{FF2B5EF4-FFF2-40B4-BE49-F238E27FC236}">
                <a16:creationId xmlns:a16="http://schemas.microsoft.com/office/drawing/2014/main" id="{27578CA8-E360-40E4-A8B8-C4DC125BE49A}"/>
              </a:ext>
            </a:extLst>
          </p:cNvPr>
          <p:cNvPicPr>
            <a:picLocks noChangeAspect="1"/>
          </p:cNvPicPr>
          <p:nvPr/>
        </p:nvPicPr>
        <p:blipFill>
          <a:blip r:embed="rId49"/>
          <a:stretch>
            <a:fillRect/>
          </a:stretch>
        </p:blipFill>
        <p:spPr>
          <a:xfrm>
            <a:off x="8224657" y="5797153"/>
            <a:ext cx="818515" cy="138109"/>
          </a:xfrm>
          <a:prstGeom prst="rect">
            <a:avLst/>
          </a:prstGeom>
        </p:spPr>
      </p:pic>
      <p:pic>
        <p:nvPicPr>
          <p:cNvPr id="361" name="Picture 360">
            <a:extLst>
              <a:ext uri="{FF2B5EF4-FFF2-40B4-BE49-F238E27FC236}">
                <a16:creationId xmlns:a16="http://schemas.microsoft.com/office/drawing/2014/main" id="{3BA4DC6A-52FC-4FD2-9FF1-0B155BB9016D}"/>
              </a:ext>
            </a:extLst>
          </p:cNvPr>
          <p:cNvPicPr>
            <a:picLocks noChangeAspect="1"/>
          </p:cNvPicPr>
          <p:nvPr/>
        </p:nvPicPr>
        <p:blipFill>
          <a:blip r:embed="rId50"/>
          <a:stretch>
            <a:fillRect/>
          </a:stretch>
        </p:blipFill>
        <p:spPr>
          <a:xfrm>
            <a:off x="9072020" y="5225425"/>
            <a:ext cx="457218" cy="403428"/>
          </a:xfrm>
          <a:prstGeom prst="rect">
            <a:avLst/>
          </a:prstGeom>
        </p:spPr>
      </p:pic>
      <p:pic>
        <p:nvPicPr>
          <p:cNvPr id="362" name="Picture 361">
            <a:extLst>
              <a:ext uri="{FF2B5EF4-FFF2-40B4-BE49-F238E27FC236}">
                <a16:creationId xmlns:a16="http://schemas.microsoft.com/office/drawing/2014/main" id="{3CF2AC01-A1DC-47CA-8A5F-4A5BACCF12EF}"/>
              </a:ext>
            </a:extLst>
          </p:cNvPr>
          <p:cNvPicPr>
            <a:picLocks noChangeAspect="1"/>
          </p:cNvPicPr>
          <p:nvPr/>
        </p:nvPicPr>
        <p:blipFill>
          <a:blip r:embed="rId51"/>
          <a:stretch>
            <a:fillRect/>
          </a:stretch>
        </p:blipFill>
        <p:spPr>
          <a:xfrm>
            <a:off x="7997824" y="5005808"/>
            <a:ext cx="785345" cy="199520"/>
          </a:xfrm>
          <a:prstGeom prst="rect">
            <a:avLst/>
          </a:prstGeom>
        </p:spPr>
      </p:pic>
      <p:grpSp>
        <p:nvGrpSpPr>
          <p:cNvPr id="363" name="Group 362">
            <a:extLst>
              <a:ext uri="{FF2B5EF4-FFF2-40B4-BE49-F238E27FC236}">
                <a16:creationId xmlns:a16="http://schemas.microsoft.com/office/drawing/2014/main" id="{587A710C-B0E8-4698-BA96-B2F769814767}"/>
              </a:ext>
            </a:extLst>
          </p:cNvPr>
          <p:cNvGrpSpPr/>
          <p:nvPr/>
        </p:nvGrpSpPr>
        <p:grpSpPr>
          <a:xfrm>
            <a:off x="6794084" y="6016385"/>
            <a:ext cx="1060603" cy="332177"/>
            <a:chOff x="4756149" y="3086100"/>
            <a:chExt cx="884600" cy="255599"/>
          </a:xfrm>
        </p:grpSpPr>
        <p:pic>
          <p:nvPicPr>
            <p:cNvPr id="364" name="Picture 363">
              <a:extLst>
                <a:ext uri="{FF2B5EF4-FFF2-40B4-BE49-F238E27FC236}">
                  <a16:creationId xmlns:a16="http://schemas.microsoft.com/office/drawing/2014/main" id="{033842B9-5EB2-4804-BE5E-207D7B0D0CFA}"/>
                </a:ext>
              </a:extLst>
            </p:cNvPr>
            <p:cNvPicPr>
              <a:picLocks noChangeAspect="1"/>
            </p:cNvPicPr>
            <p:nvPr/>
          </p:nvPicPr>
          <p:blipFill>
            <a:blip r:embed="rId52"/>
            <a:stretch>
              <a:fillRect/>
            </a:stretch>
          </p:blipFill>
          <p:spPr>
            <a:xfrm>
              <a:off x="4756149" y="3086100"/>
              <a:ext cx="739725" cy="189538"/>
            </a:xfrm>
            <a:prstGeom prst="rect">
              <a:avLst/>
            </a:prstGeom>
          </p:spPr>
        </p:pic>
        <p:pic>
          <p:nvPicPr>
            <p:cNvPr id="365" name="Picture 364">
              <a:extLst>
                <a:ext uri="{FF2B5EF4-FFF2-40B4-BE49-F238E27FC236}">
                  <a16:creationId xmlns:a16="http://schemas.microsoft.com/office/drawing/2014/main" id="{1C5EE082-4BA9-4792-8441-C52311954DC1}"/>
                </a:ext>
              </a:extLst>
            </p:cNvPr>
            <p:cNvPicPr>
              <a:picLocks noChangeAspect="1"/>
            </p:cNvPicPr>
            <p:nvPr/>
          </p:nvPicPr>
          <p:blipFill>
            <a:blip r:embed="rId53"/>
            <a:stretch>
              <a:fillRect/>
            </a:stretch>
          </p:blipFill>
          <p:spPr>
            <a:xfrm>
              <a:off x="5252432" y="3224860"/>
              <a:ext cx="388317" cy="116839"/>
            </a:xfrm>
            <a:prstGeom prst="rect">
              <a:avLst/>
            </a:prstGeom>
          </p:spPr>
        </p:pic>
      </p:grpSp>
      <p:grpSp>
        <p:nvGrpSpPr>
          <p:cNvPr id="38" name="Group 37">
            <a:extLst>
              <a:ext uri="{FF2B5EF4-FFF2-40B4-BE49-F238E27FC236}">
                <a16:creationId xmlns:a16="http://schemas.microsoft.com/office/drawing/2014/main" id="{496034A5-EC0B-4526-BA2F-4DAC9C0FEFD1}"/>
              </a:ext>
            </a:extLst>
          </p:cNvPr>
          <p:cNvGrpSpPr/>
          <p:nvPr/>
        </p:nvGrpSpPr>
        <p:grpSpPr>
          <a:xfrm>
            <a:off x="8092459" y="3559971"/>
            <a:ext cx="4178677" cy="1139156"/>
            <a:chOff x="8090870" y="3664746"/>
            <a:chExt cx="4178677" cy="1139156"/>
          </a:xfrm>
        </p:grpSpPr>
        <p:sp>
          <p:nvSpPr>
            <p:cNvPr id="429" name="Rectangle 428">
              <a:extLst>
                <a:ext uri="{FF2B5EF4-FFF2-40B4-BE49-F238E27FC236}">
                  <a16:creationId xmlns:a16="http://schemas.microsoft.com/office/drawing/2014/main" id="{D216F97F-DBC2-48FF-94AA-388FFDAD2CEA}"/>
                </a:ext>
              </a:extLst>
            </p:cNvPr>
            <p:cNvSpPr/>
            <p:nvPr/>
          </p:nvSpPr>
          <p:spPr>
            <a:xfrm>
              <a:off x="8090870" y="3812608"/>
              <a:ext cx="3941100" cy="991294"/>
            </a:xfrm>
            <a:prstGeom prst="rect">
              <a:avLst/>
            </a:prstGeom>
            <a:solidFill>
              <a:srgbClr val="FFFFFF"/>
            </a:solidFill>
            <a:ln w="6350" cap="flat" cmpd="sng" algn="ctr">
              <a:solidFill>
                <a:schemeClr val="accent1">
                  <a:lumMod val="60000"/>
                  <a:lumOff val="40000"/>
                </a:schemeClr>
              </a:solidFill>
              <a:prstDash val="solid"/>
            </a:ln>
            <a:effectLst/>
          </p:spPr>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56926">
                <a:defRPr/>
              </a:pPr>
              <a:endParaRPr lang="en-US" sz="1200" dirty="0">
                <a:solidFill>
                  <a:srgbClr val="C8C8C8">
                    <a:lumMod val="50000"/>
                  </a:srgbClr>
                </a:solidFill>
                <a:latin typeface="Segoe UI" pitchFamily="34" charset="0"/>
                <a:cs typeface="Segoe UI" pitchFamily="34" charset="0"/>
              </a:endParaRPr>
            </a:p>
          </p:txBody>
        </p:sp>
        <p:sp>
          <p:nvSpPr>
            <p:cNvPr id="515" name="TextBox 514">
              <a:extLst>
                <a:ext uri="{FF2B5EF4-FFF2-40B4-BE49-F238E27FC236}">
                  <a16:creationId xmlns:a16="http://schemas.microsoft.com/office/drawing/2014/main" id="{6040ECC4-4131-4A35-BAB4-67120C52F7ED}"/>
                </a:ext>
              </a:extLst>
            </p:cNvPr>
            <p:cNvSpPr txBox="1"/>
            <p:nvPr/>
          </p:nvSpPr>
          <p:spPr>
            <a:xfrm>
              <a:off x="11112435" y="4159755"/>
              <a:ext cx="1115655" cy="138427"/>
            </a:xfrm>
            <a:prstGeom prst="rect">
              <a:avLst/>
            </a:prstGeom>
            <a:noFill/>
          </p:spPr>
          <p:txBody>
            <a:bodyPr wrap="square" lIns="0" tIns="0" rIns="0" bIns="0" rtlCol="0">
              <a:spAutoFit/>
            </a:bodyPr>
            <a:lstStyle/>
            <a:p>
              <a:pPr defTabSz="698894"/>
              <a:r>
                <a:rPr lang="en-US" sz="900" dirty="0">
                  <a:solidFill>
                    <a:srgbClr val="FFFFFF"/>
                  </a:solidFill>
                  <a:latin typeface="Arial"/>
                  <a:ea typeface="Segoe UI" pitchFamily="34" charset="0"/>
                  <a:cs typeface="Segoe UI" pitchFamily="34" charset="0"/>
                </a:rPr>
                <a:t>Chef</a:t>
              </a:r>
            </a:p>
          </p:txBody>
        </p:sp>
        <p:sp>
          <p:nvSpPr>
            <p:cNvPr id="518" name="TextBox 517">
              <a:extLst>
                <a:ext uri="{FF2B5EF4-FFF2-40B4-BE49-F238E27FC236}">
                  <a16:creationId xmlns:a16="http://schemas.microsoft.com/office/drawing/2014/main" id="{31FBE52F-1B50-4876-B74D-EFDC95EE7BB4}"/>
                </a:ext>
              </a:extLst>
            </p:cNvPr>
            <p:cNvSpPr txBox="1"/>
            <p:nvPr/>
          </p:nvSpPr>
          <p:spPr>
            <a:xfrm>
              <a:off x="8894998" y="4304495"/>
              <a:ext cx="397133" cy="13849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lnSpc>
                  <a:spcPct val="100000"/>
                </a:lnSpc>
                <a:defRPr/>
              </a:pPr>
              <a:r>
                <a:rPr lang="en-US" dirty="0">
                  <a:solidFill>
                    <a:srgbClr val="464646">
                      <a:lumMod val="50000"/>
                    </a:srgbClr>
                  </a:solidFill>
                </a:rPr>
                <a:t>SCOM</a:t>
              </a:r>
            </a:p>
          </p:txBody>
        </p:sp>
        <p:pic>
          <p:nvPicPr>
            <p:cNvPr id="519" name="Picture 518">
              <a:extLst>
                <a:ext uri="{FF2B5EF4-FFF2-40B4-BE49-F238E27FC236}">
                  <a16:creationId xmlns:a16="http://schemas.microsoft.com/office/drawing/2014/main" id="{02D48B7A-70FF-4BFF-B965-F78E1A1E6751}"/>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8578088" y="4228991"/>
              <a:ext cx="277093" cy="258753"/>
            </a:xfrm>
            <a:prstGeom prst="rect">
              <a:avLst/>
            </a:prstGeom>
          </p:spPr>
        </p:pic>
        <p:sp>
          <p:nvSpPr>
            <p:cNvPr id="521" name="TextBox 520">
              <a:extLst>
                <a:ext uri="{FF2B5EF4-FFF2-40B4-BE49-F238E27FC236}">
                  <a16:creationId xmlns:a16="http://schemas.microsoft.com/office/drawing/2014/main" id="{286A521E-A2CF-47F2-93D9-C8F0E7C2C1F4}"/>
                </a:ext>
              </a:extLst>
            </p:cNvPr>
            <p:cNvSpPr txBox="1"/>
            <p:nvPr/>
          </p:nvSpPr>
          <p:spPr>
            <a:xfrm>
              <a:off x="9538495" y="4312569"/>
              <a:ext cx="671752" cy="12465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err="1">
                  <a:solidFill>
                    <a:srgbClr val="464646">
                      <a:lumMod val="50000"/>
                    </a:srgbClr>
                  </a:solidFill>
                </a:rPr>
                <a:t>IntelliTrace</a:t>
              </a:r>
              <a:endParaRPr lang="en-US" dirty="0">
                <a:solidFill>
                  <a:srgbClr val="464646">
                    <a:lumMod val="50000"/>
                  </a:srgbClr>
                </a:solidFill>
              </a:endParaRPr>
            </a:p>
          </p:txBody>
        </p:sp>
        <p:pic>
          <p:nvPicPr>
            <p:cNvPr id="523" name="Picture 522">
              <a:extLst>
                <a:ext uri="{FF2B5EF4-FFF2-40B4-BE49-F238E27FC236}">
                  <a16:creationId xmlns:a16="http://schemas.microsoft.com/office/drawing/2014/main" id="{2CEE3427-43C2-4BBD-9927-01B8A3FE844D}"/>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9311786" y="4283462"/>
              <a:ext cx="195573" cy="171608"/>
            </a:xfrm>
            <a:prstGeom prst="rect">
              <a:avLst/>
            </a:prstGeom>
          </p:spPr>
        </p:pic>
        <p:pic>
          <p:nvPicPr>
            <p:cNvPr id="525" name="Picture 524">
              <a:extLst>
                <a:ext uri="{FF2B5EF4-FFF2-40B4-BE49-F238E27FC236}">
                  <a16:creationId xmlns:a16="http://schemas.microsoft.com/office/drawing/2014/main" id="{03413F3C-B7DA-4709-B645-18813849E4E5}"/>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10833783" y="4259485"/>
              <a:ext cx="260308" cy="228411"/>
            </a:xfrm>
            <a:prstGeom prst="rect">
              <a:avLst/>
            </a:prstGeom>
          </p:spPr>
        </p:pic>
        <p:sp>
          <p:nvSpPr>
            <p:cNvPr id="526" name="TextBox 525">
              <a:extLst>
                <a:ext uri="{FF2B5EF4-FFF2-40B4-BE49-F238E27FC236}">
                  <a16:creationId xmlns:a16="http://schemas.microsoft.com/office/drawing/2014/main" id="{8523E0B1-62DF-4183-A830-A4B9FE6BDBD4}"/>
                </a:ext>
              </a:extLst>
            </p:cNvPr>
            <p:cNvSpPr txBox="1"/>
            <p:nvPr/>
          </p:nvSpPr>
          <p:spPr>
            <a:xfrm>
              <a:off x="11084439" y="4246795"/>
              <a:ext cx="987348" cy="27699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lnSpc>
                  <a:spcPct val="100000"/>
                </a:lnSpc>
                <a:defRPr/>
              </a:pPr>
              <a:r>
                <a:rPr lang="en-US" dirty="0">
                  <a:solidFill>
                    <a:srgbClr val="464646">
                      <a:lumMod val="50000"/>
                    </a:srgbClr>
                  </a:solidFill>
                </a:rPr>
                <a:t>Azure Diagnostics</a:t>
              </a:r>
            </a:p>
            <a:p>
              <a:pPr defTabSz="698894">
                <a:lnSpc>
                  <a:spcPct val="100000"/>
                </a:lnSpc>
                <a:defRPr/>
              </a:pPr>
              <a:r>
                <a:rPr lang="en-US" dirty="0">
                  <a:solidFill>
                    <a:srgbClr val="464646">
                      <a:lumMod val="50000"/>
                    </a:srgbClr>
                  </a:solidFill>
                </a:rPr>
                <a:t>&amp; Logging</a:t>
              </a:r>
            </a:p>
          </p:txBody>
        </p:sp>
        <p:sp>
          <p:nvSpPr>
            <p:cNvPr id="527" name="TextBox 526">
              <a:extLst>
                <a:ext uri="{FF2B5EF4-FFF2-40B4-BE49-F238E27FC236}">
                  <a16:creationId xmlns:a16="http://schemas.microsoft.com/office/drawing/2014/main" id="{5A21EC0A-820C-4932-8C4F-AFFA54B553F7}"/>
                </a:ext>
              </a:extLst>
            </p:cNvPr>
            <p:cNvSpPr txBox="1"/>
            <p:nvPr/>
          </p:nvSpPr>
          <p:spPr>
            <a:xfrm>
              <a:off x="8975417" y="4513471"/>
              <a:ext cx="1546728" cy="20774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lnSpc>
                  <a:spcPct val="150000"/>
                </a:lnSpc>
                <a:defRPr/>
              </a:pPr>
              <a:r>
                <a:rPr lang="en-US" dirty="0">
                  <a:solidFill>
                    <a:srgbClr val="464646">
                      <a:lumMod val="50000"/>
                    </a:srgbClr>
                  </a:solidFill>
                </a:rPr>
                <a:t>The Orange Ticket Tracker</a:t>
              </a:r>
            </a:p>
          </p:txBody>
        </p:sp>
        <p:pic>
          <p:nvPicPr>
            <p:cNvPr id="529" name="Picture 528">
              <a:extLst>
                <a:ext uri="{FF2B5EF4-FFF2-40B4-BE49-F238E27FC236}">
                  <a16:creationId xmlns:a16="http://schemas.microsoft.com/office/drawing/2014/main" id="{618712EA-C71D-4C0D-B19A-A1C5A30A7DA9}"/>
                </a:ext>
              </a:extLst>
            </p:cNvPr>
            <p:cNvPicPr>
              <a:picLocks noChangeAspect="1"/>
            </p:cNvPicPr>
            <p:nvPr/>
          </p:nvPicPr>
          <p:blipFill>
            <a:blip r:embed="rId57"/>
            <a:stretch>
              <a:fillRect/>
            </a:stretch>
          </p:blipFill>
          <p:spPr>
            <a:xfrm>
              <a:off x="9979161" y="3945964"/>
              <a:ext cx="183665" cy="179292"/>
            </a:xfrm>
            <a:prstGeom prst="rect">
              <a:avLst/>
            </a:prstGeom>
          </p:spPr>
        </p:pic>
        <p:sp>
          <p:nvSpPr>
            <p:cNvPr id="530" name="TextBox 529">
              <a:extLst>
                <a:ext uri="{FF2B5EF4-FFF2-40B4-BE49-F238E27FC236}">
                  <a16:creationId xmlns:a16="http://schemas.microsoft.com/office/drawing/2014/main" id="{50135812-07E4-4E9D-9924-3131C13BC610}"/>
                </a:ext>
              </a:extLst>
            </p:cNvPr>
            <p:cNvSpPr txBox="1"/>
            <p:nvPr/>
          </p:nvSpPr>
          <p:spPr>
            <a:xfrm>
              <a:off x="10252774" y="3917616"/>
              <a:ext cx="941720" cy="207641"/>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a:lnSpc>
                  <a:spcPct val="150000"/>
                </a:lnSpc>
              </a:pPr>
              <a:r>
                <a:rPr lang="en-US" dirty="0" err="1">
                  <a:solidFill>
                    <a:srgbClr val="464646">
                      <a:lumMod val="50000"/>
                    </a:srgbClr>
                  </a:solidFill>
                </a:rPr>
                <a:t>AppDynamics</a:t>
              </a:r>
              <a:endParaRPr lang="en-US" dirty="0">
                <a:solidFill>
                  <a:srgbClr val="464646">
                    <a:lumMod val="50000"/>
                  </a:srgbClr>
                </a:solidFill>
              </a:endParaRPr>
            </a:p>
          </p:txBody>
        </p:sp>
        <p:pic>
          <p:nvPicPr>
            <p:cNvPr id="531" name="Picture 530">
              <a:extLst>
                <a:ext uri="{FF2B5EF4-FFF2-40B4-BE49-F238E27FC236}">
                  <a16:creationId xmlns:a16="http://schemas.microsoft.com/office/drawing/2014/main" id="{3DA69784-5998-4294-9F69-FCE1236C11D7}"/>
                </a:ext>
              </a:extLst>
            </p:cNvPr>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1094091" y="3925992"/>
              <a:ext cx="307947" cy="249820"/>
            </a:xfrm>
            <a:prstGeom prst="rect">
              <a:avLst/>
            </a:prstGeom>
          </p:spPr>
        </p:pic>
        <p:sp>
          <p:nvSpPr>
            <p:cNvPr id="532" name="TextBox 531">
              <a:extLst>
                <a:ext uri="{FF2B5EF4-FFF2-40B4-BE49-F238E27FC236}">
                  <a16:creationId xmlns:a16="http://schemas.microsoft.com/office/drawing/2014/main" id="{A7CA0CA1-0B06-4771-B98A-344AAD29D76D}"/>
                </a:ext>
              </a:extLst>
            </p:cNvPr>
            <p:cNvSpPr txBox="1"/>
            <p:nvPr/>
          </p:nvSpPr>
          <p:spPr>
            <a:xfrm>
              <a:off x="11444477" y="3903065"/>
              <a:ext cx="825070" cy="207641"/>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a:lnSpc>
                  <a:spcPct val="150000"/>
                </a:lnSpc>
              </a:pPr>
              <a:r>
                <a:rPr lang="en-US" dirty="0" err="1">
                  <a:solidFill>
                    <a:srgbClr val="464646">
                      <a:lumMod val="50000"/>
                    </a:srgbClr>
                  </a:solidFill>
                </a:rPr>
                <a:t>NewRelic</a:t>
              </a:r>
              <a:endParaRPr lang="en-US" dirty="0">
                <a:solidFill>
                  <a:srgbClr val="464646">
                    <a:lumMod val="50000"/>
                  </a:srgbClr>
                </a:solidFill>
              </a:endParaRPr>
            </a:p>
          </p:txBody>
        </p:sp>
        <p:grpSp>
          <p:nvGrpSpPr>
            <p:cNvPr id="27" name="Group 26">
              <a:extLst>
                <a:ext uri="{FF2B5EF4-FFF2-40B4-BE49-F238E27FC236}">
                  <a16:creationId xmlns:a16="http://schemas.microsoft.com/office/drawing/2014/main" id="{4C1E88DF-82F9-44E3-A6C8-D0F25DCF6DB2}"/>
                </a:ext>
              </a:extLst>
            </p:cNvPr>
            <p:cNvGrpSpPr/>
            <p:nvPr/>
          </p:nvGrpSpPr>
          <p:grpSpPr>
            <a:xfrm>
              <a:off x="8572439" y="3903065"/>
              <a:ext cx="1320242" cy="287881"/>
              <a:chOff x="10189989" y="4023160"/>
              <a:chExt cx="1320242" cy="287881"/>
            </a:xfrm>
          </p:grpSpPr>
          <p:sp>
            <p:nvSpPr>
              <p:cNvPr id="522" name="TextBox 521">
                <a:extLst>
                  <a:ext uri="{FF2B5EF4-FFF2-40B4-BE49-F238E27FC236}">
                    <a16:creationId xmlns:a16="http://schemas.microsoft.com/office/drawing/2014/main" id="{BB1D56A8-DB83-4C54-B74A-576BA449096E}"/>
                  </a:ext>
                </a:extLst>
              </p:cNvPr>
              <p:cNvSpPr txBox="1"/>
              <p:nvPr/>
            </p:nvSpPr>
            <p:spPr>
              <a:xfrm>
                <a:off x="10450047" y="4083058"/>
                <a:ext cx="1060184" cy="13849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lnSpc>
                    <a:spcPct val="100000"/>
                  </a:lnSpc>
                  <a:defRPr/>
                </a:pPr>
                <a:r>
                  <a:rPr lang="en-US" dirty="0">
                    <a:solidFill>
                      <a:srgbClr val="464646">
                        <a:lumMod val="50000"/>
                      </a:srgbClr>
                    </a:solidFill>
                  </a:rPr>
                  <a:t>Application Insight</a:t>
                </a:r>
              </a:p>
            </p:txBody>
          </p:sp>
          <p:pic>
            <p:nvPicPr>
              <p:cNvPr id="26" name="Picture 25">
                <a:extLst>
                  <a:ext uri="{FF2B5EF4-FFF2-40B4-BE49-F238E27FC236}">
                    <a16:creationId xmlns:a16="http://schemas.microsoft.com/office/drawing/2014/main" id="{7A6FFA93-B63E-4233-BB04-443EDDD9065E}"/>
                  </a:ext>
                </a:extLst>
              </p:cNvPr>
              <p:cNvPicPr>
                <a:picLocks noChangeAspect="1"/>
              </p:cNvPicPr>
              <p:nvPr/>
            </p:nvPicPr>
            <p:blipFill>
              <a:blip r:embed="rId59"/>
              <a:stretch>
                <a:fillRect/>
              </a:stretch>
            </p:blipFill>
            <p:spPr>
              <a:xfrm>
                <a:off x="10189989" y="4023160"/>
                <a:ext cx="287881" cy="287881"/>
              </a:xfrm>
              <a:prstGeom prst="rect">
                <a:avLst/>
              </a:prstGeom>
            </p:spPr>
          </p:pic>
        </p:grpSp>
        <p:grpSp>
          <p:nvGrpSpPr>
            <p:cNvPr id="533" name="Group 532">
              <a:extLst>
                <a:ext uri="{FF2B5EF4-FFF2-40B4-BE49-F238E27FC236}">
                  <a16:creationId xmlns:a16="http://schemas.microsoft.com/office/drawing/2014/main" id="{E0D66072-859B-44B3-8D4B-782AC708DB94}"/>
                </a:ext>
              </a:extLst>
            </p:cNvPr>
            <p:cNvGrpSpPr/>
            <p:nvPr/>
          </p:nvGrpSpPr>
          <p:grpSpPr>
            <a:xfrm>
              <a:off x="8191291" y="3664746"/>
              <a:ext cx="242159" cy="969408"/>
              <a:chOff x="9641002" y="2268332"/>
              <a:chExt cx="234440" cy="836746"/>
            </a:xfrm>
          </p:grpSpPr>
          <p:sp>
            <p:nvSpPr>
              <p:cNvPr id="534" name="Rectangle 533">
                <a:extLst>
                  <a:ext uri="{FF2B5EF4-FFF2-40B4-BE49-F238E27FC236}">
                    <a16:creationId xmlns:a16="http://schemas.microsoft.com/office/drawing/2014/main" id="{218E2D95-A671-4168-9D10-EB4DC42A4773}"/>
                  </a:ext>
                </a:extLst>
              </p:cNvPr>
              <p:cNvSpPr/>
              <p:nvPr/>
            </p:nvSpPr>
            <p:spPr>
              <a:xfrm>
                <a:off x="9641002" y="2466701"/>
                <a:ext cx="234440" cy="638377"/>
              </a:xfrm>
              <a:prstGeom prst="rect">
                <a:avLst/>
              </a:prstGeom>
              <a:solidFill>
                <a:srgbClr val="FF5800"/>
              </a:solidFill>
              <a:ln w="25400" cap="flat" cmpd="sng" algn="ctr">
                <a:noFill/>
                <a:prstDash val="solid"/>
              </a:ln>
              <a:effectLst/>
            </p:spPr>
            <p:txBody>
              <a:bodyPr rtlCol="0" anchor="ctr"/>
              <a:lstStyle/>
              <a:p>
                <a:pPr defTabSz="456926">
                  <a:defRPr/>
                </a:pPr>
                <a:endParaRPr lang="en-IN" sz="1798" kern="0">
                  <a:solidFill>
                    <a:srgbClr val="FFFFFF"/>
                  </a:solidFill>
                  <a:latin typeface="Arial"/>
                </a:endParaRPr>
              </a:p>
            </p:txBody>
          </p:sp>
          <p:sp>
            <p:nvSpPr>
              <p:cNvPr id="535" name="TextBox 534">
                <a:extLst>
                  <a:ext uri="{FF2B5EF4-FFF2-40B4-BE49-F238E27FC236}">
                    <a16:creationId xmlns:a16="http://schemas.microsoft.com/office/drawing/2014/main" id="{C777B87D-16DF-4E63-AAB6-0A014AEA5ECD}"/>
                  </a:ext>
                </a:extLst>
              </p:cNvPr>
              <p:cNvSpPr txBox="1"/>
              <p:nvPr/>
            </p:nvSpPr>
            <p:spPr>
              <a:xfrm rot="16200000">
                <a:off x="9379229" y="2530556"/>
                <a:ext cx="738331" cy="213884"/>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sz="800" dirty="0">
                    <a:solidFill>
                      <a:srgbClr val="FFFFFF"/>
                    </a:solidFill>
                  </a:rPr>
                  <a:t>Monitor &amp; Operations</a:t>
                </a:r>
              </a:p>
            </p:txBody>
          </p:sp>
        </p:grpSp>
        <p:pic>
          <p:nvPicPr>
            <p:cNvPr id="28" name="Picture 27">
              <a:extLst>
                <a:ext uri="{FF2B5EF4-FFF2-40B4-BE49-F238E27FC236}">
                  <a16:creationId xmlns:a16="http://schemas.microsoft.com/office/drawing/2014/main" id="{DE93B253-D563-4E4A-8C58-F92A41D7E253}"/>
                </a:ext>
              </a:extLst>
            </p:cNvPr>
            <p:cNvPicPr>
              <a:picLocks noChangeAspect="1"/>
            </p:cNvPicPr>
            <p:nvPr/>
          </p:nvPicPr>
          <p:blipFill>
            <a:blip r:embed="rId60"/>
            <a:stretch>
              <a:fillRect/>
            </a:stretch>
          </p:blipFill>
          <p:spPr>
            <a:xfrm>
              <a:off x="10227096" y="4286418"/>
              <a:ext cx="590098" cy="189392"/>
            </a:xfrm>
            <a:prstGeom prst="rect">
              <a:avLst/>
            </a:prstGeom>
          </p:spPr>
        </p:pic>
        <p:pic>
          <p:nvPicPr>
            <p:cNvPr id="536" name="Picture 535">
              <a:extLst>
                <a:ext uri="{FF2B5EF4-FFF2-40B4-BE49-F238E27FC236}">
                  <a16:creationId xmlns:a16="http://schemas.microsoft.com/office/drawing/2014/main" id="{F36E498E-3201-4D0C-B512-9CD9A260DCD1}"/>
                </a:ext>
              </a:extLst>
            </p:cNvPr>
            <p:cNvPicPr>
              <a:picLocks noChangeAspect="1"/>
            </p:cNvPicPr>
            <p:nvPr/>
          </p:nvPicPr>
          <p:blipFill>
            <a:blip r:embed="rId61"/>
            <a:stretch>
              <a:fillRect/>
            </a:stretch>
          </p:blipFill>
          <p:spPr>
            <a:xfrm>
              <a:off x="8699495" y="4472348"/>
              <a:ext cx="214216" cy="312127"/>
            </a:xfrm>
            <a:prstGeom prst="rect">
              <a:avLst/>
            </a:prstGeom>
          </p:spPr>
        </p:pic>
      </p:grpSp>
      <p:grpSp>
        <p:nvGrpSpPr>
          <p:cNvPr id="42" name="Group 41">
            <a:extLst>
              <a:ext uri="{FF2B5EF4-FFF2-40B4-BE49-F238E27FC236}">
                <a16:creationId xmlns:a16="http://schemas.microsoft.com/office/drawing/2014/main" id="{DFB454C5-6A52-4326-A3CF-BB6EE7D573A4}"/>
              </a:ext>
            </a:extLst>
          </p:cNvPr>
          <p:cNvGrpSpPr/>
          <p:nvPr/>
        </p:nvGrpSpPr>
        <p:grpSpPr>
          <a:xfrm>
            <a:off x="97814" y="970353"/>
            <a:ext cx="2441230" cy="1947769"/>
            <a:chOff x="286726" y="1046552"/>
            <a:chExt cx="2441230" cy="1947769"/>
          </a:xfrm>
        </p:grpSpPr>
        <p:sp>
          <p:nvSpPr>
            <p:cNvPr id="168" name="Rectangle 167">
              <a:extLst>
                <a:ext uri="{FF2B5EF4-FFF2-40B4-BE49-F238E27FC236}">
                  <a16:creationId xmlns:a16="http://schemas.microsoft.com/office/drawing/2014/main" id="{69D22B86-1763-469E-9FED-3CE0B60A27BE}"/>
                </a:ext>
              </a:extLst>
            </p:cNvPr>
            <p:cNvSpPr/>
            <p:nvPr/>
          </p:nvSpPr>
          <p:spPr>
            <a:xfrm>
              <a:off x="286726" y="1265403"/>
              <a:ext cx="2440115" cy="1728918"/>
            </a:xfrm>
            <a:prstGeom prst="rect">
              <a:avLst/>
            </a:prstGeom>
            <a:solidFill>
              <a:srgbClr val="FFFFFF"/>
            </a:solidFill>
            <a:ln w="12700" cap="flat" cmpd="sng" algn="ctr">
              <a:solidFill>
                <a:schemeClr val="accent1">
                  <a:lumMod val="60000"/>
                  <a:lumOff val="40000"/>
                </a:schemeClr>
              </a:solidFill>
              <a:prstDash val="solid"/>
            </a:ln>
            <a:effectLst/>
          </p:spPr>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56926">
                <a:defRPr/>
              </a:pPr>
              <a:endParaRPr lang="en-US" sz="1200" dirty="0">
                <a:solidFill>
                  <a:srgbClr val="C8C8C8">
                    <a:lumMod val="50000"/>
                  </a:srgbClr>
                </a:solidFill>
                <a:latin typeface="Segoe UI" pitchFamily="34" charset="0"/>
                <a:cs typeface="Segoe UI" pitchFamily="34" charset="0"/>
              </a:endParaRPr>
            </a:p>
          </p:txBody>
        </p:sp>
        <p:pic>
          <p:nvPicPr>
            <p:cNvPr id="171" name="Picture 170">
              <a:extLst>
                <a:ext uri="{FF2B5EF4-FFF2-40B4-BE49-F238E27FC236}">
                  <a16:creationId xmlns:a16="http://schemas.microsoft.com/office/drawing/2014/main" id="{EF82DE7D-9D5F-4542-A0ED-B93D1C2E4C5A}"/>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86418" y="1347434"/>
              <a:ext cx="263013" cy="263013"/>
            </a:xfrm>
            <a:prstGeom prst="rect">
              <a:avLst/>
            </a:prstGeom>
          </p:spPr>
        </p:pic>
        <p:grpSp>
          <p:nvGrpSpPr>
            <p:cNvPr id="172" name="Group 171">
              <a:extLst>
                <a:ext uri="{FF2B5EF4-FFF2-40B4-BE49-F238E27FC236}">
                  <a16:creationId xmlns:a16="http://schemas.microsoft.com/office/drawing/2014/main" id="{CD728CA5-C747-4A3B-847E-2C942EBC1931}"/>
                </a:ext>
              </a:extLst>
            </p:cNvPr>
            <p:cNvGrpSpPr/>
            <p:nvPr/>
          </p:nvGrpSpPr>
          <p:grpSpPr>
            <a:xfrm>
              <a:off x="307804" y="1051510"/>
              <a:ext cx="457463" cy="215236"/>
              <a:chOff x="618493" y="2374924"/>
              <a:chExt cx="457463" cy="215236"/>
            </a:xfrm>
            <a:solidFill>
              <a:schemeClr val="accent2"/>
            </a:solidFill>
          </p:grpSpPr>
          <p:sp>
            <p:nvSpPr>
              <p:cNvPr id="260" name="Rectangle 259">
                <a:extLst>
                  <a:ext uri="{FF2B5EF4-FFF2-40B4-BE49-F238E27FC236}">
                    <a16:creationId xmlns:a16="http://schemas.microsoft.com/office/drawing/2014/main" id="{319F9FB6-C790-4F85-A98B-BA6EC00DCD51}"/>
                  </a:ext>
                </a:extLst>
              </p:cNvPr>
              <p:cNvSpPr/>
              <p:nvPr/>
            </p:nvSpPr>
            <p:spPr>
              <a:xfrm rot="5400000">
                <a:off x="739607" y="2253810"/>
                <a:ext cx="215236" cy="457463"/>
              </a:xfrm>
              <a:prstGeom prst="rect">
                <a:avLst/>
              </a:prstGeom>
              <a:grpFill/>
              <a:ln w="25400" cap="flat" cmpd="sng" algn="ctr">
                <a:noFill/>
                <a:prstDash val="solid"/>
              </a:ln>
              <a:effectLst/>
            </p:spPr>
            <p:txBody>
              <a:bodyPr rtlCol="0" anchor="ctr"/>
              <a:lstStyle/>
              <a:p>
                <a:pPr algn="ctr" defTabSz="456926">
                  <a:defRPr/>
                </a:pPr>
                <a:endParaRPr lang="en-IN" sz="1798" kern="0" dirty="0">
                  <a:solidFill>
                    <a:srgbClr val="FFFFFF"/>
                  </a:solidFill>
                  <a:latin typeface="Arial"/>
                </a:endParaRPr>
              </a:p>
            </p:txBody>
          </p:sp>
          <p:sp>
            <p:nvSpPr>
              <p:cNvPr id="261" name="TextBox 260">
                <a:extLst>
                  <a:ext uri="{FF2B5EF4-FFF2-40B4-BE49-F238E27FC236}">
                    <a16:creationId xmlns:a16="http://schemas.microsoft.com/office/drawing/2014/main" id="{42F0E943-61E9-4F34-83CA-F78C57652A07}"/>
                  </a:ext>
                </a:extLst>
              </p:cNvPr>
              <p:cNvSpPr txBox="1"/>
              <p:nvPr/>
            </p:nvSpPr>
            <p:spPr>
              <a:xfrm>
                <a:off x="706825" y="2422557"/>
                <a:ext cx="336568" cy="124650"/>
              </a:xfrm>
              <a:prstGeom prst="rect">
                <a:avLst/>
              </a:prstGeom>
              <a:grp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Plan</a:t>
                </a:r>
              </a:p>
            </p:txBody>
          </p:sp>
        </p:grpSp>
        <p:grpSp>
          <p:nvGrpSpPr>
            <p:cNvPr id="178" name="Group 177">
              <a:extLst>
                <a:ext uri="{FF2B5EF4-FFF2-40B4-BE49-F238E27FC236}">
                  <a16:creationId xmlns:a16="http://schemas.microsoft.com/office/drawing/2014/main" id="{1FD1870E-8A21-4729-8437-590417083DFA}"/>
                </a:ext>
              </a:extLst>
            </p:cNvPr>
            <p:cNvGrpSpPr/>
            <p:nvPr/>
          </p:nvGrpSpPr>
          <p:grpSpPr>
            <a:xfrm>
              <a:off x="321315" y="1318865"/>
              <a:ext cx="513773" cy="339498"/>
              <a:chOff x="1156666" y="2561552"/>
              <a:chExt cx="513773" cy="339498"/>
            </a:xfrm>
          </p:grpSpPr>
          <p:pic>
            <p:nvPicPr>
              <p:cNvPr id="254" name="Picture 253">
                <a:extLst>
                  <a:ext uri="{FF2B5EF4-FFF2-40B4-BE49-F238E27FC236}">
                    <a16:creationId xmlns:a16="http://schemas.microsoft.com/office/drawing/2014/main" id="{A2C7D719-57DA-40A2-A763-F247F1F057DF}"/>
                  </a:ext>
                </a:extLst>
              </p:cNvPr>
              <p:cNvPicPr>
                <a:picLocks noChangeAspect="1"/>
              </p:cNvPicPr>
              <p:nvPr/>
            </p:nvPicPr>
            <p:blipFill>
              <a:blip r:embed="rId8"/>
              <a:stretch>
                <a:fillRect/>
              </a:stretch>
            </p:blipFill>
            <p:spPr>
              <a:xfrm>
                <a:off x="1156666" y="2561552"/>
                <a:ext cx="513773" cy="339498"/>
              </a:xfrm>
              <a:prstGeom prst="rect">
                <a:avLst/>
              </a:prstGeom>
            </p:spPr>
          </p:pic>
          <p:pic>
            <p:nvPicPr>
              <p:cNvPr id="255" name="Picture 254">
                <a:extLst>
                  <a:ext uri="{FF2B5EF4-FFF2-40B4-BE49-F238E27FC236}">
                    <a16:creationId xmlns:a16="http://schemas.microsoft.com/office/drawing/2014/main" id="{DF531E4D-152F-4136-9E27-84C3F0DC6B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5356" y="2648983"/>
                <a:ext cx="193867" cy="193867"/>
              </a:xfrm>
              <a:prstGeom prst="rect">
                <a:avLst/>
              </a:prstGeom>
            </p:spPr>
          </p:pic>
        </p:grpSp>
        <p:grpSp>
          <p:nvGrpSpPr>
            <p:cNvPr id="198" name="Group 197">
              <a:extLst>
                <a:ext uri="{FF2B5EF4-FFF2-40B4-BE49-F238E27FC236}">
                  <a16:creationId xmlns:a16="http://schemas.microsoft.com/office/drawing/2014/main" id="{4C79E755-6FCC-4DEB-B3CE-1402258AD5A7}"/>
                </a:ext>
              </a:extLst>
            </p:cNvPr>
            <p:cNvGrpSpPr/>
            <p:nvPr/>
          </p:nvGrpSpPr>
          <p:grpSpPr>
            <a:xfrm>
              <a:off x="1428824" y="1306054"/>
              <a:ext cx="313903" cy="473570"/>
              <a:chOff x="898043" y="2359342"/>
              <a:chExt cx="313903" cy="473570"/>
            </a:xfrm>
          </p:grpSpPr>
          <p:pic>
            <p:nvPicPr>
              <p:cNvPr id="252" name="Picture 251">
                <a:extLst>
                  <a:ext uri="{FF2B5EF4-FFF2-40B4-BE49-F238E27FC236}">
                    <a16:creationId xmlns:a16="http://schemas.microsoft.com/office/drawing/2014/main" id="{711A011E-2E53-4E41-8B85-30093BCF9772}"/>
                  </a:ext>
                </a:extLst>
              </p:cNvPr>
              <p:cNvPicPr>
                <a:picLocks noChangeAspect="1"/>
              </p:cNvPicPr>
              <p:nvPr/>
            </p:nvPicPr>
            <p:blipFill>
              <a:blip r:embed="rId3"/>
              <a:stretch>
                <a:fillRect/>
              </a:stretch>
            </p:blipFill>
            <p:spPr>
              <a:xfrm>
                <a:off x="898043" y="2359342"/>
                <a:ext cx="313903" cy="473570"/>
              </a:xfrm>
              <a:prstGeom prst="rect">
                <a:avLst/>
              </a:prstGeom>
            </p:spPr>
          </p:pic>
          <p:pic>
            <p:nvPicPr>
              <p:cNvPr id="253" name="Picture 252">
                <a:extLst>
                  <a:ext uri="{FF2B5EF4-FFF2-40B4-BE49-F238E27FC236}">
                    <a16:creationId xmlns:a16="http://schemas.microsoft.com/office/drawing/2014/main" id="{347F80A5-C968-444D-99E2-1F2013EF5C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538" y="2590908"/>
                <a:ext cx="193867" cy="193867"/>
              </a:xfrm>
              <a:prstGeom prst="rect">
                <a:avLst/>
              </a:prstGeom>
            </p:spPr>
          </p:pic>
        </p:grpSp>
        <p:pic>
          <p:nvPicPr>
            <p:cNvPr id="199" name="Picture 198">
              <a:extLst>
                <a:ext uri="{FF2B5EF4-FFF2-40B4-BE49-F238E27FC236}">
                  <a16:creationId xmlns:a16="http://schemas.microsoft.com/office/drawing/2014/main" id="{FB769AFE-6DB5-41FD-9C17-E12CCA79F56C}"/>
                </a:ext>
              </a:extLst>
            </p:cNvPr>
            <p:cNvPicPr>
              <a:picLocks noChangeAspect="1"/>
            </p:cNvPicPr>
            <p:nvPr/>
          </p:nvPicPr>
          <p:blipFill>
            <a:blip r:embed="rId63"/>
            <a:stretch>
              <a:fillRect/>
            </a:stretch>
          </p:blipFill>
          <p:spPr>
            <a:xfrm>
              <a:off x="416348" y="1772798"/>
              <a:ext cx="310017" cy="300716"/>
            </a:xfrm>
            <a:prstGeom prst="rect">
              <a:avLst/>
            </a:prstGeom>
          </p:spPr>
        </p:pic>
        <p:pic>
          <p:nvPicPr>
            <p:cNvPr id="200" name="Picture 199">
              <a:extLst>
                <a:ext uri="{FF2B5EF4-FFF2-40B4-BE49-F238E27FC236}">
                  <a16:creationId xmlns:a16="http://schemas.microsoft.com/office/drawing/2014/main" id="{C5FB29E3-6387-4084-AF41-6FD90D993D54}"/>
                </a:ext>
              </a:extLst>
            </p:cNvPr>
            <p:cNvPicPr>
              <a:picLocks noChangeAspect="1"/>
            </p:cNvPicPr>
            <p:nvPr/>
          </p:nvPicPr>
          <p:blipFill>
            <a:blip r:embed="rId64"/>
            <a:stretch>
              <a:fillRect/>
            </a:stretch>
          </p:blipFill>
          <p:spPr>
            <a:xfrm>
              <a:off x="1976923" y="1349174"/>
              <a:ext cx="247650" cy="352425"/>
            </a:xfrm>
            <a:prstGeom prst="rect">
              <a:avLst/>
            </a:prstGeom>
          </p:spPr>
        </p:pic>
        <p:sp>
          <p:nvSpPr>
            <p:cNvPr id="201" name="Rectangle 200">
              <a:extLst>
                <a:ext uri="{FF2B5EF4-FFF2-40B4-BE49-F238E27FC236}">
                  <a16:creationId xmlns:a16="http://schemas.microsoft.com/office/drawing/2014/main" id="{9C2C6F28-9999-4EA1-8FD2-F22E2C9BBC52}"/>
                </a:ext>
              </a:extLst>
            </p:cNvPr>
            <p:cNvSpPr/>
            <p:nvPr/>
          </p:nvSpPr>
          <p:spPr>
            <a:xfrm rot="5400000">
              <a:off x="1034673" y="856343"/>
              <a:ext cx="211469" cy="606444"/>
            </a:xfrm>
            <a:prstGeom prst="rect">
              <a:avLst/>
            </a:prstGeom>
            <a:solidFill>
              <a:schemeClr val="accent2"/>
            </a:solidFill>
            <a:ln w="25400" cap="flat" cmpd="sng" algn="ctr">
              <a:noFill/>
              <a:prstDash val="solid"/>
            </a:ln>
            <a:effectLst/>
          </p:spPr>
          <p:txBody>
            <a:bodyPr rtlCol="0" anchor="ctr"/>
            <a:lstStyle/>
            <a:p>
              <a:pPr algn="ctr" defTabSz="456926">
                <a:defRPr/>
              </a:pPr>
              <a:endParaRPr lang="en-IN" sz="1798" kern="0" dirty="0">
                <a:solidFill>
                  <a:srgbClr val="FFFFFF"/>
                </a:solidFill>
                <a:latin typeface="Arial"/>
              </a:endParaRPr>
            </a:p>
          </p:txBody>
        </p:sp>
        <p:sp>
          <p:nvSpPr>
            <p:cNvPr id="202" name="TextBox 201">
              <a:extLst>
                <a:ext uri="{FF2B5EF4-FFF2-40B4-BE49-F238E27FC236}">
                  <a16:creationId xmlns:a16="http://schemas.microsoft.com/office/drawing/2014/main" id="{463AE6D5-80AC-4A21-A8D0-745B54EF6F7A}"/>
                </a:ext>
              </a:extLst>
            </p:cNvPr>
            <p:cNvSpPr txBox="1"/>
            <p:nvPr/>
          </p:nvSpPr>
          <p:spPr>
            <a:xfrm>
              <a:off x="895976" y="1082499"/>
              <a:ext cx="547653" cy="12465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Analysis</a:t>
              </a:r>
            </a:p>
          </p:txBody>
        </p:sp>
        <p:sp>
          <p:nvSpPr>
            <p:cNvPr id="204" name="Rectangle 203">
              <a:extLst>
                <a:ext uri="{FF2B5EF4-FFF2-40B4-BE49-F238E27FC236}">
                  <a16:creationId xmlns:a16="http://schemas.microsoft.com/office/drawing/2014/main" id="{6018CC46-13F9-443B-B01A-EADB94CEF3C9}"/>
                </a:ext>
              </a:extLst>
            </p:cNvPr>
            <p:cNvSpPr/>
            <p:nvPr/>
          </p:nvSpPr>
          <p:spPr>
            <a:xfrm rot="5400000">
              <a:off x="1817624" y="741579"/>
              <a:ext cx="230361" cy="840307"/>
            </a:xfrm>
            <a:prstGeom prst="rect">
              <a:avLst/>
            </a:prstGeom>
            <a:solidFill>
              <a:schemeClr val="accent2"/>
            </a:solidFill>
            <a:ln w="25400" cap="flat" cmpd="sng" algn="ctr">
              <a:noFill/>
              <a:prstDash val="solid"/>
            </a:ln>
            <a:effectLst/>
          </p:spPr>
          <p:txBody>
            <a:bodyPr rtlCol="0" anchor="ctr"/>
            <a:lstStyle/>
            <a:p>
              <a:pPr algn="ctr" defTabSz="456926">
                <a:defRPr/>
              </a:pPr>
              <a:endParaRPr lang="en-IN" sz="1798" kern="0" dirty="0">
                <a:solidFill>
                  <a:srgbClr val="FFFFFF"/>
                </a:solidFill>
                <a:latin typeface="Arial"/>
              </a:endParaRPr>
            </a:p>
          </p:txBody>
        </p:sp>
        <p:sp>
          <p:nvSpPr>
            <p:cNvPr id="205" name="TextBox 204">
              <a:extLst>
                <a:ext uri="{FF2B5EF4-FFF2-40B4-BE49-F238E27FC236}">
                  <a16:creationId xmlns:a16="http://schemas.microsoft.com/office/drawing/2014/main" id="{EC363E11-9F3D-45D3-9D97-79CFEEBD6462}"/>
                </a:ext>
              </a:extLst>
            </p:cNvPr>
            <p:cNvSpPr txBox="1"/>
            <p:nvPr/>
          </p:nvSpPr>
          <p:spPr>
            <a:xfrm>
              <a:off x="1571442" y="1075222"/>
              <a:ext cx="781515" cy="124650"/>
            </a:xfrm>
            <a:prstGeom prst="rect">
              <a:avLst/>
            </a:prstGeom>
            <a:solidFill>
              <a:schemeClr val="accent2"/>
            </a:solid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FFFFFF"/>
                  </a:solidFill>
                </a:rPr>
                <a:t>Collaboration</a:t>
              </a:r>
            </a:p>
          </p:txBody>
        </p:sp>
        <p:grpSp>
          <p:nvGrpSpPr>
            <p:cNvPr id="208" name="Group 207">
              <a:extLst>
                <a:ext uri="{FF2B5EF4-FFF2-40B4-BE49-F238E27FC236}">
                  <a16:creationId xmlns:a16="http://schemas.microsoft.com/office/drawing/2014/main" id="{0A9A1E00-6976-4D65-AC87-58CF0EBA5778}"/>
                </a:ext>
              </a:extLst>
            </p:cNvPr>
            <p:cNvGrpSpPr/>
            <p:nvPr/>
          </p:nvGrpSpPr>
          <p:grpSpPr>
            <a:xfrm>
              <a:off x="2129522" y="1695596"/>
              <a:ext cx="598434" cy="415873"/>
              <a:chOff x="610256" y="2571476"/>
              <a:chExt cx="598434" cy="415873"/>
            </a:xfrm>
          </p:grpSpPr>
          <p:pic>
            <p:nvPicPr>
              <p:cNvPr id="249" name="Picture 248">
                <a:extLst>
                  <a:ext uri="{FF2B5EF4-FFF2-40B4-BE49-F238E27FC236}">
                    <a16:creationId xmlns:a16="http://schemas.microsoft.com/office/drawing/2014/main" id="{3043D33C-C7AF-48FB-82ED-0ECD16E0D92B}"/>
                  </a:ext>
                </a:extLst>
              </p:cNvPr>
              <p:cNvPicPr>
                <a:picLocks noChangeAspect="1"/>
              </p:cNvPicPr>
              <p:nvPr/>
            </p:nvPicPr>
            <p:blipFill>
              <a:blip r:embed="rId8"/>
              <a:stretch>
                <a:fillRect/>
              </a:stretch>
            </p:blipFill>
            <p:spPr>
              <a:xfrm>
                <a:off x="610256" y="2571476"/>
                <a:ext cx="513773" cy="339498"/>
              </a:xfrm>
              <a:prstGeom prst="rect">
                <a:avLst/>
              </a:prstGeom>
            </p:spPr>
          </p:pic>
          <p:pic>
            <p:nvPicPr>
              <p:cNvPr id="250" name="Picture 249">
                <a:extLst>
                  <a:ext uri="{FF2B5EF4-FFF2-40B4-BE49-F238E27FC236}">
                    <a16:creationId xmlns:a16="http://schemas.microsoft.com/office/drawing/2014/main" id="{F5133CAC-B259-43E9-97DB-3EDA916C547C}"/>
                  </a:ext>
                </a:extLst>
              </p:cNvPr>
              <p:cNvPicPr>
                <a:picLocks noChangeAspect="1"/>
              </p:cNvPicPr>
              <p:nvPr/>
            </p:nvPicPr>
            <p:blipFill>
              <a:blip r:embed="rId8"/>
              <a:stretch>
                <a:fillRect/>
              </a:stretch>
            </p:blipFill>
            <p:spPr>
              <a:xfrm>
                <a:off x="625469" y="2647851"/>
                <a:ext cx="513773" cy="339498"/>
              </a:xfrm>
              <a:prstGeom prst="rect">
                <a:avLst/>
              </a:prstGeom>
            </p:spPr>
          </p:pic>
          <p:sp>
            <p:nvSpPr>
              <p:cNvPr id="251" name="TextBox 250">
                <a:extLst>
                  <a:ext uri="{FF2B5EF4-FFF2-40B4-BE49-F238E27FC236}">
                    <a16:creationId xmlns:a16="http://schemas.microsoft.com/office/drawing/2014/main" id="{7730D8E4-2F48-41AE-AC9E-639A553BB7C4}"/>
                  </a:ext>
                </a:extLst>
              </p:cNvPr>
              <p:cNvSpPr txBox="1"/>
              <p:nvPr/>
            </p:nvSpPr>
            <p:spPr>
              <a:xfrm>
                <a:off x="687451" y="2783475"/>
                <a:ext cx="521239" cy="9695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sz="700" dirty="0">
                    <a:solidFill>
                      <a:srgbClr val="464646">
                        <a:lumMod val="50000"/>
                      </a:srgbClr>
                    </a:solidFill>
                  </a:rPr>
                  <a:t>OneDrive</a:t>
                </a:r>
              </a:p>
            </p:txBody>
          </p:sp>
        </p:grpSp>
        <p:pic>
          <p:nvPicPr>
            <p:cNvPr id="211" name="Picture 210">
              <a:extLst>
                <a:ext uri="{FF2B5EF4-FFF2-40B4-BE49-F238E27FC236}">
                  <a16:creationId xmlns:a16="http://schemas.microsoft.com/office/drawing/2014/main" id="{C2A6D9E9-79D2-464C-B353-BF63FF3A2692}"/>
                </a:ext>
              </a:extLst>
            </p:cNvPr>
            <p:cNvPicPr>
              <a:picLocks noChangeAspect="1"/>
            </p:cNvPicPr>
            <p:nvPr/>
          </p:nvPicPr>
          <p:blipFill>
            <a:blip r:embed="rId65"/>
            <a:stretch>
              <a:fillRect/>
            </a:stretch>
          </p:blipFill>
          <p:spPr>
            <a:xfrm>
              <a:off x="355964" y="2155597"/>
              <a:ext cx="740802" cy="210844"/>
            </a:xfrm>
            <a:prstGeom prst="rect">
              <a:avLst/>
            </a:prstGeom>
          </p:spPr>
        </p:pic>
        <p:pic>
          <p:nvPicPr>
            <p:cNvPr id="212" name="Picture 211">
              <a:extLst>
                <a:ext uri="{FF2B5EF4-FFF2-40B4-BE49-F238E27FC236}">
                  <a16:creationId xmlns:a16="http://schemas.microsoft.com/office/drawing/2014/main" id="{A8B834F4-5CC8-400F-B739-6997323651E6}"/>
                </a:ext>
              </a:extLst>
            </p:cNvPr>
            <p:cNvPicPr>
              <a:picLocks noChangeAspect="1"/>
            </p:cNvPicPr>
            <p:nvPr/>
          </p:nvPicPr>
          <p:blipFill>
            <a:blip r:embed="rId66"/>
            <a:stretch>
              <a:fillRect/>
            </a:stretch>
          </p:blipFill>
          <p:spPr>
            <a:xfrm>
              <a:off x="1188064" y="2210404"/>
              <a:ext cx="785589" cy="232062"/>
            </a:xfrm>
            <a:prstGeom prst="rect">
              <a:avLst/>
            </a:prstGeom>
            <a:solidFill>
              <a:schemeClr val="bg2"/>
            </a:solidFill>
            <a:ln>
              <a:noFill/>
            </a:ln>
          </p:spPr>
        </p:pic>
        <p:pic>
          <p:nvPicPr>
            <p:cNvPr id="215" name="Picture 214">
              <a:extLst>
                <a:ext uri="{FF2B5EF4-FFF2-40B4-BE49-F238E27FC236}">
                  <a16:creationId xmlns:a16="http://schemas.microsoft.com/office/drawing/2014/main" id="{7DE263C3-D0EE-421D-850E-523CFF1E8891}"/>
                </a:ext>
              </a:extLst>
            </p:cNvPr>
            <p:cNvPicPr>
              <a:picLocks noChangeAspect="1"/>
            </p:cNvPicPr>
            <p:nvPr/>
          </p:nvPicPr>
          <p:blipFill>
            <a:blip r:embed="rId67"/>
            <a:stretch>
              <a:fillRect/>
            </a:stretch>
          </p:blipFill>
          <p:spPr>
            <a:xfrm>
              <a:off x="1860002" y="2499962"/>
              <a:ext cx="691217" cy="139346"/>
            </a:xfrm>
            <a:prstGeom prst="rect">
              <a:avLst/>
            </a:prstGeom>
          </p:spPr>
        </p:pic>
        <p:grpSp>
          <p:nvGrpSpPr>
            <p:cNvPr id="221" name="Group 220">
              <a:extLst>
                <a:ext uri="{FF2B5EF4-FFF2-40B4-BE49-F238E27FC236}">
                  <a16:creationId xmlns:a16="http://schemas.microsoft.com/office/drawing/2014/main" id="{AF2967BF-9DDF-4616-9A24-63D16B21923B}"/>
                </a:ext>
              </a:extLst>
            </p:cNvPr>
            <p:cNvGrpSpPr/>
            <p:nvPr/>
          </p:nvGrpSpPr>
          <p:grpSpPr>
            <a:xfrm>
              <a:off x="406076" y="2450124"/>
              <a:ext cx="1442603" cy="312127"/>
              <a:chOff x="227142" y="3105241"/>
              <a:chExt cx="1315571" cy="189521"/>
            </a:xfrm>
          </p:grpSpPr>
          <p:sp>
            <p:nvSpPr>
              <p:cNvPr id="247" name="TextBox 246">
                <a:extLst>
                  <a:ext uri="{FF2B5EF4-FFF2-40B4-BE49-F238E27FC236}">
                    <a16:creationId xmlns:a16="http://schemas.microsoft.com/office/drawing/2014/main" id="{493C761C-3C63-450F-B9A1-7FD9EC4D8CEA}"/>
                  </a:ext>
                </a:extLst>
              </p:cNvPr>
              <p:cNvSpPr txBox="1"/>
              <p:nvPr/>
            </p:nvSpPr>
            <p:spPr>
              <a:xfrm>
                <a:off x="450468" y="3181528"/>
                <a:ext cx="1092245" cy="58867"/>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sz="700" dirty="0">
                    <a:solidFill>
                      <a:srgbClr val="464646">
                        <a:lumMod val="50000"/>
                      </a:srgbClr>
                    </a:solidFill>
                  </a:rPr>
                  <a:t>ALM Maturity Framework</a:t>
                </a:r>
              </a:p>
            </p:txBody>
          </p:sp>
          <p:pic>
            <p:nvPicPr>
              <p:cNvPr id="248" name="Picture 247">
                <a:extLst>
                  <a:ext uri="{FF2B5EF4-FFF2-40B4-BE49-F238E27FC236}">
                    <a16:creationId xmlns:a16="http://schemas.microsoft.com/office/drawing/2014/main" id="{BAC9A306-134D-4446-A5E3-C33BFF9B56F0}"/>
                  </a:ext>
                </a:extLst>
              </p:cNvPr>
              <p:cNvPicPr>
                <a:picLocks noChangeAspect="1"/>
              </p:cNvPicPr>
              <p:nvPr/>
            </p:nvPicPr>
            <p:blipFill>
              <a:blip r:embed="rId61"/>
              <a:stretch>
                <a:fillRect/>
              </a:stretch>
            </p:blipFill>
            <p:spPr>
              <a:xfrm>
                <a:off x="227142" y="3105241"/>
                <a:ext cx="195353" cy="189521"/>
              </a:xfrm>
              <a:prstGeom prst="rect">
                <a:avLst/>
              </a:prstGeom>
            </p:spPr>
          </p:pic>
        </p:grpSp>
        <p:pic>
          <p:nvPicPr>
            <p:cNvPr id="223" name="Picture 222">
              <a:extLst>
                <a:ext uri="{FF2B5EF4-FFF2-40B4-BE49-F238E27FC236}">
                  <a16:creationId xmlns:a16="http://schemas.microsoft.com/office/drawing/2014/main" id="{55858B1E-3648-4101-8E25-0F260F1BF5D4}"/>
                </a:ext>
              </a:extLst>
            </p:cNvPr>
            <p:cNvPicPr>
              <a:picLocks noChangeAspect="1"/>
            </p:cNvPicPr>
            <p:nvPr/>
          </p:nvPicPr>
          <p:blipFill>
            <a:blip r:embed="rId68"/>
            <a:stretch>
              <a:fillRect/>
            </a:stretch>
          </p:blipFill>
          <p:spPr>
            <a:xfrm>
              <a:off x="1715703" y="1782048"/>
              <a:ext cx="330337" cy="401125"/>
            </a:xfrm>
            <a:prstGeom prst="rect">
              <a:avLst/>
            </a:prstGeom>
          </p:spPr>
        </p:pic>
        <p:pic>
          <p:nvPicPr>
            <p:cNvPr id="231" name="Picture 230">
              <a:extLst>
                <a:ext uri="{FF2B5EF4-FFF2-40B4-BE49-F238E27FC236}">
                  <a16:creationId xmlns:a16="http://schemas.microsoft.com/office/drawing/2014/main" id="{19EA7E94-74CE-4CFC-9DB9-7E6E9DC4C228}"/>
                </a:ext>
              </a:extLst>
            </p:cNvPr>
            <p:cNvPicPr>
              <a:picLocks noChangeAspect="1"/>
            </p:cNvPicPr>
            <p:nvPr/>
          </p:nvPicPr>
          <p:blipFill>
            <a:blip r:embed="rId69"/>
            <a:stretch>
              <a:fillRect/>
            </a:stretch>
          </p:blipFill>
          <p:spPr>
            <a:xfrm>
              <a:off x="905661" y="1855668"/>
              <a:ext cx="598362" cy="220824"/>
            </a:xfrm>
            <a:prstGeom prst="rect">
              <a:avLst/>
            </a:prstGeom>
          </p:spPr>
        </p:pic>
        <p:pic>
          <p:nvPicPr>
            <p:cNvPr id="29" name="Picture 28">
              <a:extLst>
                <a:ext uri="{FF2B5EF4-FFF2-40B4-BE49-F238E27FC236}">
                  <a16:creationId xmlns:a16="http://schemas.microsoft.com/office/drawing/2014/main" id="{A70DE2A9-E66E-45AA-A5A4-5D04CEA81694}"/>
                </a:ext>
              </a:extLst>
            </p:cNvPr>
            <p:cNvPicPr>
              <a:picLocks noChangeAspect="1"/>
            </p:cNvPicPr>
            <p:nvPr/>
          </p:nvPicPr>
          <p:blipFill>
            <a:blip r:embed="rId70"/>
            <a:stretch>
              <a:fillRect/>
            </a:stretch>
          </p:blipFill>
          <p:spPr>
            <a:xfrm>
              <a:off x="1666989" y="2757180"/>
              <a:ext cx="488580" cy="210527"/>
            </a:xfrm>
            <a:prstGeom prst="rect">
              <a:avLst/>
            </a:prstGeom>
          </p:spPr>
        </p:pic>
      </p:grpSp>
      <p:pic>
        <p:nvPicPr>
          <p:cNvPr id="537" name="Picture 2" descr="logo">
            <a:extLst>
              <a:ext uri="{FF2B5EF4-FFF2-40B4-BE49-F238E27FC236}">
                <a16:creationId xmlns:a16="http://schemas.microsoft.com/office/drawing/2014/main" id="{3B201781-0211-4DD2-B1CE-D578D031269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10392012" y="1530066"/>
            <a:ext cx="334914" cy="244895"/>
          </a:xfrm>
          <a:prstGeom prst="rect">
            <a:avLst/>
          </a:prstGeom>
          <a:noFill/>
          <a:extLst>
            <a:ext uri="{909E8E84-426E-40DD-AFC4-6F175D3DCCD1}">
              <a14:hiddenFill xmlns:a14="http://schemas.microsoft.com/office/drawing/2010/main">
                <a:solidFill>
                  <a:srgbClr val="FFFFFF"/>
                </a:solidFill>
              </a14:hiddenFill>
            </a:ext>
          </a:extLst>
        </p:spPr>
      </p:pic>
      <p:sp>
        <p:nvSpPr>
          <p:cNvPr id="538" name="TextBox 537">
            <a:extLst>
              <a:ext uri="{FF2B5EF4-FFF2-40B4-BE49-F238E27FC236}">
                <a16:creationId xmlns:a16="http://schemas.microsoft.com/office/drawing/2014/main" id="{44CD936A-ADDC-408C-AC44-42D1AC582139}"/>
              </a:ext>
            </a:extLst>
          </p:cNvPr>
          <p:cNvSpPr txBox="1"/>
          <p:nvPr/>
        </p:nvSpPr>
        <p:spPr>
          <a:xfrm>
            <a:off x="10700203" y="1581609"/>
            <a:ext cx="884539" cy="124586"/>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dirty="0">
                <a:solidFill>
                  <a:srgbClr val="464646">
                    <a:lumMod val="50000"/>
                  </a:srgbClr>
                </a:solidFill>
              </a:rPr>
              <a:t>WIX Toolset</a:t>
            </a:r>
          </a:p>
        </p:txBody>
      </p:sp>
      <p:pic>
        <p:nvPicPr>
          <p:cNvPr id="539" name="Picture 538">
            <a:extLst>
              <a:ext uri="{FF2B5EF4-FFF2-40B4-BE49-F238E27FC236}">
                <a16:creationId xmlns:a16="http://schemas.microsoft.com/office/drawing/2014/main" id="{4C2076BB-2128-4F77-AD06-C23636FAE3D0}"/>
              </a:ext>
            </a:extLst>
          </p:cNvPr>
          <p:cNvPicPr>
            <a:picLocks noChangeAspect="1"/>
          </p:cNvPicPr>
          <p:nvPr/>
        </p:nvPicPr>
        <p:blipFill>
          <a:blip r:embed="rId61"/>
          <a:stretch>
            <a:fillRect/>
          </a:stretch>
        </p:blipFill>
        <p:spPr>
          <a:xfrm>
            <a:off x="5593161" y="1414795"/>
            <a:ext cx="214216" cy="312127"/>
          </a:xfrm>
          <a:prstGeom prst="rect">
            <a:avLst/>
          </a:prstGeom>
        </p:spPr>
      </p:pic>
      <p:grpSp>
        <p:nvGrpSpPr>
          <p:cNvPr id="540" name="Group 539">
            <a:extLst>
              <a:ext uri="{FF2B5EF4-FFF2-40B4-BE49-F238E27FC236}">
                <a16:creationId xmlns:a16="http://schemas.microsoft.com/office/drawing/2014/main" id="{4DBF8162-E364-4783-84EC-783A6F78ACF6}"/>
              </a:ext>
            </a:extLst>
          </p:cNvPr>
          <p:cNvGrpSpPr/>
          <p:nvPr/>
        </p:nvGrpSpPr>
        <p:grpSpPr>
          <a:xfrm>
            <a:off x="6056172" y="1719358"/>
            <a:ext cx="1381727" cy="346573"/>
            <a:chOff x="10189989" y="4023160"/>
            <a:chExt cx="1308392" cy="287881"/>
          </a:xfrm>
        </p:grpSpPr>
        <p:sp>
          <p:nvSpPr>
            <p:cNvPr id="541" name="TextBox 540">
              <a:extLst>
                <a:ext uri="{FF2B5EF4-FFF2-40B4-BE49-F238E27FC236}">
                  <a16:creationId xmlns:a16="http://schemas.microsoft.com/office/drawing/2014/main" id="{06F5C354-909A-4C05-A33B-0D50F3D59164}"/>
                </a:ext>
              </a:extLst>
            </p:cNvPr>
            <p:cNvSpPr txBox="1"/>
            <p:nvPr/>
          </p:nvSpPr>
          <p:spPr>
            <a:xfrm>
              <a:off x="10438197" y="4063492"/>
              <a:ext cx="1060184" cy="115044"/>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lnSpc>
                  <a:spcPct val="100000"/>
                </a:lnSpc>
                <a:defRPr/>
              </a:pPr>
              <a:r>
                <a:rPr lang="en-US" dirty="0">
                  <a:solidFill>
                    <a:srgbClr val="464646">
                      <a:lumMod val="50000"/>
                    </a:srgbClr>
                  </a:solidFill>
                </a:rPr>
                <a:t>Application Insight</a:t>
              </a:r>
            </a:p>
          </p:txBody>
        </p:sp>
        <p:pic>
          <p:nvPicPr>
            <p:cNvPr id="542" name="Picture 541">
              <a:extLst>
                <a:ext uri="{FF2B5EF4-FFF2-40B4-BE49-F238E27FC236}">
                  <a16:creationId xmlns:a16="http://schemas.microsoft.com/office/drawing/2014/main" id="{3801FC83-24FE-4FD4-8335-5DCFCA83DE7D}"/>
                </a:ext>
              </a:extLst>
            </p:cNvPr>
            <p:cNvPicPr>
              <a:picLocks noChangeAspect="1"/>
            </p:cNvPicPr>
            <p:nvPr/>
          </p:nvPicPr>
          <p:blipFill>
            <a:blip r:embed="rId59"/>
            <a:stretch>
              <a:fillRect/>
            </a:stretch>
          </p:blipFill>
          <p:spPr>
            <a:xfrm>
              <a:off x="10189989" y="4023160"/>
              <a:ext cx="287881" cy="287881"/>
            </a:xfrm>
            <a:prstGeom prst="rect">
              <a:avLst/>
            </a:prstGeom>
          </p:spPr>
        </p:pic>
      </p:grpSp>
      <p:sp>
        <p:nvSpPr>
          <p:cNvPr id="544" name="Rectangle 543">
            <a:extLst>
              <a:ext uri="{FF2B5EF4-FFF2-40B4-BE49-F238E27FC236}">
                <a16:creationId xmlns:a16="http://schemas.microsoft.com/office/drawing/2014/main" id="{230F19E1-CB92-4A74-A032-8C4E4B445175}"/>
              </a:ext>
            </a:extLst>
          </p:cNvPr>
          <p:cNvSpPr/>
          <p:nvPr/>
        </p:nvSpPr>
        <p:spPr>
          <a:xfrm>
            <a:off x="8159598" y="2746918"/>
            <a:ext cx="229592" cy="674334"/>
          </a:xfrm>
          <a:prstGeom prst="rect">
            <a:avLst/>
          </a:prstGeom>
          <a:solidFill>
            <a:srgbClr val="FF5800"/>
          </a:solidFill>
          <a:ln w="25400" cap="flat" cmpd="sng" algn="ctr">
            <a:noFill/>
            <a:prstDash val="solid"/>
          </a:ln>
          <a:effectLst/>
        </p:spPr>
        <p:txBody>
          <a:bodyPr rtlCol="0" anchor="ctr"/>
          <a:lstStyle/>
          <a:p>
            <a:pPr defTabSz="456926">
              <a:defRPr/>
            </a:pPr>
            <a:endParaRPr lang="en-IN" sz="1798" kern="0">
              <a:solidFill>
                <a:srgbClr val="FFFFFF"/>
              </a:solidFill>
              <a:latin typeface="Arial"/>
            </a:endParaRPr>
          </a:p>
        </p:txBody>
      </p:sp>
      <p:sp>
        <p:nvSpPr>
          <p:cNvPr id="545" name="TextBox 544">
            <a:extLst>
              <a:ext uri="{FF2B5EF4-FFF2-40B4-BE49-F238E27FC236}">
                <a16:creationId xmlns:a16="http://schemas.microsoft.com/office/drawing/2014/main" id="{975AFB91-9431-43CC-B8FB-77ADE1A0617F}"/>
              </a:ext>
            </a:extLst>
          </p:cNvPr>
          <p:cNvSpPr txBox="1"/>
          <p:nvPr/>
        </p:nvSpPr>
        <p:spPr>
          <a:xfrm rot="16200000">
            <a:off x="7859162" y="2834872"/>
            <a:ext cx="830464" cy="11080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sz="800" dirty="0">
                <a:solidFill>
                  <a:srgbClr val="FFFFFF"/>
                </a:solidFill>
              </a:rPr>
              <a:t>Container</a:t>
            </a:r>
          </a:p>
        </p:txBody>
      </p:sp>
      <p:pic>
        <p:nvPicPr>
          <p:cNvPr id="31" name="Picture 30">
            <a:extLst>
              <a:ext uri="{FF2B5EF4-FFF2-40B4-BE49-F238E27FC236}">
                <a16:creationId xmlns:a16="http://schemas.microsoft.com/office/drawing/2014/main" id="{A1D66347-5119-4E8F-B1F4-F3282FC9B95B}"/>
              </a:ext>
            </a:extLst>
          </p:cNvPr>
          <p:cNvPicPr>
            <a:picLocks noChangeAspect="1"/>
          </p:cNvPicPr>
          <p:nvPr/>
        </p:nvPicPr>
        <p:blipFill>
          <a:blip r:embed="rId72"/>
          <a:stretch>
            <a:fillRect/>
          </a:stretch>
        </p:blipFill>
        <p:spPr>
          <a:xfrm>
            <a:off x="9113151" y="2795036"/>
            <a:ext cx="551240" cy="220496"/>
          </a:xfrm>
          <a:prstGeom prst="rect">
            <a:avLst/>
          </a:prstGeom>
        </p:spPr>
      </p:pic>
      <p:grpSp>
        <p:nvGrpSpPr>
          <p:cNvPr id="546" name="Group 545">
            <a:extLst>
              <a:ext uri="{FF2B5EF4-FFF2-40B4-BE49-F238E27FC236}">
                <a16:creationId xmlns:a16="http://schemas.microsoft.com/office/drawing/2014/main" id="{5111A5D9-5F12-4341-81A0-89CD52C0F95E}"/>
              </a:ext>
            </a:extLst>
          </p:cNvPr>
          <p:cNvGrpSpPr/>
          <p:nvPr/>
        </p:nvGrpSpPr>
        <p:grpSpPr>
          <a:xfrm>
            <a:off x="9699445" y="2783232"/>
            <a:ext cx="637533" cy="453771"/>
            <a:chOff x="1666567" y="4253799"/>
            <a:chExt cx="637533" cy="453771"/>
          </a:xfrm>
        </p:grpSpPr>
        <p:pic>
          <p:nvPicPr>
            <p:cNvPr id="547" name="Picture 546">
              <a:extLst>
                <a:ext uri="{FF2B5EF4-FFF2-40B4-BE49-F238E27FC236}">
                  <a16:creationId xmlns:a16="http://schemas.microsoft.com/office/drawing/2014/main" id="{2C7EAF65-74BB-49F8-BF4E-BC168A049B3A}"/>
                </a:ext>
              </a:extLst>
            </p:cNvPr>
            <p:cNvPicPr>
              <a:picLocks noChangeAspect="1"/>
            </p:cNvPicPr>
            <p:nvPr/>
          </p:nvPicPr>
          <p:blipFill>
            <a:blip r:embed="rId19"/>
            <a:stretch>
              <a:fillRect/>
            </a:stretch>
          </p:blipFill>
          <p:spPr>
            <a:xfrm>
              <a:off x="1740121" y="4253799"/>
              <a:ext cx="491285" cy="302330"/>
            </a:xfrm>
            <a:prstGeom prst="rect">
              <a:avLst/>
            </a:prstGeom>
          </p:spPr>
        </p:pic>
        <p:sp>
          <p:nvSpPr>
            <p:cNvPr id="548" name="TextBox 547">
              <a:extLst>
                <a:ext uri="{FF2B5EF4-FFF2-40B4-BE49-F238E27FC236}">
                  <a16:creationId xmlns:a16="http://schemas.microsoft.com/office/drawing/2014/main" id="{FA733DB6-26E3-4CB2-83EC-06CEF1579DDF}"/>
                </a:ext>
              </a:extLst>
            </p:cNvPr>
            <p:cNvSpPr txBox="1"/>
            <p:nvPr/>
          </p:nvSpPr>
          <p:spPr>
            <a:xfrm>
              <a:off x="1666567" y="4476738"/>
              <a:ext cx="637533" cy="230832"/>
            </a:xfrm>
            <a:prstGeom prst="rect">
              <a:avLst/>
            </a:prstGeom>
            <a:noFill/>
          </p:spPr>
          <p:txBody>
            <a:bodyPr wrap="square" rtlCol="0">
              <a:spAutoFit/>
            </a:bodyPr>
            <a:lstStyle/>
            <a:p>
              <a:r>
                <a:rPr lang="en-US" sz="900" b="1" dirty="0"/>
                <a:t>Docker </a:t>
              </a:r>
            </a:p>
          </p:txBody>
        </p:sp>
      </p:grpSp>
      <p:pic>
        <p:nvPicPr>
          <p:cNvPr id="32" name="Picture 31">
            <a:extLst>
              <a:ext uri="{FF2B5EF4-FFF2-40B4-BE49-F238E27FC236}">
                <a16:creationId xmlns:a16="http://schemas.microsoft.com/office/drawing/2014/main" id="{5DC0CC36-7810-4C07-8E62-A24A419069DE}"/>
              </a:ext>
            </a:extLst>
          </p:cNvPr>
          <p:cNvPicPr>
            <a:picLocks noChangeAspect="1"/>
          </p:cNvPicPr>
          <p:nvPr/>
        </p:nvPicPr>
        <p:blipFill>
          <a:blip r:embed="rId73"/>
          <a:stretch>
            <a:fillRect/>
          </a:stretch>
        </p:blipFill>
        <p:spPr>
          <a:xfrm>
            <a:off x="10485631" y="2795655"/>
            <a:ext cx="383621" cy="318500"/>
          </a:xfrm>
          <a:prstGeom prst="rect">
            <a:avLst/>
          </a:prstGeom>
        </p:spPr>
      </p:pic>
      <p:sp>
        <p:nvSpPr>
          <p:cNvPr id="549" name="TextBox 548">
            <a:extLst>
              <a:ext uri="{FF2B5EF4-FFF2-40B4-BE49-F238E27FC236}">
                <a16:creationId xmlns:a16="http://schemas.microsoft.com/office/drawing/2014/main" id="{1472419E-D0A4-4AB2-AF56-F2DC4D992BAC}"/>
              </a:ext>
            </a:extLst>
          </p:cNvPr>
          <p:cNvSpPr txBox="1"/>
          <p:nvPr/>
        </p:nvSpPr>
        <p:spPr>
          <a:xfrm>
            <a:off x="10231718" y="3023852"/>
            <a:ext cx="996852" cy="230832"/>
          </a:xfrm>
          <a:prstGeom prst="rect">
            <a:avLst/>
          </a:prstGeom>
          <a:noFill/>
        </p:spPr>
        <p:txBody>
          <a:bodyPr wrap="square" rtlCol="0">
            <a:spAutoFit/>
          </a:bodyPr>
          <a:lstStyle/>
          <a:p>
            <a:r>
              <a:rPr lang="en-US" sz="900" b="1" dirty="0"/>
              <a:t>Docker Swarm </a:t>
            </a:r>
          </a:p>
        </p:txBody>
      </p:sp>
      <p:pic>
        <p:nvPicPr>
          <p:cNvPr id="33" name="Picture 32">
            <a:extLst>
              <a:ext uri="{FF2B5EF4-FFF2-40B4-BE49-F238E27FC236}">
                <a16:creationId xmlns:a16="http://schemas.microsoft.com/office/drawing/2014/main" id="{BCC295DC-4CFE-4E85-8376-D15DC0297AD2}"/>
              </a:ext>
            </a:extLst>
          </p:cNvPr>
          <p:cNvPicPr>
            <a:picLocks noChangeAspect="1"/>
          </p:cNvPicPr>
          <p:nvPr/>
        </p:nvPicPr>
        <p:blipFill>
          <a:blip r:embed="rId74"/>
          <a:stretch>
            <a:fillRect/>
          </a:stretch>
        </p:blipFill>
        <p:spPr>
          <a:xfrm>
            <a:off x="9189669" y="3179145"/>
            <a:ext cx="791080" cy="217474"/>
          </a:xfrm>
          <a:prstGeom prst="rect">
            <a:avLst/>
          </a:prstGeom>
        </p:spPr>
      </p:pic>
      <p:pic>
        <p:nvPicPr>
          <p:cNvPr id="35" name="Picture 34">
            <a:extLst>
              <a:ext uri="{FF2B5EF4-FFF2-40B4-BE49-F238E27FC236}">
                <a16:creationId xmlns:a16="http://schemas.microsoft.com/office/drawing/2014/main" id="{E82DCC2A-0942-4936-9067-3D098E357923}"/>
              </a:ext>
            </a:extLst>
          </p:cNvPr>
          <p:cNvPicPr>
            <a:picLocks noChangeAspect="1"/>
          </p:cNvPicPr>
          <p:nvPr/>
        </p:nvPicPr>
        <p:blipFill>
          <a:blip r:embed="rId75"/>
          <a:stretch>
            <a:fillRect/>
          </a:stretch>
        </p:blipFill>
        <p:spPr>
          <a:xfrm>
            <a:off x="8458191" y="2779432"/>
            <a:ext cx="576821" cy="589137"/>
          </a:xfrm>
          <a:prstGeom prst="rect">
            <a:avLst/>
          </a:prstGeom>
        </p:spPr>
      </p:pic>
      <p:sp>
        <p:nvSpPr>
          <p:cNvPr id="550" name="Rectangle 549">
            <a:extLst>
              <a:ext uri="{FF2B5EF4-FFF2-40B4-BE49-F238E27FC236}">
                <a16:creationId xmlns:a16="http://schemas.microsoft.com/office/drawing/2014/main" id="{F0EB9A39-ABD6-49F7-9508-5E4D5C29BCCE}"/>
              </a:ext>
            </a:extLst>
          </p:cNvPr>
          <p:cNvSpPr/>
          <p:nvPr/>
        </p:nvSpPr>
        <p:spPr>
          <a:xfrm>
            <a:off x="9903792" y="4706794"/>
            <a:ext cx="2129767" cy="1576108"/>
          </a:xfrm>
          <a:prstGeom prst="rect">
            <a:avLst/>
          </a:prstGeom>
          <a:solidFill>
            <a:srgbClr val="FFFFFF"/>
          </a:solidFill>
          <a:ln w="6350" cap="flat" cmpd="sng" algn="ctr">
            <a:solidFill>
              <a:schemeClr val="accent1">
                <a:lumMod val="60000"/>
                <a:lumOff val="40000"/>
              </a:schemeClr>
            </a:solidFill>
            <a:prstDash val="solid"/>
          </a:ln>
          <a:effectLst/>
        </p:spPr>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56926">
              <a:defRPr/>
            </a:pPr>
            <a:endParaRPr lang="en-US" sz="1200" dirty="0">
              <a:solidFill>
                <a:srgbClr val="C8C8C8">
                  <a:lumMod val="50000"/>
                </a:srgbClr>
              </a:solidFill>
              <a:latin typeface="Segoe UI" pitchFamily="34" charset="0"/>
              <a:cs typeface="Segoe UI" pitchFamily="34" charset="0"/>
            </a:endParaRPr>
          </a:p>
        </p:txBody>
      </p:sp>
      <p:sp>
        <p:nvSpPr>
          <p:cNvPr id="552" name="Rectangle 551">
            <a:extLst>
              <a:ext uri="{FF2B5EF4-FFF2-40B4-BE49-F238E27FC236}">
                <a16:creationId xmlns:a16="http://schemas.microsoft.com/office/drawing/2014/main" id="{5E5415D1-9267-4114-A771-70C9933DA1BB}"/>
              </a:ext>
            </a:extLst>
          </p:cNvPr>
          <p:cNvSpPr/>
          <p:nvPr/>
        </p:nvSpPr>
        <p:spPr>
          <a:xfrm>
            <a:off x="9974818" y="4844628"/>
            <a:ext cx="185033" cy="1316960"/>
          </a:xfrm>
          <a:prstGeom prst="rect">
            <a:avLst/>
          </a:prstGeom>
          <a:solidFill>
            <a:srgbClr val="FF5800"/>
          </a:solidFill>
          <a:ln w="25400" cap="flat" cmpd="sng" algn="ctr">
            <a:noFill/>
            <a:prstDash val="solid"/>
          </a:ln>
          <a:effectLst/>
        </p:spPr>
        <p:txBody>
          <a:bodyPr rtlCol="0" anchor="ctr"/>
          <a:lstStyle/>
          <a:p>
            <a:pPr defTabSz="456926">
              <a:defRPr/>
            </a:pPr>
            <a:endParaRPr lang="en-IN" sz="1798" kern="0">
              <a:solidFill>
                <a:srgbClr val="FFFFFF"/>
              </a:solidFill>
              <a:latin typeface="Arial"/>
            </a:endParaRPr>
          </a:p>
        </p:txBody>
      </p:sp>
      <p:sp>
        <p:nvSpPr>
          <p:cNvPr id="553" name="TextBox 552">
            <a:extLst>
              <a:ext uri="{FF2B5EF4-FFF2-40B4-BE49-F238E27FC236}">
                <a16:creationId xmlns:a16="http://schemas.microsoft.com/office/drawing/2014/main" id="{3426DD11-E569-40F4-8854-938E968A35D8}"/>
              </a:ext>
            </a:extLst>
          </p:cNvPr>
          <p:cNvSpPr txBox="1"/>
          <p:nvPr/>
        </p:nvSpPr>
        <p:spPr>
          <a:xfrm rot="16200000">
            <a:off x="9639002" y="5218098"/>
            <a:ext cx="855390" cy="110800"/>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defTabSz="698894">
              <a:defRPr/>
            </a:pPr>
            <a:r>
              <a:rPr lang="en-US" sz="800" dirty="0">
                <a:solidFill>
                  <a:srgbClr val="FFFFFF"/>
                </a:solidFill>
              </a:rPr>
              <a:t>Analytics</a:t>
            </a:r>
          </a:p>
        </p:txBody>
      </p:sp>
      <p:pic>
        <p:nvPicPr>
          <p:cNvPr id="554" name="Picture 553">
            <a:extLst>
              <a:ext uri="{FF2B5EF4-FFF2-40B4-BE49-F238E27FC236}">
                <a16:creationId xmlns:a16="http://schemas.microsoft.com/office/drawing/2014/main" id="{5F854F98-2BE3-4BB3-ACE5-7B61BF0505F9}"/>
              </a:ext>
            </a:extLst>
          </p:cNvPr>
          <p:cNvPicPr>
            <a:picLocks noChangeAspect="1"/>
          </p:cNvPicPr>
          <p:nvPr/>
        </p:nvPicPr>
        <p:blipFill>
          <a:blip r:embed="rId76"/>
          <a:stretch>
            <a:fillRect/>
          </a:stretch>
        </p:blipFill>
        <p:spPr>
          <a:xfrm>
            <a:off x="10228684" y="4874914"/>
            <a:ext cx="769484" cy="180092"/>
          </a:xfrm>
          <a:prstGeom prst="rect">
            <a:avLst/>
          </a:prstGeom>
          <a:solidFill>
            <a:schemeClr val="bg2"/>
          </a:solidFill>
          <a:ln>
            <a:noFill/>
          </a:ln>
        </p:spPr>
      </p:pic>
      <p:pic>
        <p:nvPicPr>
          <p:cNvPr id="555" name="Picture 554">
            <a:extLst>
              <a:ext uri="{FF2B5EF4-FFF2-40B4-BE49-F238E27FC236}">
                <a16:creationId xmlns:a16="http://schemas.microsoft.com/office/drawing/2014/main" id="{2BB06F9F-809A-4C46-8C9E-8FF785543FCD}"/>
              </a:ext>
            </a:extLst>
          </p:cNvPr>
          <p:cNvPicPr>
            <a:picLocks noChangeAspect="1"/>
          </p:cNvPicPr>
          <p:nvPr/>
        </p:nvPicPr>
        <p:blipFill>
          <a:blip r:embed="rId77"/>
          <a:stretch>
            <a:fillRect/>
          </a:stretch>
        </p:blipFill>
        <p:spPr>
          <a:xfrm>
            <a:off x="10296861" y="5201513"/>
            <a:ext cx="710878" cy="219027"/>
          </a:xfrm>
          <a:prstGeom prst="rect">
            <a:avLst/>
          </a:prstGeom>
          <a:solidFill>
            <a:schemeClr val="bg2"/>
          </a:solidFill>
          <a:ln>
            <a:noFill/>
          </a:ln>
        </p:spPr>
      </p:pic>
      <p:pic>
        <p:nvPicPr>
          <p:cNvPr id="556" name="Picture 555">
            <a:extLst>
              <a:ext uri="{FF2B5EF4-FFF2-40B4-BE49-F238E27FC236}">
                <a16:creationId xmlns:a16="http://schemas.microsoft.com/office/drawing/2014/main" id="{2D856828-AD61-45C0-9BC4-03EEB0A1A2C3}"/>
              </a:ext>
            </a:extLst>
          </p:cNvPr>
          <p:cNvPicPr>
            <a:picLocks noChangeAspect="1"/>
          </p:cNvPicPr>
          <p:nvPr/>
        </p:nvPicPr>
        <p:blipFill>
          <a:blip r:embed="rId78"/>
          <a:stretch>
            <a:fillRect/>
          </a:stretch>
        </p:blipFill>
        <p:spPr>
          <a:xfrm>
            <a:off x="10296861" y="5555774"/>
            <a:ext cx="915268" cy="272634"/>
          </a:xfrm>
          <a:prstGeom prst="rect">
            <a:avLst/>
          </a:prstGeom>
          <a:solidFill>
            <a:schemeClr val="bg2"/>
          </a:solidFill>
          <a:ln>
            <a:noFill/>
          </a:ln>
        </p:spPr>
      </p:pic>
      <p:sp>
        <p:nvSpPr>
          <p:cNvPr id="557" name="TextBox 556">
            <a:extLst>
              <a:ext uri="{FF2B5EF4-FFF2-40B4-BE49-F238E27FC236}">
                <a16:creationId xmlns:a16="http://schemas.microsoft.com/office/drawing/2014/main" id="{7D9E7994-BA7D-4430-ABCB-F5233B7901BB}"/>
              </a:ext>
            </a:extLst>
          </p:cNvPr>
          <p:cNvSpPr txBox="1"/>
          <p:nvPr/>
        </p:nvSpPr>
        <p:spPr>
          <a:xfrm>
            <a:off x="10537441" y="5870680"/>
            <a:ext cx="596630" cy="20774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a:lnSpc>
                <a:spcPct val="150000"/>
              </a:lnSpc>
            </a:pPr>
            <a:r>
              <a:rPr lang="en-US" dirty="0">
                <a:solidFill>
                  <a:srgbClr val="464646">
                    <a:lumMod val="50000"/>
                  </a:srgbClr>
                </a:solidFill>
              </a:rPr>
              <a:t>Azure LUIS</a:t>
            </a:r>
          </a:p>
        </p:txBody>
      </p:sp>
      <p:pic>
        <p:nvPicPr>
          <p:cNvPr id="40" name="Picture 39">
            <a:extLst>
              <a:ext uri="{FF2B5EF4-FFF2-40B4-BE49-F238E27FC236}">
                <a16:creationId xmlns:a16="http://schemas.microsoft.com/office/drawing/2014/main" id="{0137C7E2-1AB4-4B09-8A36-7E51F5A9404C}"/>
              </a:ext>
            </a:extLst>
          </p:cNvPr>
          <p:cNvPicPr>
            <a:picLocks noChangeAspect="1"/>
          </p:cNvPicPr>
          <p:nvPr/>
        </p:nvPicPr>
        <p:blipFill>
          <a:blip r:embed="rId79"/>
          <a:stretch>
            <a:fillRect/>
          </a:stretch>
        </p:blipFill>
        <p:spPr>
          <a:xfrm>
            <a:off x="10254801" y="5902561"/>
            <a:ext cx="274422" cy="160376"/>
          </a:xfrm>
          <a:prstGeom prst="rect">
            <a:avLst/>
          </a:prstGeom>
        </p:spPr>
      </p:pic>
      <p:pic>
        <p:nvPicPr>
          <p:cNvPr id="41" name="Picture 40">
            <a:extLst>
              <a:ext uri="{FF2B5EF4-FFF2-40B4-BE49-F238E27FC236}">
                <a16:creationId xmlns:a16="http://schemas.microsoft.com/office/drawing/2014/main" id="{86B51F78-57E5-4B4B-8B88-546FBD72D475}"/>
              </a:ext>
            </a:extLst>
          </p:cNvPr>
          <p:cNvPicPr>
            <a:picLocks noChangeAspect="1"/>
          </p:cNvPicPr>
          <p:nvPr/>
        </p:nvPicPr>
        <p:blipFill>
          <a:blip r:embed="rId80"/>
          <a:stretch>
            <a:fillRect/>
          </a:stretch>
        </p:blipFill>
        <p:spPr>
          <a:xfrm>
            <a:off x="11051012" y="5013918"/>
            <a:ext cx="249869" cy="246054"/>
          </a:xfrm>
          <a:prstGeom prst="rect">
            <a:avLst/>
          </a:prstGeom>
        </p:spPr>
      </p:pic>
      <p:sp>
        <p:nvSpPr>
          <p:cNvPr id="558" name="TextBox 557">
            <a:extLst>
              <a:ext uri="{FF2B5EF4-FFF2-40B4-BE49-F238E27FC236}">
                <a16:creationId xmlns:a16="http://schemas.microsoft.com/office/drawing/2014/main" id="{CB52747F-A480-47DF-BE70-41FC9B09B8AF}"/>
              </a:ext>
            </a:extLst>
          </p:cNvPr>
          <p:cNvSpPr txBox="1"/>
          <p:nvPr/>
        </p:nvSpPr>
        <p:spPr>
          <a:xfrm>
            <a:off x="11305676" y="4979691"/>
            <a:ext cx="596630" cy="27699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a:lnSpc>
                <a:spcPct val="100000"/>
              </a:lnSpc>
            </a:pPr>
            <a:r>
              <a:rPr lang="en-US" dirty="0">
                <a:solidFill>
                  <a:srgbClr val="464646">
                    <a:lumMod val="50000"/>
                  </a:srgbClr>
                </a:solidFill>
              </a:rPr>
              <a:t>Azure Log</a:t>
            </a:r>
          </a:p>
          <a:p>
            <a:pPr>
              <a:lnSpc>
                <a:spcPct val="100000"/>
              </a:lnSpc>
            </a:pPr>
            <a:r>
              <a:rPr lang="en-US" dirty="0">
                <a:solidFill>
                  <a:srgbClr val="464646">
                    <a:lumMod val="50000"/>
                  </a:srgbClr>
                </a:solidFill>
              </a:rPr>
              <a:t>Analytics</a:t>
            </a:r>
          </a:p>
        </p:txBody>
      </p:sp>
      <p:pic>
        <p:nvPicPr>
          <p:cNvPr id="559" name="Picture 558">
            <a:extLst>
              <a:ext uri="{FF2B5EF4-FFF2-40B4-BE49-F238E27FC236}">
                <a16:creationId xmlns:a16="http://schemas.microsoft.com/office/drawing/2014/main" id="{B58311FC-5BEB-4F68-B971-BFFAC2DCD59F}"/>
              </a:ext>
            </a:extLst>
          </p:cNvPr>
          <p:cNvPicPr>
            <a:picLocks noChangeAspect="1"/>
          </p:cNvPicPr>
          <p:nvPr/>
        </p:nvPicPr>
        <p:blipFill>
          <a:blip r:embed="rId59"/>
          <a:stretch>
            <a:fillRect/>
          </a:stretch>
        </p:blipFill>
        <p:spPr>
          <a:xfrm>
            <a:off x="11060752" y="5312873"/>
            <a:ext cx="287881" cy="287881"/>
          </a:xfrm>
          <a:prstGeom prst="rect">
            <a:avLst/>
          </a:prstGeom>
        </p:spPr>
      </p:pic>
      <p:sp>
        <p:nvSpPr>
          <p:cNvPr id="560" name="TextBox 559">
            <a:extLst>
              <a:ext uri="{FF2B5EF4-FFF2-40B4-BE49-F238E27FC236}">
                <a16:creationId xmlns:a16="http://schemas.microsoft.com/office/drawing/2014/main" id="{9364DD4B-F14F-4A55-9ECB-5AF15526EA5E}"/>
              </a:ext>
            </a:extLst>
          </p:cNvPr>
          <p:cNvSpPr txBox="1"/>
          <p:nvPr/>
        </p:nvSpPr>
        <p:spPr>
          <a:xfrm>
            <a:off x="11315201" y="5332116"/>
            <a:ext cx="642161" cy="27699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a:lnSpc>
                <a:spcPct val="100000"/>
              </a:lnSpc>
            </a:pPr>
            <a:r>
              <a:rPr lang="en-US" dirty="0">
                <a:solidFill>
                  <a:srgbClr val="464646">
                    <a:lumMod val="50000"/>
                  </a:srgbClr>
                </a:solidFill>
              </a:rPr>
              <a:t>App Insight</a:t>
            </a:r>
          </a:p>
          <a:p>
            <a:pPr>
              <a:lnSpc>
                <a:spcPct val="100000"/>
              </a:lnSpc>
            </a:pPr>
            <a:r>
              <a:rPr lang="en-US" dirty="0">
                <a:solidFill>
                  <a:srgbClr val="464646">
                    <a:lumMod val="50000"/>
                  </a:srgbClr>
                </a:solidFill>
              </a:rPr>
              <a:t>Analytics</a:t>
            </a:r>
          </a:p>
        </p:txBody>
      </p:sp>
      <p:pic>
        <p:nvPicPr>
          <p:cNvPr id="561" name="Picture 560">
            <a:extLst>
              <a:ext uri="{FF2B5EF4-FFF2-40B4-BE49-F238E27FC236}">
                <a16:creationId xmlns:a16="http://schemas.microsoft.com/office/drawing/2014/main" id="{CA55E644-2B98-4138-94E6-6E5AA51D1A18}"/>
              </a:ext>
            </a:extLst>
          </p:cNvPr>
          <p:cNvPicPr>
            <a:picLocks noChangeAspect="1"/>
          </p:cNvPicPr>
          <p:nvPr/>
        </p:nvPicPr>
        <p:blipFill>
          <a:blip r:embed="rId80"/>
          <a:stretch>
            <a:fillRect/>
          </a:stretch>
        </p:blipFill>
        <p:spPr>
          <a:xfrm>
            <a:off x="10547739" y="4413927"/>
            <a:ext cx="249869" cy="246054"/>
          </a:xfrm>
          <a:prstGeom prst="rect">
            <a:avLst/>
          </a:prstGeom>
        </p:spPr>
      </p:pic>
      <p:sp>
        <p:nvSpPr>
          <p:cNvPr id="562" name="TextBox 561">
            <a:extLst>
              <a:ext uri="{FF2B5EF4-FFF2-40B4-BE49-F238E27FC236}">
                <a16:creationId xmlns:a16="http://schemas.microsoft.com/office/drawing/2014/main" id="{F4C58A36-3854-470F-AD26-38CB6416477F}"/>
              </a:ext>
            </a:extLst>
          </p:cNvPr>
          <p:cNvSpPr txBox="1"/>
          <p:nvPr/>
        </p:nvSpPr>
        <p:spPr>
          <a:xfrm>
            <a:off x="10821453" y="4446375"/>
            <a:ext cx="661011" cy="138499"/>
          </a:xfrm>
          <a:prstGeom prst="rect">
            <a:avLst/>
          </a:prstGeom>
          <a:noFill/>
        </p:spPr>
        <p:txBody>
          <a:bodyPr wrap="square" lIns="0" tIns="0" rIns="0" bIns="0" rtlCol="0">
            <a:spAutoFit/>
          </a:bodyPr>
          <a:lstStyle>
            <a:defPPr>
              <a:defRPr lang="en-US"/>
            </a:defPPr>
            <a:lvl1pPr defTabSz="699314">
              <a:lnSpc>
                <a:spcPct val="90000"/>
              </a:lnSpc>
              <a:defRPr sz="900" b="1" kern="0">
                <a:solidFill>
                  <a:schemeClr val="tx2">
                    <a:lumMod val="50000"/>
                  </a:schemeClr>
                </a:solidFill>
                <a:latin typeface="Segoe UI" pitchFamily="34" charset="0"/>
                <a:ea typeface="Segoe UI" pitchFamily="34" charset="0"/>
                <a:cs typeface="Segoe UI" pitchFamily="34" charset="0"/>
              </a:defRPr>
            </a:lvl1pPr>
          </a:lstStyle>
          <a:p>
            <a:pPr>
              <a:lnSpc>
                <a:spcPct val="100000"/>
              </a:lnSpc>
            </a:pPr>
            <a:r>
              <a:rPr lang="en-US" dirty="0">
                <a:solidFill>
                  <a:srgbClr val="464646">
                    <a:lumMod val="50000"/>
                  </a:srgbClr>
                </a:solidFill>
              </a:rPr>
              <a:t>Azure OMS</a:t>
            </a:r>
          </a:p>
        </p:txBody>
      </p:sp>
    </p:spTree>
    <p:extLst>
      <p:ext uri="{BB962C8B-B14F-4D97-AF65-F5344CB8AC3E}">
        <p14:creationId xmlns:p14="http://schemas.microsoft.com/office/powerpoint/2010/main" val="19508430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DevOps Offerings</a:t>
            </a:r>
          </a:p>
        </p:txBody>
      </p:sp>
    </p:spTree>
    <p:extLst>
      <p:ext uri="{BB962C8B-B14F-4D97-AF65-F5344CB8AC3E}">
        <p14:creationId xmlns:p14="http://schemas.microsoft.com/office/powerpoint/2010/main" val="35105899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792" y="214875"/>
            <a:ext cx="10270415" cy="587010"/>
          </a:xfrm>
        </p:spPr>
        <p:txBody>
          <a:bodyPr/>
          <a:lstStyle/>
          <a:p>
            <a:r>
              <a:rPr lang="en-US" dirty="0"/>
              <a:t>Offering: DevOps Insight/Assessment</a:t>
            </a:r>
          </a:p>
        </p:txBody>
      </p:sp>
      <p:sp>
        <p:nvSpPr>
          <p:cNvPr id="46" name="TextBox 45"/>
          <p:cNvSpPr txBox="1"/>
          <p:nvPr/>
        </p:nvSpPr>
        <p:spPr>
          <a:xfrm>
            <a:off x="6073980" y="6366311"/>
            <a:ext cx="5669280" cy="400110"/>
          </a:xfrm>
          <a:prstGeom prst="rect">
            <a:avLst/>
          </a:prstGeom>
          <a:noFill/>
        </p:spPr>
        <p:txBody>
          <a:bodyPr wrap="square" rtlCol="0">
            <a:spAutoFit/>
          </a:bodyPr>
          <a:lstStyle/>
          <a:p>
            <a:pPr algn="r"/>
            <a:r>
              <a:rPr lang="en-US" sz="1000" dirty="0">
                <a:solidFill>
                  <a:schemeClr val="bg2">
                    <a:lumMod val="50000"/>
                  </a:schemeClr>
                </a:solidFill>
                <a:latin typeface="Segoe UI Light" panose="020B0502040204020203" pitchFamily="34" charset="0"/>
                <a:cs typeface="Segoe UI Light" panose="020B0502040204020203" pitchFamily="34" charset="0"/>
              </a:rPr>
              <a:t>* Ballpark Numbers ** Required Tooling License to be provided by Client</a:t>
            </a:r>
          </a:p>
          <a:p>
            <a:pPr algn="r"/>
            <a:endParaRPr lang="en-US" sz="1000" dirty="0">
              <a:solidFill>
                <a:schemeClr val="bg2">
                  <a:lumMod val="50000"/>
                </a:schemeClr>
              </a:solidFill>
              <a:latin typeface="Segoe UI Light" panose="020B0502040204020203" pitchFamily="34" charset="0"/>
              <a:cs typeface="Segoe UI Light" panose="020B0502040204020203" pitchFamily="34" charset="0"/>
            </a:endParaRPr>
          </a:p>
        </p:txBody>
      </p:sp>
      <p:grpSp>
        <p:nvGrpSpPr>
          <p:cNvPr id="3" name="Group 2"/>
          <p:cNvGrpSpPr/>
          <p:nvPr/>
        </p:nvGrpSpPr>
        <p:grpSpPr>
          <a:xfrm>
            <a:off x="514690" y="786804"/>
            <a:ext cx="11105582" cy="5403323"/>
            <a:chOff x="540968" y="990601"/>
            <a:chExt cx="11105582" cy="5403323"/>
          </a:xfrm>
        </p:grpSpPr>
        <p:sp>
          <p:nvSpPr>
            <p:cNvPr id="55" name="Rectangle 54"/>
            <p:cNvSpPr/>
            <p:nvPr/>
          </p:nvSpPr>
          <p:spPr>
            <a:xfrm>
              <a:off x="914121" y="4113056"/>
              <a:ext cx="10724313" cy="22532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14121" y="1001021"/>
              <a:ext cx="10724313" cy="20079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06784" y="3201267"/>
              <a:ext cx="701333" cy="728344"/>
            </a:xfrm>
            <a:prstGeom prst="rect">
              <a:avLst/>
            </a:prstGeom>
          </p:spPr>
        </p:pic>
        <p:sp>
          <p:nvSpPr>
            <p:cNvPr id="5" name="TextBox 4"/>
            <p:cNvSpPr txBox="1"/>
            <p:nvPr/>
          </p:nvSpPr>
          <p:spPr>
            <a:xfrm>
              <a:off x="1808115" y="3196323"/>
              <a:ext cx="1140530" cy="738664"/>
            </a:xfrm>
            <a:prstGeom prst="rect">
              <a:avLst/>
            </a:prstGeom>
            <a:noFill/>
          </p:spPr>
          <p:txBody>
            <a:bodyPr wrap="square" rtlCol="0">
              <a:spAutoFit/>
            </a:bodyPr>
            <a:lstStyle/>
            <a:p>
              <a:r>
                <a:rPr lang="en-US" sz="1400" b="1" dirty="0">
                  <a:latin typeface="Segoe UI Light" panose="020B0502040204020203" pitchFamily="34" charset="0"/>
                  <a:cs typeface="Segoe UI Light" panose="020B0502040204020203" pitchFamily="34" charset="0"/>
                </a:rPr>
                <a:t>Feasibility </a:t>
              </a:r>
            </a:p>
            <a:p>
              <a:r>
                <a:rPr lang="en-US" sz="1400" b="1" dirty="0">
                  <a:latin typeface="Segoe UI Light" panose="020B0502040204020203" pitchFamily="34" charset="0"/>
                  <a:cs typeface="Segoe UI Light" panose="020B0502040204020203" pitchFamily="34" charset="0"/>
                </a:rPr>
                <a:t>Assessment </a:t>
              </a:r>
            </a:p>
            <a:p>
              <a:r>
                <a:rPr lang="en-US" sz="1400" b="1" dirty="0">
                  <a:latin typeface="Segoe UI Light" panose="020B0502040204020203" pitchFamily="34" charset="0"/>
                  <a:cs typeface="Segoe UI Light" panose="020B0502040204020203" pitchFamily="34" charset="0"/>
                </a:rPr>
                <a:t>Survey</a:t>
              </a:r>
            </a:p>
          </p:txBody>
        </p:sp>
        <p:pic>
          <p:nvPicPr>
            <p:cNvPr id="7" name="Picture 6"/>
            <p:cNvPicPr>
              <a:picLocks noChangeAspect="1"/>
            </p:cNvPicPr>
            <p:nvPr/>
          </p:nvPicPr>
          <p:blipFill>
            <a:blip r:embed="rId4"/>
            <a:stretch>
              <a:fillRect/>
            </a:stretch>
          </p:blipFill>
          <p:spPr>
            <a:xfrm>
              <a:off x="4132768" y="3165990"/>
              <a:ext cx="547113" cy="760459"/>
            </a:xfrm>
            <a:prstGeom prst="rect">
              <a:avLst/>
            </a:prstGeom>
          </p:spPr>
        </p:pic>
        <p:sp>
          <p:nvSpPr>
            <p:cNvPr id="8" name="TextBox 7"/>
            <p:cNvSpPr txBox="1"/>
            <p:nvPr/>
          </p:nvSpPr>
          <p:spPr>
            <a:xfrm>
              <a:off x="4814650" y="3309262"/>
              <a:ext cx="1062658" cy="523220"/>
            </a:xfrm>
            <a:prstGeom prst="rect">
              <a:avLst/>
            </a:prstGeom>
            <a:noFill/>
          </p:spPr>
          <p:txBody>
            <a:bodyPr wrap="square" rtlCol="0">
              <a:spAutoFit/>
            </a:bodyPr>
            <a:lstStyle/>
            <a:p>
              <a:r>
                <a:rPr lang="en-US" sz="1400" b="1" dirty="0">
                  <a:latin typeface="Segoe UI Light" panose="020B0502040204020203" pitchFamily="34" charset="0"/>
                  <a:cs typeface="Segoe UI Light" panose="020B0502040204020203" pitchFamily="34" charset="0"/>
                </a:rPr>
                <a:t>Detailed  </a:t>
              </a:r>
            </a:p>
            <a:p>
              <a:r>
                <a:rPr lang="en-US" sz="1400" b="1" dirty="0">
                  <a:latin typeface="Segoe UI Light" panose="020B0502040204020203" pitchFamily="34" charset="0"/>
                  <a:cs typeface="Segoe UI Light" panose="020B0502040204020203" pitchFamily="34" charset="0"/>
                </a:rPr>
                <a:t>Assessment</a:t>
              </a:r>
            </a:p>
          </p:txBody>
        </p:sp>
        <p:pic>
          <p:nvPicPr>
            <p:cNvPr id="10" name="Picture 9"/>
            <p:cNvPicPr>
              <a:picLocks noChangeAspect="1"/>
            </p:cNvPicPr>
            <p:nvPr/>
          </p:nvPicPr>
          <p:blipFill>
            <a:blip r:embed="rId5"/>
            <a:stretch>
              <a:fillRect/>
            </a:stretch>
          </p:blipFill>
          <p:spPr>
            <a:xfrm>
              <a:off x="6892189" y="3187111"/>
              <a:ext cx="812941" cy="780012"/>
            </a:xfrm>
            <a:prstGeom prst="rect">
              <a:avLst/>
            </a:prstGeom>
          </p:spPr>
        </p:pic>
        <p:sp>
          <p:nvSpPr>
            <p:cNvPr id="11" name="TextBox 10"/>
            <p:cNvSpPr txBox="1"/>
            <p:nvPr/>
          </p:nvSpPr>
          <p:spPr>
            <a:xfrm>
              <a:off x="7729990" y="3391084"/>
              <a:ext cx="1140530" cy="307777"/>
            </a:xfrm>
            <a:prstGeom prst="rect">
              <a:avLst/>
            </a:prstGeom>
            <a:noFill/>
          </p:spPr>
          <p:txBody>
            <a:bodyPr wrap="square" rtlCol="0">
              <a:spAutoFit/>
            </a:bodyPr>
            <a:lstStyle/>
            <a:p>
              <a:r>
                <a:rPr lang="en-US" sz="1400" b="1" dirty="0">
                  <a:latin typeface="Segoe UI Light" panose="020B0502040204020203" pitchFamily="34" charset="0"/>
                  <a:cs typeface="Segoe UI Light" panose="020B0502040204020203" pitchFamily="34" charset="0"/>
                </a:rPr>
                <a:t>Execution</a:t>
              </a:r>
            </a:p>
          </p:txBody>
        </p:sp>
        <p:pic>
          <p:nvPicPr>
            <p:cNvPr id="13" name="Picture 1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97485" y="3070076"/>
              <a:ext cx="1166239" cy="1111265"/>
            </a:xfrm>
            <a:prstGeom prst="rect">
              <a:avLst/>
            </a:prstGeom>
          </p:spPr>
        </p:pic>
        <p:sp>
          <p:nvSpPr>
            <p:cNvPr id="14" name="TextBox 13"/>
            <p:cNvSpPr txBox="1"/>
            <p:nvPr/>
          </p:nvSpPr>
          <p:spPr>
            <a:xfrm>
              <a:off x="10377870" y="3360156"/>
              <a:ext cx="1184364" cy="523220"/>
            </a:xfrm>
            <a:prstGeom prst="rect">
              <a:avLst/>
            </a:prstGeom>
            <a:noFill/>
          </p:spPr>
          <p:txBody>
            <a:bodyPr wrap="square" rtlCol="0">
              <a:spAutoFit/>
            </a:bodyPr>
            <a:lstStyle/>
            <a:p>
              <a:r>
                <a:rPr lang="en-US" sz="1400" b="1" dirty="0">
                  <a:latin typeface="Segoe UI Light" panose="020B0502040204020203" pitchFamily="34" charset="0"/>
                  <a:cs typeface="Segoe UI Light" panose="020B0502040204020203" pitchFamily="34" charset="0"/>
                </a:rPr>
                <a:t>Continuous Improvement</a:t>
              </a:r>
            </a:p>
          </p:txBody>
        </p:sp>
        <p:sp>
          <p:nvSpPr>
            <p:cNvPr id="16" name="Rectangle 15"/>
            <p:cNvSpPr/>
            <p:nvPr/>
          </p:nvSpPr>
          <p:spPr>
            <a:xfrm>
              <a:off x="1015607" y="1001022"/>
              <a:ext cx="2017352" cy="1987315"/>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 name="TextBox 16"/>
            <p:cNvSpPr txBox="1"/>
            <p:nvPr/>
          </p:nvSpPr>
          <p:spPr>
            <a:xfrm>
              <a:off x="1015607" y="1001021"/>
              <a:ext cx="2017352" cy="1384995"/>
            </a:xfrm>
            <a:prstGeom prst="rect">
              <a:avLst/>
            </a:prstGeom>
            <a:noFill/>
            <a:ln>
              <a:noFill/>
            </a:ln>
          </p:spPr>
          <p:txBody>
            <a:bodyPr wrap="square" rtlCol="0">
              <a:spAutoFit/>
            </a:bodyPr>
            <a:lstStyle/>
            <a:p>
              <a:pPr marL="182880" indent="-182880">
                <a:buFont typeface="Arial" panose="020B0604020202020204" pitchFamily="34" charset="0"/>
                <a:buChar char="•"/>
              </a:pPr>
              <a:r>
                <a:rPr lang="en-US" sz="1400" dirty="0">
                  <a:cs typeface="Segoe UI Light" panose="020B0502040204020203" pitchFamily="34" charset="0"/>
                </a:rPr>
                <a:t>Understand Project Ecosystem</a:t>
              </a:r>
            </a:p>
            <a:p>
              <a:pPr marL="182880" indent="-182880">
                <a:buFont typeface="Arial" panose="020B0604020202020204" pitchFamily="34" charset="0"/>
                <a:buChar char="•"/>
              </a:pPr>
              <a:r>
                <a:rPr lang="en-US" sz="1400" dirty="0">
                  <a:cs typeface="Segoe UI Light" panose="020B0502040204020203" pitchFamily="34" charset="0"/>
                </a:rPr>
                <a:t>Understand Need</a:t>
              </a:r>
            </a:p>
            <a:p>
              <a:pPr marL="182880" indent="-182880">
                <a:buFont typeface="Arial" panose="020B0604020202020204" pitchFamily="34" charset="0"/>
                <a:buChar char="•"/>
              </a:pPr>
              <a:r>
                <a:rPr lang="en-US" sz="1400" dirty="0">
                  <a:cs typeface="Segoe UI Light" panose="020B0502040204020203" pitchFamily="34" charset="0"/>
                </a:rPr>
                <a:t>Technology stack</a:t>
              </a:r>
            </a:p>
            <a:p>
              <a:pPr marL="182880" indent="-182880">
                <a:buFont typeface="Arial" panose="020B0604020202020204" pitchFamily="34" charset="0"/>
                <a:buChar char="•"/>
              </a:pPr>
              <a:r>
                <a:rPr lang="en-US" sz="1400" dirty="0">
                  <a:cs typeface="Segoe UI Light" panose="020B0502040204020203" pitchFamily="34" charset="0"/>
                </a:rPr>
                <a:t>Delivery Methodology</a:t>
              </a:r>
            </a:p>
          </p:txBody>
        </p:sp>
        <p:sp>
          <p:nvSpPr>
            <p:cNvPr id="18" name="Rectangle 17"/>
            <p:cNvSpPr/>
            <p:nvPr/>
          </p:nvSpPr>
          <p:spPr>
            <a:xfrm>
              <a:off x="1015607" y="4121685"/>
              <a:ext cx="2017352" cy="2244627"/>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Rectangle 20"/>
            <p:cNvSpPr/>
            <p:nvPr/>
          </p:nvSpPr>
          <p:spPr>
            <a:xfrm>
              <a:off x="3870378" y="1001021"/>
              <a:ext cx="2017352" cy="1987315"/>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Rectangle 23"/>
            <p:cNvSpPr/>
            <p:nvPr/>
          </p:nvSpPr>
          <p:spPr>
            <a:xfrm>
              <a:off x="6761681" y="1001022"/>
              <a:ext cx="2017352" cy="1987315"/>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TextBox 24"/>
            <p:cNvSpPr txBox="1"/>
            <p:nvPr/>
          </p:nvSpPr>
          <p:spPr>
            <a:xfrm>
              <a:off x="6812778" y="1001020"/>
              <a:ext cx="1977845" cy="1384995"/>
            </a:xfrm>
            <a:prstGeom prst="rect">
              <a:avLst/>
            </a:prstGeom>
            <a:noFill/>
            <a:ln>
              <a:noFill/>
            </a:ln>
          </p:spPr>
          <p:txBody>
            <a:bodyPr wrap="square" rtlCol="0">
              <a:spAutoFit/>
            </a:bodyPr>
            <a:lstStyle/>
            <a:p>
              <a:pPr marL="182880" indent="-182880">
                <a:buFont typeface="Arial" panose="020B0604020202020204" pitchFamily="34" charset="0"/>
                <a:buChar char="•"/>
              </a:pPr>
              <a:r>
                <a:rPr lang="en-US" sz="1400" dirty="0">
                  <a:cs typeface="Segoe UI Light" panose="020B0502040204020203" pitchFamily="34" charset="0"/>
                </a:rPr>
                <a:t>Tools ** Integration &amp; Configuration</a:t>
              </a:r>
            </a:p>
            <a:p>
              <a:pPr marL="182880" indent="-182880">
                <a:buFont typeface="Arial" panose="020B0604020202020204" pitchFamily="34" charset="0"/>
                <a:buChar char="•"/>
              </a:pPr>
              <a:r>
                <a:rPr lang="en-US" sz="1400" dirty="0">
                  <a:cs typeface="Segoe UI Light" panose="020B0502040204020203" pitchFamily="34" charset="0"/>
                </a:rPr>
                <a:t>Automation</a:t>
              </a:r>
            </a:p>
            <a:p>
              <a:pPr marL="182880" indent="-182880">
                <a:buFont typeface="Arial" panose="020B0604020202020204" pitchFamily="34" charset="0"/>
                <a:buChar char="•"/>
              </a:pPr>
              <a:r>
                <a:rPr lang="en-US" sz="1400" dirty="0">
                  <a:cs typeface="Segoe UI Light" panose="020B0502040204020203" pitchFamily="34" charset="0"/>
                </a:rPr>
                <a:t>Process Changes</a:t>
              </a:r>
            </a:p>
            <a:p>
              <a:pPr marL="182880" indent="-182880">
                <a:buFont typeface="Arial" panose="020B0604020202020204" pitchFamily="34" charset="0"/>
                <a:buChar char="•"/>
              </a:pPr>
              <a:r>
                <a:rPr lang="en-US" sz="1400" dirty="0">
                  <a:cs typeface="Segoe UI Light" panose="020B0502040204020203" pitchFamily="34" charset="0"/>
                </a:rPr>
                <a:t>Team Training, </a:t>
              </a:r>
            </a:p>
            <a:p>
              <a:pPr marL="182880" indent="-182880">
                <a:buFont typeface="Arial" panose="020B0604020202020204" pitchFamily="34" charset="0"/>
                <a:buChar char="•"/>
              </a:pPr>
              <a:r>
                <a:rPr lang="en-US" sz="1400" dirty="0">
                  <a:cs typeface="Segoe UI Light" panose="020B0502040204020203" pitchFamily="34" charset="0"/>
                </a:rPr>
                <a:t>Process to Track KPI</a:t>
              </a:r>
            </a:p>
          </p:txBody>
        </p:sp>
        <p:sp>
          <p:nvSpPr>
            <p:cNvPr id="26" name="Rectangle 25"/>
            <p:cNvSpPr/>
            <p:nvPr/>
          </p:nvSpPr>
          <p:spPr>
            <a:xfrm>
              <a:off x="3878045" y="4121685"/>
              <a:ext cx="2017352" cy="2244627"/>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Rectangle 27"/>
            <p:cNvSpPr/>
            <p:nvPr/>
          </p:nvSpPr>
          <p:spPr>
            <a:xfrm>
              <a:off x="6740483" y="4121685"/>
              <a:ext cx="2017352" cy="2244627"/>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1" name="Rectangle 30"/>
            <p:cNvSpPr/>
            <p:nvPr/>
          </p:nvSpPr>
          <p:spPr>
            <a:xfrm>
              <a:off x="9602920" y="1001022"/>
              <a:ext cx="2017352" cy="1987315"/>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2" name="TextBox 31"/>
            <p:cNvSpPr txBox="1"/>
            <p:nvPr/>
          </p:nvSpPr>
          <p:spPr>
            <a:xfrm>
              <a:off x="9668705" y="1001020"/>
              <a:ext cx="1977845" cy="1815882"/>
            </a:xfrm>
            <a:prstGeom prst="rect">
              <a:avLst/>
            </a:prstGeom>
            <a:noFill/>
            <a:ln>
              <a:noFill/>
            </a:ln>
          </p:spPr>
          <p:txBody>
            <a:bodyPr wrap="square" rtlCol="0">
              <a:spAutoFit/>
            </a:bodyPr>
            <a:lstStyle/>
            <a:p>
              <a:pPr marL="182880" indent="-182880">
                <a:buFont typeface="Arial" panose="020B0604020202020204" pitchFamily="34" charset="0"/>
                <a:buChar char="•"/>
              </a:pPr>
              <a:r>
                <a:rPr lang="en-US" sz="1400" dirty="0">
                  <a:cs typeface="Segoe UI Light" panose="020B0502040204020203" pitchFamily="34" charset="0"/>
                </a:rPr>
                <a:t>KPI Review</a:t>
              </a:r>
            </a:p>
            <a:p>
              <a:pPr marL="182880" indent="-182880">
                <a:buFont typeface="Arial" panose="020B0604020202020204" pitchFamily="34" charset="0"/>
                <a:buChar char="•"/>
              </a:pPr>
              <a:r>
                <a:rPr lang="en-US" sz="1400" dirty="0">
                  <a:cs typeface="Segoe UI Light" panose="020B0502040204020203" pitchFamily="34" charset="0"/>
                </a:rPr>
                <a:t>Implementation Review</a:t>
              </a:r>
            </a:p>
            <a:p>
              <a:pPr marL="182880" indent="-182880">
                <a:buFont typeface="Arial" panose="020B0604020202020204" pitchFamily="34" charset="0"/>
                <a:buChar char="•"/>
              </a:pPr>
              <a:r>
                <a:rPr lang="en-US" sz="1400" dirty="0">
                  <a:cs typeface="Segoe UI Light" panose="020B0502040204020203" pitchFamily="34" charset="0"/>
                </a:rPr>
                <a:t>New Implementation Needs</a:t>
              </a:r>
            </a:p>
            <a:p>
              <a:pPr marL="182880" indent="-182880">
                <a:buFont typeface="Arial" panose="020B0604020202020204" pitchFamily="34" charset="0"/>
                <a:buChar char="•"/>
              </a:pPr>
              <a:r>
                <a:rPr lang="en-US" sz="1400" dirty="0">
                  <a:cs typeface="Segoe UI Light" panose="020B0502040204020203" pitchFamily="34" charset="0"/>
                </a:rPr>
                <a:t>Additional Training Needs</a:t>
              </a:r>
            </a:p>
          </p:txBody>
        </p:sp>
        <p:sp>
          <p:nvSpPr>
            <p:cNvPr id="33" name="Rectangle 32"/>
            <p:cNvSpPr/>
            <p:nvPr/>
          </p:nvSpPr>
          <p:spPr>
            <a:xfrm>
              <a:off x="9602921" y="4121685"/>
              <a:ext cx="2017352" cy="2244627"/>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Rectangle 34"/>
            <p:cNvSpPr/>
            <p:nvPr/>
          </p:nvSpPr>
          <p:spPr>
            <a:xfrm>
              <a:off x="540968" y="990601"/>
              <a:ext cx="373152" cy="2018416"/>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a:latin typeface="Segoe UI" panose="020B0502040204020203" pitchFamily="34" charset="0"/>
                  <a:cs typeface="Segoe UI" panose="020B0502040204020203" pitchFamily="34" charset="0"/>
                </a:rPr>
                <a:t>Input</a:t>
              </a:r>
            </a:p>
          </p:txBody>
        </p:sp>
        <p:sp>
          <p:nvSpPr>
            <p:cNvPr id="36" name="Rectangle 35"/>
            <p:cNvSpPr/>
            <p:nvPr/>
          </p:nvSpPr>
          <p:spPr>
            <a:xfrm>
              <a:off x="540968" y="4121685"/>
              <a:ext cx="373152" cy="2244626"/>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a:latin typeface="Segoe UI" panose="020B0502040204020203" pitchFamily="34" charset="0"/>
                  <a:cs typeface="Segoe UI" panose="020B0502040204020203" pitchFamily="34" charset="0"/>
                </a:rPr>
                <a:t>Output</a:t>
              </a:r>
            </a:p>
          </p:txBody>
        </p:sp>
        <p:cxnSp>
          <p:nvCxnSpPr>
            <p:cNvPr id="37" name="Straight Connector 36"/>
            <p:cNvCxnSpPr/>
            <p:nvPr/>
          </p:nvCxnSpPr>
          <p:spPr>
            <a:xfrm>
              <a:off x="1007493" y="3122870"/>
              <a:ext cx="106309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007493" y="4023625"/>
              <a:ext cx="10630940" cy="0"/>
            </a:xfrm>
            <a:prstGeom prst="line">
              <a:avLst/>
            </a:prstGeom>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540968" y="3122871"/>
              <a:ext cx="373152" cy="900755"/>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a:latin typeface="Segoe UI" panose="020B0502040204020203" pitchFamily="34" charset="0"/>
                  <a:cs typeface="Segoe UI" panose="020B0502040204020203" pitchFamily="34" charset="0"/>
                </a:rPr>
                <a:t>Activity</a:t>
              </a:r>
            </a:p>
          </p:txBody>
        </p:sp>
        <p:sp>
          <p:nvSpPr>
            <p:cNvPr id="40" name="Right Arrow 39"/>
            <p:cNvSpPr/>
            <p:nvPr/>
          </p:nvSpPr>
          <p:spPr>
            <a:xfrm>
              <a:off x="2998838" y="3508311"/>
              <a:ext cx="669756" cy="421300"/>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41" name="Right Arrow 40"/>
            <p:cNvSpPr/>
            <p:nvPr/>
          </p:nvSpPr>
          <p:spPr>
            <a:xfrm>
              <a:off x="5892375" y="3494081"/>
              <a:ext cx="669756" cy="421300"/>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42" name="Right Arrow 41"/>
            <p:cNvSpPr/>
            <p:nvPr/>
          </p:nvSpPr>
          <p:spPr>
            <a:xfrm>
              <a:off x="8774439" y="3478992"/>
              <a:ext cx="669756" cy="421300"/>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43" name="TextBox 42"/>
            <p:cNvSpPr txBox="1"/>
            <p:nvPr/>
          </p:nvSpPr>
          <p:spPr>
            <a:xfrm>
              <a:off x="2948646" y="3309263"/>
              <a:ext cx="837419" cy="276999"/>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Offline</a:t>
              </a:r>
            </a:p>
          </p:txBody>
        </p:sp>
        <p:sp>
          <p:nvSpPr>
            <p:cNvPr id="44" name="TextBox 43"/>
            <p:cNvSpPr txBox="1"/>
            <p:nvPr/>
          </p:nvSpPr>
          <p:spPr>
            <a:xfrm>
              <a:off x="5682725" y="3232957"/>
              <a:ext cx="970570" cy="276999"/>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1-2 Weeks *</a:t>
              </a:r>
            </a:p>
          </p:txBody>
        </p:sp>
        <p:sp>
          <p:nvSpPr>
            <p:cNvPr id="45" name="TextBox 44"/>
            <p:cNvSpPr txBox="1"/>
            <p:nvPr/>
          </p:nvSpPr>
          <p:spPr>
            <a:xfrm>
              <a:off x="8488523" y="3231313"/>
              <a:ext cx="1111013" cy="276999"/>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2-5 weeks *</a:t>
              </a:r>
            </a:p>
          </p:txBody>
        </p:sp>
        <p:sp>
          <p:nvSpPr>
            <p:cNvPr id="48" name="TextBox 47"/>
            <p:cNvSpPr txBox="1"/>
            <p:nvPr/>
          </p:nvSpPr>
          <p:spPr>
            <a:xfrm>
              <a:off x="1041008" y="4147155"/>
              <a:ext cx="1909251" cy="2246769"/>
            </a:xfrm>
            <a:prstGeom prst="rect">
              <a:avLst/>
            </a:prstGeom>
            <a:noFill/>
            <a:ln>
              <a:noFill/>
            </a:ln>
          </p:spPr>
          <p:txBody>
            <a:bodyPr wrap="square" rtlCol="0">
              <a:spAutoFit/>
            </a:bodyPr>
            <a:lstStyle/>
            <a:p>
              <a:pPr marL="182880" indent="-182880">
                <a:buFont typeface="Arial" panose="020B0604020202020204" pitchFamily="34" charset="0"/>
                <a:buChar char="•"/>
              </a:pPr>
              <a:r>
                <a:rPr lang="en-US" sz="1400" dirty="0">
                  <a:solidFill>
                    <a:schemeClr val="bg1"/>
                  </a:solidFill>
                  <a:cs typeface="Segoe UI Light" panose="020B0502040204020203" pitchFamily="34" charset="0"/>
                </a:rPr>
                <a:t>Focus Area</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Need of SME(s)</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Potential Schedule</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Access requirements</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Engagement Model</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Effort and cost Estimation</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Scope Document</a:t>
              </a:r>
            </a:p>
          </p:txBody>
        </p:sp>
        <p:sp>
          <p:nvSpPr>
            <p:cNvPr id="49" name="TextBox 48"/>
            <p:cNvSpPr txBox="1"/>
            <p:nvPr/>
          </p:nvSpPr>
          <p:spPr>
            <a:xfrm>
              <a:off x="3870379" y="4147154"/>
              <a:ext cx="2091243" cy="1600438"/>
            </a:xfrm>
            <a:prstGeom prst="rect">
              <a:avLst/>
            </a:prstGeom>
            <a:noFill/>
            <a:ln>
              <a:noFill/>
            </a:ln>
          </p:spPr>
          <p:txBody>
            <a:bodyPr wrap="square" rtlCol="0">
              <a:spAutoFit/>
            </a:bodyPr>
            <a:lstStyle/>
            <a:p>
              <a:pPr marL="182880" indent="-182880">
                <a:buFont typeface="Arial" panose="020B0604020202020204" pitchFamily="34" charset="0"/>
                <a:buChar char="•"/>
              </a:pPr>
              <a:r>
                <a:rPr lang="en-US" sz="1400" dirty="0">
                  <a:solidFill>
                    <a:schemeClr val="bg1"/>
                  </a:solidFill>
                  <a:cs typeface="Segoe UI Light" panose="020B0502040204020203" pitchFamily="34" charset="0"/>
                </a:rPr>
                <a:t>Process observation and changes with recommendation</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Implementation List with plan</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Current Maturity</a:t>
              </a:r>
            </a:p>
            <a:p>
              <a:pPr marL="182880" indent="-182880">
                <a:buFont typeface="Arial" panose="020B0604020202020204" pitchFamily="34" charset="0"/>
                <a:buChar char="•"/>
              </a:pPr>
              <a:endParaRPr lang="en-US" sz="1400" dirty="0">
                <a:solidFill>
                  <a:schemeClr val="bg1"/>
                </a:solidFill>
                <a:cs typeface="Segoe UI Light" panose="020B0502040204020203" pitchFamily="34" charset="0"/>
              </a:endParaRPr>
            </a:p>
          </p:txBody>
        </p:sp>
        <p:sp>
          <p:nvSpPr>
            <p:cNvPr id="50" name="TextBox 49"/>
            <p:cNvSpPr txBox="1"/>
            <p:nvPr/>
          </p:nvSpPr>
          <p:spPr>
            <a:xfrm>
              <a:off x="6812777" y="4147155"/>
              <a:ext cx="2040246" cy="954107"/>
            </a:xfrm>
            <a:prstGeom prst="rect">
              <a:avLst/>
            </a:prstGeom>
            <a:noFill/>
            <a:ln>
              <a:noFill/>
            </a:ln>
          </p:spPr>
          <p:txBody>
            <a:bodyPr wrap="square" rtlCol="0">
              <a:spAutoFit/>
            </a:bodyPr>
            <a:lstStyle/>
            <a:p>
              <a:pPr marL="182880" indent="-182880">
                <a:buFont typeface="Arial" panose="020B0604020202020204" pitchFamily="34" charset="0"/>
                <a:buChar char="•"/>
              </a:pPr>
              <a:r>
                <a:rPr lang="en-US" sz="1400" dirty="0">
                  <a:solidFill>
                    <a:schemeClr val="bg1"/>
                  </a:solidFill>
                  <a:cs typeface="Segoe UI Light" panose="020B0502040204020203" pitchFamily="34" charset="0"/>
                </a:rPr>
                <a:t>Execution Report</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Improved Maturity</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Continuous Improvement Plan</a:t>
              </a:r>
            </a:p>
          </p:txBody>
        </p:sp>
        <p:sp>
          <p:nvSpPr>
            <p:cNvPr id="51" name="TextBox 50"/>
            <p:cNvSpPr txBox="1"/>
            <p:nvPr/>
          </p:nvSpPr>
          <p:spPr>
            <a:xfrm>
              <a:off x="9668705" y="4147154"/>
              <a:ext cx="1909251" cy="738664"/>
            </a:xfrm>
            <a:prstGeom prst="rect">
              <a:avLst/>
            </a:prstGeom>
            <a:noFill/>
            <a:ln>
              <a:noFill/>
            </a:ln>
          </p:spPr>
          <p:txBody>
            <a:bodyPr wrap="square" rtlCol="0">
              <a:spAutoFit/>
            </a:bodyPr>
            <a:lstStyle/>
            <a:p>
              <a:pPr marL="182880" indent="-182880">
                <a:buFont typeface="Arial" panose="020B0604020202020204" pitchFamily="34" charset="0"/>
                <a:buChar char="•"/>
              </a:pPr>
              <a:r>
                <a:rPr lang="en-US" sz="1400" dirty="0">
                  <a:solidFill>
                    <a:schemeClr val="bg1"/>
                  </a:solidFill>
                  <a:cs typeface="Segoe UI Light" panose="020B0502040204020203" pitchFamily="34" charset="0"/>
                </a:rPr>
                <a:t>Improved Maturity</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Improved KPI</a:t>
              </a:r>
            </a:p>
            <a:p>
              <a:pPr marL="182880" indent="-182880">
                <a:buFont typeface="Arial" panose="020B0604020202020204" pitchFamily="34" charset="0"/>
                <a:buChar char="•"/>
              </a:pPr>
              <a:r>
                <a:rPr lang="en-US" sz="1400" dirty="0">
                  <a:solidFill>
                    <a:schemeClr val="bg1"/>
                  </a:solidFill>
                  <a:cs typeface="Segoe UI Light" panose="020B0502040204020203" pitchFamily="34" charset="0"/>
                </a:rPr>
                <a:t>Execution Report</a:t>
              </a:r>
            </a:p>
          </p:txBody>
        </p:sp>
        <p:sp>
          <p:nvSpPr>
            <p:cNvPr id="57" name="TextBox 56"/>
            <p:cNvSpPr txBox="1"/>
            <p:nvPr/>
          </p:nvSpPr>
          <p:spPr>
            <a:xfrm>
              <a:off x="3870378" y="1001021"/>
              <a:ext cx="2091244" cy="2031325"/>
            </a:xfrm>
            <a:prstGeom prst="rect">
              <a:avLst/>
            </a:prstGeom>
            <a:noFill/>
            <a:ln>
              <a:noFill/>
            </a:ln>
          </p:spPr>
          <p:txBody>
            <a:bodyPr wrap="square" rtlCol="0">
              <a:spAutoFit/>
            </a:bodyPr>
            <a:lstStyle/>
            <a:p>
              <a:pPr marL="182880" indent="-182880">
                <a:buFont typeface="Arial" panose="020B0604020202020204" pitchFamily="34" charset="0"/>
                <a:buChar char="•"/>
              </a:pPr>
              <a:r>
                <a:rPr lang="en-US" sz="1400" dirty="0">
                  <a:cs typeface="Segoe UI Light" panose="020B0502040204020203" pitchFamily="34" charset="0"/>
                </a:rPr>
                <a:t>Understanding on Delivery Cycle</a:t>
              </a:r>
            </a:p>
            <a:p>
              <a:pPr marL="182880" indent="-182880">
                <a:buFont typeface="Arial" panose="020B0604020202020204" pitchFamily="34" charset="0"/>
                <a:buChar char="•"/>
              </a:pPr>
              <a:r>
                <a:rPr lang="en-US" sz="1400" dirty="0">
                  <a:cs typeface="Segoe UI Light" panose="020B0502040204020203" pitchFamily="34" charset="0"/>
                </a:rPr>
                <a:t>Current Tools Usage</a:t>
              </a:r>
            </a:p>
            <a:p>
              <a:pPr marL="182880" indent="-182880">
                <a:buFont typeface="Arial" panose="020B0604020202020204" pitchFamily="34" charset="0"/>
                <a:buChar char="•"/>
              </a:pPr>
              <a:r>
                <a:rPr lang="en-US" sz="1400" dirty="0">
                  <a:cs typeface="Segoe UI Light" panose="020B0502040204020203" pitchFamily="34" charset="0"/>
                </a:rPr>
                <a:t>Processes Followed</a:t>
              </a:r>
            </a:p>
            <a:p>
              <a:pPr marL="182880" indent="-182880">
                <a:buFont typeface="Arial" panose="020B0604020202020204" pitchFamily="34" charset="0"/>
                <a:buChar char="•"/>
              </a:pPr>
              <a:r>
                <a:rPr lang="en-US" sz="1400" dirty="0">
                  <a:cs typeface="Segoe UI Light" panose="020B0502040204020203" pitchFamily="34" charset="0"/>
                </a:rPr>
                <a:t>Team Knowledge</a:t>
              </a:r>
            </a:p>
            <a:p>
              <a:pPr marL="182880" indent="-182880">
                <a:buFont typeface="Arial" panose="020B0604020202020204" pitchFamily="34" charset="0"/>
                <a:buChar char="•"/>
              </a:pPr>
              <a:r>
                <a:rPr lang="en-US" sz="1400" dirty="0">
                  <a:cs typeface="Segoe UI Light" panose="020B0502040204020203" pitchFamily="34" charset="0"/>
                </a:rPr>
                <a:t>Execution and Deployment Arch.</a:t>
              </a:r>
            </a:p>
            <a:p>
              <a:pPr marL="182880" indent="-182880">
                <a:buFont typeface="Arial" panose="020B0604020202020204" pitchFamily="34" charset="0"/>
                <a:buChar char="•"/>
              </a:pPr>
              <a:r>
                <a:rPr lang="en-US" sz="1400" dirty="0">
                  <a:cs typeface="Segoe UI Light" panose="020B0502040204020203" pitchFamily="34" charset="0"/>
                </a:rPr>
                <a:t>Understand Business Needs</a:t>
              </a:r>
            </a:p>
          </p:txBody>
        </p:sp>
      </p:grpSp>
      <p:grpSp>
        <p:nvGrpSpPr>
          <p:cNvPr id="47" name="Group 46"/>
          <p:cNvGrpSpPr/>
          <p:nvPr/>
        </p:nvGrpSpPr>
        <p:grpSpPr>
          <a:xfrm>
            <a:off x="10022537" y="19406"/>
            <a:ext cx="1624013" cy="736611"/>
            <a:chOff x="9422606" y="-420"/>
            <a:chExt cx="1624013" cy="736611"/>
          </a:xfrm>
        </p:grpSpPr>
        <p:sp>
          <p:nvSpPr>
            <p:cNvPr id="52" name="Isosceles Triangle 51"/>
            <p:cNvSpPr/>
            <p:nvPr/>
          </p:nvSpPr>
          <p:spPr>
            <a:xfrm>
              <a:off x="9422606" y="-420"/>
              <a:ext cx="1624013" cy="273592"/>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000" dirty="0"/>
            </a:p>
          </p:txBody>
        </p:sp>
        <p:sp>
          <p:nvSpPr>
            <p:cNvPr id="53" name="Rectangle 52"/>
            <p:cNvSpPr/>
            <p:nvPr/>
          </p:nvSpPr>
          <p:spPr>
            <a:xfrm>
              <a:off x="9496425" y="619404"/>
              <a:ext cx="1476374" cy="1167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6" name="Rounded Rectangle 55"/>
            <p:cNvSpPr/>
            <p:nvPr/>
          </p:nvSpPr>
          <p:spPr>
            <a:xfrm>
              <a:off x="9496425" y="298880"/>
              <a:ext cx="467001" cy="240179"/>
            </a:xfrm>
            <a:prstGeom prst="roundRect">
              <a:avLst>
                <a:gd name="adj" fmla="val 121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People</a:t>
              </a:r>
            </a:p>
          </p:txBody>
        </p:sp>
        <p:sp>
          <p:nvSpPr>
            <p:cNvPr id="58" name="Rounded Rectangle 57"/>
            <p:cNvSpPr/>
            <p:nvPr/>
          </p:nvSpPr>
          <p:spPr>
            <a:xfrm>
              <a:off x="10001111" y="298880"/>
              <a:ext cx="467001" cy="240179"/>
            </a:xfrm>
            <a:prstGeom prst="roundRect">
              <a:avLst>
                <a:gd name="adj" fmla="val 658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Process</a:t>
              </a:r>
            </a:p>
          </p:txBody>
        </p:sp>
        <p:sp>
          <p:nvSpPr>
            <p:cNvPr id="59" name="Rounded Rectangle 58"/>
            <p:cNvSpPr/>
            <p:nvPr/>
          </p:nvSpPr>
          <p:spPr>
            <a:xfrm>
              <a:off x="10505798" y="298880"/>
              <a:ext cx="467001" cy="240179"/>
            </a:xfrm>
            <a:prstGeom prst="roundRect">
              <a:avLst>
                <a:gd name="adj" fmla="val 882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Tools</a:t>
              </a:r>
            </a:p>
          </p:txBody>
        </p:sp>
        <p:sp>
          <p:nvSpPr>
            <p:cNvPr id="60" name="Rectangle 59"/>
            <p:cNvSpPr/>
            <p:nvPr/>
          </p:nvSpPr>
          <p:spPr>
            <a:xfrm>
              <a:off x="9496425" y="564767"/>
              <a:ext cx="1476374" cy="343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p:cNvSpPr txBox="1"/>
            <p:nvPr/>
          </p:nvSpPr>
          <p:spPr>
            <a:xfrm>
              <a:off x="10012597" y="79953"/>
              <a:ext cx="444031" cy="153888"/>
            </a:xfrm>
            <a:prstGeom prst="rect">
              <a:avLst/>
            </a:prstGeom>
            <a:noFill/>
          </p:spPr>
          <p:txBody>
            <a:bodyPr wrap="none" lIns="0" tIns="0" rIns="0" bIns="0" rtlCol="0">
              <a:spAutoFit/>
            </a:bodyPr>
            <a:lstStyle/>
            <a:p>
              <a:pPr lvl="0" algn="ctr"/>
              <a:r>
                <a:rPr lang="en-US" sz="1000" dirty="0">
                  <a:solidFill>
                    <a:prstClr val="white"/>
                  </a:solidFill>
                </a:rPr>
                <a:t>DevOps</a:t>
              </a:r>
            </a:p>
          </p:txBody>
        </p:sp>
      </p:grpSp>
      <p:graphicFrame>
        <p:nvGraphicFramePr>
          <p:cNvPr id="6" name="Object 5">
            <a:extLst>
              <a:ext uri="{FF2B5EF4-FFF2-40B4-BE49-F238E27FC236}">
                <a16:creationId xmlns:a16="http://schemas.microsoft.com/office/drawing/2014/main" id="{9CDB1938-FBBA-45AF-86F2-61DBC8AB8033}"/>
              </a:ext>
            </a:extLst>
          </p:cNvPr>
          <p:cNvGraphicFramePr>
            <a:graphicFrameLocks noChangeAspect="1"/>
          </p:cNvGraphicFramePr>
          <p:nvPr>
            <p:extLst>
              <p:ext uri="{D42A27DB-BD31-4B8C-83A1-F6EECF244321}">
                <p14:modId xmlns:p14="http://schemas.microsoft.com/office/powerpoint/2010/main" val="1421966681"/>
              </p:ext>
            </p:extLst>
          </p:nvPr>
        </p:nvGraphicFramePr>
        <p:xfrm>
          <a:off x="1023608" y="2107215"/>
          <a:ext cx="914400" cy="792163"/>
        </p:xfrm>
        <a:graphic>
          <a:graphicData uri="http://schemas.openxmlformats.org/presentationml/2006/ole">
            <mc:AlternateContent xmlns:mc="http://schemas.openxmlformats.org/markup-compatibility/2006">
              <mc:Choice xmlns:v="urn:schemas-microsoft-com:vml" Requires="v">
                <p:oleObj spid="_x0000_s3168" name="Worksheet" showAsIcon="1" r:id="rId7" imgW="914400" imgH="792360" progId="Excel.Sheet.12">
                  <p:embed/>
                </p:oleObj>
              </mc:Choice>
              <mc:Fallback>
                <p:oleObj name="Worksheet" showAsIcon="1" r:id="rId7" imgW="914400" imgH="792360" progId="Excel.Sheet.12">
                  <p:embed/>
                  <p:pic>
                    <p:nvPicPr>
                      <p:cNvPr id="0" name=""/>
                      <p:cNvPicPr/>
                      <p:nvPr/>
                    </p:nvPicPr>
                    <p:blipFill>
                      <a:blip r:embed="rId8"/>
                      <a:stretch>
                        <a:fillRect/>
                      </a:stretch>
                    </p:blipFill>
                    <p:spPr>
                      <a:xfrm>
                        <a:off x="1023608" y="2107215"/>
                        <a:ext cx="914400" cy="792163"/>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2C7B8EE1-A206-4D27-B50F-20505D4F3DAA}"/>
              </a:ext>
            </a:extLst>
          </p:cNvPr>
          <p:cNvGraphicFramePr>
            <a:graphicFrameLocks noChangeAspect="1"/>
          </p:cNvGraphicFramePr>
          <p:nvPr>
            <p:extLst>
              <p:ext uri="{D42A27DB-BD31-4B8C-83A1-F6EECF244321}">
                <p14:modId xmlns:p14="http://schemas.microsoft.com/office/powerpoint/2010/main" val="1972666320"/>
              </p:ext>
            </p:extLst>
          </p:nvPr>
        </p:nvGraphicFramePr>
        <p:xfrm>
          <a:off x="2025270" y="2126911"/>
          <a:ext cx="914400" cy="792163"/>
        </p:xfrm>
        <a:graphic>
          <a:graphicData uri="http://schemas.openxmlformats.org/presentationml/2006/ole">
            <mc:AlternateContent xmlns:mc="http://schemas.openxmlformats.org/markup-compatibility/2006">
              <mc:Choice xmlns:v="urn:schemas-microsoft-com:vml" Requires="v">
                <p:oleObj spid="_x0000_s3169" name="Document" showAsIcon="1" r:id="rId9" imgW="914400" imgH="792360" progId="Word.Document.12">
                  <p:embed/>
                </p:oleObj>
              </mc:Choice>
              <mc:Fallback>
                <p:oleObj name="Document" showAsIcon="1" r:id="rId9" imgW="914400" imgH="792360" progId="Word.Document.12">
                  <p:embed/>
                  <p:pic>
                    <p:nvPicPr>
                      <p:cNvPr id="0" name=""/>
                      <p:cNvPicPr/>
                      <p:nvPr/>
                    </p:nvPicPr>
                    <p:blipFill>
                      <a:blip r:embed="rId10"/>
                      <a:stretch>
                        <a:fillRect/>
                      </a:stretch>
                    </p:blipFill>
                    <p:spPr>
                      <a:xfrm>
                        <a:off x="2025270" y="2126911"/>
                        <a:ext cx="914400" cy="792163"/>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E972D56-2357-44F0-9E26-CB5618583925}"/>
              </a:ext>
            </a:extLst>
          </p:cNvPr>
          <p:cNvGraphicFramePr>
            <a:graphicFrameLocks noChangeAspect="1"/>
          </p:cNvGraphicFramePr>
          <p:nvPr>
            <p:extLst>
              <p:ext uri="{D42A27DB-BD31-4B8C-83A1-F6EECF244321}">
                <p14:modId xmlns:p14="http://schemas.microsoft.com/office/powerpoint/2010/main" val="3269854661"/>
              </p:ext>
            </p:extLst>
          </p:nvPr>
        </p:nvGraphicFramePr>
        <p:xfrm>
          <a:off x="4395576" y="5283629"/>
          <a:ext cx="914400" cy="792163"/>
        </p:xfrm>
        <a:graphic>
          <a:graphicData uri="http://schemas.openxmlformats.org/presentationml/2006/ole">
            <mc:AlternateContent xmlns:mc="http://schemas.openxmlformats.org/markup-compatibility/2006">
              <mc:Choice xmlns:v="urn:schemas-microsoft-com:vml" Requires="v">
                <p:oleObj spid="_x0000_s3170" name="Acrobat Document" showAsIcon="1" r:id="rId11" imgW="914400" imgH="792360" progId="AcroExch.Document.DC">
                  <p:embed/>
                </p:oleObj>
              </mc:Choice>
              <mc:Fallback>
                <p:oleObj name="Acrobat Document" showAsIcon="1" r:id="rId11" imgW="914400" imgH="792360" progId="AcroExch.Document.DC">
                  <p:embed/>
                  <p:pic>
                    <p:nvPicPr>
                      <p:cNvPr id="0" name=""/>
                      <p:cNvPicPr/>
                      <p:nvPr/>
                    </p:nvPicPr>
                    <p:blipFill>
                      <a:blip r:embed="rId12"/>
                      <a:stretch>
                        <a:fillRect/>
                      </a:stretch>
                    </p:blipFill>
                    <p:spPr>
                      <a:xfrm>
                        <a:off x="4395576" y="5283629"/>
                        <a:ext cx="914400" cy="792163"/>
                      </a:xfrm>
                      <a:prstGeom prst="rect">
                        <a:avLst/>
                      </a:prstGeom>
                      <a:solidFill>
                        <a:schemeClr val="bg1"/>
                      </a:solidFill>
                      <a:ln>
                        <a:solidFill>
                          <a:schemeClr val="bg1">
                            <a:alpha val="48000"/>
                          </a:schemeClr>
                        </a:solidFill>
                      </a:ln>
                    </p:spPr>
                  </p:pic>
                </p:oleObj>
              </mc:Fallback>
            </mc:AlternateContent>
          </a:graphicData>
        </a:graphic>
      </p:graphicFrame>
    </p:spTree>
    <p:extLst>
      <p:ext uri="{BB962C8B-B14F-4D97-AF65-F5344CB8AC3E}">
        <p14:creationId xmlns:p14="http://schemas.microsoft.com/office/powerpoint/2010/main" val="58162766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0095817" y="202742"/>
            <a:ext cx="1624013" cy="736611"/>
            <a:chOff x="9422606" y="-420"/>
            <a:chExt cx="1624013" cy="736611"/>
          </a:xfrm>
        </p:grpSpPr>
        <p:sp>
          <p:nvSpPr>
            <p:cNvPr id="52" name="Isosceles Triangle 51"/>
            <p:cNvSpPr/>
            <p:nvPr/>
          </p:nvSpPr>
          <p:spPr>
            <a:xfrm>
              <a:off x="9422606" y="-420"/>
              <a:ext cx="1624013" cy="273592"/>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000" dirty="0"/>
            </a:p>
          </p:txBody>
        </p:sp>
        <p:sp>
          <p:nvSpPr>
            <p:cNvPr id="53" name="Rectangle 52"/>
            <p:cNvSpPr/>
            <p:nvPr/>
          </p:nvSpPr>
          <p:spPr>
            <a:xfrm>
              <a:off x="9496425" y="619404"/>
              <a:ext cx="1476374" cy="1167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6" name="Rounded Rectangle 55"/>
            <p:cNvSpPr/>
            <p:nvPr/>
          </p:nvSpPr>
          <p:spPr>
            <a:xfrm>
              <a:off x="9496425" y="298880"/>
              <a:ext cx="467001" cy="240179"/>
            </a:xfrm>
            <a:prstGeom prst="roundRect">
              <a:avLst>
                <a:gd name="adj" fmla="val 121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People</a:t>
              </a:r>
            </a:p>
          </p:txBody>
        </p:sp>
        <p:sp>
          <p:nvSpPr>
            <p:cNvPr id="58" name="Rounded Rectangle 57"/>
            <p:cNvSpPr/>
            <p:nvPr/>
          </p:nvSpPr>
          <p:spPr>
            <a:xfrm>
              <a:off x="10001111" y="298880"/>
              <a:ext cx="467001" cy="240179"/>
            </a:xfrm>
            <a:prstGeom prst="roundRect">
              <a:avLst>
                <a:gd name="adj" fmla="val 658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Process</a:t>
              </a:r>
            </a:p>
          </p:txBody>
        </p:sp>
        <p:sp>
          <p:nvSpPr>
            <p:cNvPr id="59" name="Rounded Rectangle 58"/>
            <p:cNvSpPr/>
            <p:nvPr/>
          </p:nvSpPr>
          <p:spPr>
            <a:xfrm>
              <a:off x="10505798" y="298880"/>
              <a:ext cx="467001" cy="240179"/>
            </a:xfrm>
            <a:prstGeom prst="roundRect">
              <a:avLst>
                <a:gd name="adj" fmla="val 882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Tools</a:t>
              </a:r>
            </a:p>
          </p:txBody>
        </p:sp>
        <p:sp>
          <p:nvSpPr>
            <p:cNvPr id="60" name="Rectangle 59"/>
            <p:cNvSpPr/>
            <p:nvPr/>
          </p:nvSpPr>
          <p:spPr>
            <a:xfrm>
              <a:off x="9496425" y="564767"/>
              <a:ext cx="1476374" cy="343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p:cNvSpPr txBox="1"/>
            <p:nvPr/>
          </p:nvSpPr>
          <p:spPr>
            <a:xfrm>
              <a:off x="10012597" y="79953"/>
              <a:ext cx="444031" cy="153888"/>
            </a:xfrm>
            <a:prstGeom prst="rect">
              <a:avLst/>
            </a:prstGeom>
            <a:noFill/>
          </p:spPr>
          <p:txBody>
            <a:bodyPr wrap="none" lIns="0" tIns="0" rIns="0" bIns="0" rtlCol="0">
              <a:spAutoFit/>
            </a:bodyPr>
            <a:lstStyle/>
            <a:p>
              <a:pPr lvl="0" algn="ctr"/>
              <a:r>
                <a:rPr lang="en-US" sz="1000" dirty="0">
                  <a:solidFill>
                    <a:prstClr val="white"/>
                  </a:solidFill>
                </a:rPr>
                <a:t>DevOps</a:t>
              </a:r>
            </a:p>
          </p:txBody>
        </p:sp>
      </p:grpSp>
      <p:grpSp>
        <p:nvGrpSpPr>
          <p:cNvPr id="62" name="Group 61"/>
          <p:cNvGrpSpPr>
            <a:grpSpLocks noChangeAspect="1"/>
          </p:cNvGrpSpPr>
          <p:nvPr/>
        </p:nvGrpSpPr>
        <p:grpSpPr>
          <a:xfrm>
            <a:off x="7166311" y="1399528"/>
            <a:ext cx="3025068" cy="3509136"/>
            <a:chOff x="5179680" y="847959"/>
            <a:chExt cx="3495187" cy="4054483"/>
          </a:xfrm>
        </p:grpSpPr>
        <p:pic>
          <p:nvPicPr>
            <p:cNvPr id="63" name="Pictur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9680" y="847959"/>
              <a:ext cx="3495187" cy="4054483"/>
            </a:xfrm>
            <a:prstGeom prst="rect">
              <a:avLst/>
            </a:prstGeom>
          </p:spPr>
        </p:pic>
        <p:sp>
          <p:nvSpPr>
            <p:cNvPr id="64" name="Title 2"/>
            <p:cNvSpPr txBox="1">
              <a:spLocks/>
            </p:cNvSpPr>
            <p:nvPr/>
          </p:nvSpPr>
          <p:spPr>
            <a:xfrm>
              <a:off x="6401338" y="1985494"/>
              <a:ext cx="1159251" cy="246350"/>
            </a:xfrm>
            <a:prstGeom prst="rect">
              <a:avLst/>
            </a:prstGeom>
          </p:spPr>
          <p:txBody>
            <a:bodyPr/>
            <a:lstStyle>
              <a:defPPr>
                <a:defRPr lang="en-US"/>
              </a:defPPr>
              <a:lvl1pPr lvl="0" algn="ctr" defTabSz="1172078">
                <a:spcBef>
                  <a:spcPct val="0"/>
                </a:spcBef>
                <a:buNone/>
                <a:defRPr kumimoji="0" sz="1000" b="1" i="0" u="none" strike="noStrike" cap="none" spc="0" normalizeH="0" baseline="0">
                  <a:ln>
                    <a:noFill/>
                  </a:ln>
                  <a:solidFill>
                    <a:schemeClr val="bg1"/>
                  </a:solidFill>
                  <a:effectLst/>
                  <a:uLnTx/>
                  <a:uFillTx/>
                  <a:latin typeface="Segoe UI" panose="020B0502040204020203" pitchFamily="34" charset="0"/>
                  <a:ea typeface="+mj-ea"/>
                  <a:cs typeface="Segoe UI" panose="020B0502040204020203" pitchFamily="34" charset="0"/>
                </a:defRPr>
              </a:lvl1pPr>
            </a:lstStyle>
            <a:p>
              <a:pPr>
                <a:defRPr/>
              </a:pPr>
              <a:r>
                <a:rPr lang="en-US" sz="1067" dirty="0">
                  <a:solidFill>
                    <a:srgbClr val="FFFFFF"/>
                  </a:solidFill>
                </a:rPr>
                <a:t>DevOps </a:t>
              </a:r>
            </a:p>
            <a:p>
              <a:pPr>
                <a:defRPr/>
              </a:pPr>
              <a:r>
                <a:rPr lang="en-US" sz="1067" dirty="0">
                  <a:solidFill>
                    <a:srgbClr val="FFFFFF"/>
                  </a:solidFill>
                </a:rPr>
                <a:t>Automation</a:t>
              </a:r>
            </a:p>
          </p:txBody>
        </p:sp>
        <p:sp>
          <p:nvSpPr>
            <p:cNvPr id="65" name="Title 2"/>
            <p:cNvSpPr txBox="1">
              <a:spLocks/>
            </p:cNvSpPr>
            <p:nvPr/>
          </p:nvSpPr>
          <p:spPr>
            <a:xfrm>
              <a:off x="7110598" y="2791509"/>
              <a:ext cx="1261996" cy="234416"/>
            </a:xfrm>
            <a:prstGeom prst="rect">
              <a:avLst/>
            </a:prstGeom>
          </p:spPr>
          <p:txBody>
            <a:bodyPr/>
            <a:lstStyle>
              <a:defPPr>
                <a:defRPr lang="en-US"/>
              </a:defPPr>
              <a:lvl1pPr lvl="0" algn="ctr" defTabSz="1172078">
                <a:spcBef>
                  <a:spcPct val="0"/>
                </a:spcBef>
                <a:buNone/>
                <a:defRPr kumimoji="0" sz="1000" b="1" i="0" u="none" strike="noStrike" cap="none" spc="0" normalizeH="0" baseline="0">
                  <a:ln>
                    <a:noFill/>
                  </a:ln>
                  <a:solidFill>
                    <a:schemeClr val="bg1"/>
                  </a:solidFill>
                  <a:effectLst/>
                  <a:uLnTx/>
                  <a:uFillTx/>
                  <a:latin typeface="Segoe UI" panose="020B0502040204020203" pitchFamily="34" charset="0"/>
                  <a:ea typeface="+mj-ea"/>
                  <a:cs typeface="Segoe UI" panose="020B0502040204020203" pitchFamily="34" charset="0"/>
                </a:defRPr>
              </a:lvl1pPr>
            </a:lstStyle>
            <a:p>
              <a:pPr>
                <a:defRPr/>
              </a:pPr>
              <a:r>
                <a:rPr lang="en-US" sz="1067" dirty="0">
                  <a:solidFill>
                    <a:srgbClr val="FFFFFF"/>
                  </a:solidFill>
                </a:rPr>
                <a:t>Testing </a:t>
              </a:r>
            </a:p>
            <a:p>
              <a:pPr>
                <a:defRPr/>
              </a:pPr>
              <a:r>
                <a:rPr lang="en-US" sz="1067" dirty="0">
                  <a:solidFill>
                    <a:srgbClr val="FFFFFF"/>
                  </a:solidFill>
                </a:rPr>
                <a:t>&amp; QA</a:t>
              </a:r>
            </a:p>
          </p:txBody>
        </p:sp>
        <p:sp>
          <p:nvSpPr>
            <p:cNvPr id="66" name="Title 2"/>
            <p:cNvSpPr txBox="1">
              <a:spLocks/>
            </p:cNvSpPr>
            <p:nvPr/>
          </p:nvSpPr>
          <p:spPr>
            <a:xfrm>
              <a:off x="5673293" y="3438649"/>
              <a:ext cx="1162621" cy="234416"/>
            </a:xfrm>
            <a:prstGeom prst="rect">
              <a:avLst/>
            </a:prstGeom>
          </p:spPr>
          <p:txBody>
            <a:bodyPr/>
            <a:lstStyle>
              <a:defPPr>
                <a:defRPr lang="en-US"/>
              </a:defPPr>
              <a:lvl1pPr lvl="0" algn="ctr" defTabSz="1172078">
                <a:spcBef>
                  <a:spcPct val="0"/>
                </a:spcBef>
                <a:buNone/>
                <a:defRPr kumimoji="0" sz="1000" b="1" i="0" u="none" strike="noStrike" cap="none" spc="0" normalizeH="0" baseline="0">
                  <a:ln>
                    <a:noFill/>
                  </a:ln>
                  <a:solidFill>
                    <a:schemeClr val="bg1"/>
                  </a:solidFill>
                  <a:effectLst/>
                  <a:uLnTx/>
                  <a:uFillTx/>
                  <a:latin typeface="Segoe UI" panose="020B0502040204020203" pitchFamily="34" charset="0"/>
                  <a:ea typeface="+mj-ea"/>
                  <a:cs typeface="Segoe UI" panose="020B0502040204020203" pitchFamily="34" charset="0"/>
                </a:defRPr>
              </a:lvl1pPr>
            </a:lstStyle>
            <a:p>
              <a:pPr>
                <a:defRPr/>
              </a:pPr>
              <a:r>
                <a:rPr lang="en-US" sz="1067" dirty="0">
                  <a:solidFill>
                    <a:srgbClr val="FFFFFF"/>
                  </a:solidFill>
                </a:rPr>
                <a:t>Service </a:t>
              </a:r>
            </a:p>
            <a:p>
              <a:pPr>
                <a:defRPr/>
              </a:pPr>
              <a:r>
                <a:rPr lang="en-US" sz="1067" dirty="0">
                  <a:solidFill>
                    <a:srgbClr val="FFFFFF"/>
                  </a:solidFill>
                </a:rPr>
                <a:t>Management</a:t>
              </a:r>
            </a:p>
          </p:txBody>
        </p:sp>
        <p:sp>
          <p:nvSpPr>
            <p:cNvPr id="67" name="Title 2"/>
            <p:cNvSpPr txBox="1">
              <a:spLocks/>
            </p:cNvSpPr>
            <p:nvPr/>
          </p:nvSpPr>
          <p:spPr>
            <a:xfrm>
              <a:off x="5384768" y="2493175"/>
              <a:ext cx="1261997" cy="234416"/>
            </a:xfrm>
            <a:prstGeom prst="rect">
              <a:avLst/>
            </a:prstGeom>
          </p:spPr>
          <p:txBody>
            <a:bodyPr/>
            <a:lst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a:lstStyle>
            <a:p>
              <a:pPr algn="ctr">
                <a:defRPr/>
              </a:pPr>
              <a:r>
                <a:rPr sz="1067" b="1" dirty="0">
                  <a:solidFill>
                    <a:srgbClr val="FFFFFF"/>
                  </a:solidFill>
                  <a:latin typeface="Segoe UI" panose="020B0502040204020203" pitchFamily="34" charset="0"/>
                  <a:cs typeface="Segoe UI" panose="020B0502040204020203" pitchFamily="34" charset="0"/>
                </a:rPr>
                <a:t>Service</a:t>
              </a:r>
              <a:endParaRPr sz="3200" b="1" dirty="0">
                <a:solidFill>
                  <a:srgbClr val="7F7F7F"/>
                </a:solidFill>
                <a:latin typeface="Segoe UI" panose="020B0502040204020203" pitchFamily="34" charset="0"/>
                <a:cs typeface="Segoe UI" panose="020B0502040204020203" pitchFamily="34" charset="0"/>
              </a:endParaRPr>
            </a:p>
            <a:p>
              <a:pPr algn="ctr">
                <a:defRPr/>
              </a:pPr>
              <a:r>
                <a:rPr sz="1067" b="1" dirty="0">
                  <a:solidFill>
                    <a:srgbClr val="FFFFFF"/>
                  </a:solidFill>
                  <a:latin typeface="Segoe UI" panose="020B0502040204020203" pitchFamily="34" charset="0"/>
                  <a:cs typeface="Segoe UI" panose="020B0502040204020203" pitchFamily="34" charset="0"/>
                </a:rPr>
                <a:t>Analytics</a:t>
              </a:r>
            </a:p>
          </p:txBody>
        </p:sp>
        <p:sp>
          <p:nvSpPr>
            <p:cNvPr id="68" name="Title 2"/>
            <p:cNvSpPr txBox="1">
              <a:spLocks/>
            </p:cNvSpPr>
            <p:nvPr/>
          </p:nvSpPr>
          <p:spPr>
            <a:xfrm>
              <a:off x="6611331" y="3628444"/>
              <a:ext cx="1261996" cy="234416"/>
            </a:xfrm>
            <a:prstGeom prst="rect">
              <a:avLst/>
            </a:prstGeom>
          </p:spPr>
          <p:txBody>
            <a:bodyPr/>
            <a:lst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a:lstStyle>
            <a:p>
              <a:pPr algn="ctr" defTabSz="1562693">
                <a:defRPr/>
              </a:pPr>
              <a:r>
                <a:rPr sz="1067" b="1" dirty="0">
                  <a:solidFill>
                    <a:srgbClr val="FFFFFF"/>
                  </a:solidFill>
                  <a:latin typeface="Segoe UI" panose="020B0502040204020203" pitchFamily="34" charset="0"/>
                  <a:cs typeface="Segoe UI" panose="020B0502040204020203" pitchFamily="34" charset="0"/>
                </a:rPr>
                <a:t>Systems </a:t>
              </a:r>
            </a:p>
            <a:p>
              <a:pPr algn="ctr" defTabSz="1562693">
                <a:defRPr/>
              </a:pPr>
              <a:r>
                <a:rPr sz="1067" b="1" dirty="0">
                  <a:solidFill>
                    <a:srgbClr val="FFFFFF"/>
                  </a:solidFill>
                  <a:latin typeface="Segoe UI" panose="020B0502040204020203" pitchFamily="34" charset="0"/>
                  <a:cs typeface="Segoe UI" panose="020B0502040204020203" pitchFamily="34" charset="0"/>
                </a:rPr>
                <a:t>Monitoring</a:t>
              </a:r>
            </a:p>
          </p:txBody>
        </p:sp>
        <p:sp>
          <p:nvSpPr>
            <p:cNvPr id="69" name="Title 2"/>
            <p:cNvSpPr txBox="1">
              <a:spLocks/>
            </p:cNvSpPr>
            <p:nvPr/>
          </p:nvSpPr>
          <p:spPr>
            <a:xfrm>
              <a:off x="6136587" y="2851312"/>
              <a:ext cx="1401779" cy="351416"/>
            </a:xfrm>
            <a:prstGeom prst="rect">
              <a:avLst/>
            </a:prstGeom>
          </p:spPr>
          <p:txBody>
            <a:bodyPr anchor="ctr"/>
            <a:lst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a:lstStyle>
            <a:p>
              <a:pPr algn="ctr" defTabSz="1562693">
                <a:defRPr/>
              </a:pPr>
              <a:r>
                <a:rPr sz="1400" b="1" dirty="0">
                  <a:solidFill>
                    <a:srgbClr val="FFFFFF">
                      <a:lumMod val="25000"/>
                    </a:srgbClr>
                  </a:solidFill>
                  <a:latin typeface="Segoe UI" panose="020B0502040204020203" pitchFamily="34" charset="0"/>
                  <a:cs typeface="Segoe UI" panose="020B0502040204020203" pitchFamily="34" charset="0"/>
                </a:rPr>
                <a:t>Modern </a:t>
              </a:r>
            </a:p>
            <a:p>
              <a:pPr algn="ctr" defTabSz="1562693">
                <a:defRPr/>
              </a:pPr>
              <a:r>
                <a:rPr sz="1400" b="1" dirty="0">
                  <a:solidFill>
                    <a:srgbClr val="FFFFFF">
                      <a:lumMod val="25000"/>
                    </a:srgbClr>
                  </a:solidFill>
                  <a:latin typeface="Segoe UI" panose="020B0502040204020203" pitchFamily="34" charset="0"/>
                  <a:cs typeface="Segoe UI" panose="020B0502040204020203" pitchFamily="34" charset="0"/>
                </a:rPr>
                <a:t>Engineering </a:t>
              </a:r>
            </a:p>
            <a:p>
              <a:pPr algn="ctr" defTabSz="1562693">
                <a:defRPr/>
              </a:pPr>
              <a:r>
                <a:rPr sz="1400" b="1" dirty="0">
                  <a:solidFill>
                    <a:srgbClr val="FFFFFF">
                      <a:lumMod val="25000"/>
                    </a:srgbClr>
                  </a:solidFill>
                  <a:latin typeface="Segoe UI" panose="020B0502040204020203" pitchFamily="34" charset="0"/>
                  <a:cs typeface="Segoe UI" panose="020B0502040204020203" pitchFamily="34" charset="0"/>
                </a:rPr>
                <a:t>Platform</a:t>
              </a:r>
            </a:p>
          </p:txBody>
        </p:sp>
      </p:grpSp>
      <p:sp>
        <p:nvSpPr>
          <p:cNvPr id="70" name="Text Placeholder 2"/>
          <p:cNvSpPr txBox="1">
            <a:spLocks/>
          </p:cNvSpPr>
          <p:nvPr/>
        </p:nvSpPr>
        <p:spPr>
          <a:xfrm>
            <a:off x="916331" y="2526382"/>
            <a:ext cx="10524898" cy="1080861"/>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4400" dirty="0">
                <a:latin typeface="Segoe UI" charset="0"/>
                <a:ea typeface="Segoe UI" charset="0"/>
                <a:cs typeface="Segoe UI" charset="0"/>
              </a:rPr>
              <a:t>AMEP </a:t>
            </a:r>
            <a:r>
              <a:rPr lang="en-US" sz="1800" b="1" dirty="0">
                <a:latin typeface="Segoe UI" charset="0"/>
                <a:ea typeface="Segoe UI" charset="0"/>
                <a:cs typeface="Segoe UI" charset="0"/>
              </a:rPr>
              <a:t>(Avanade Modern Engineering Platform)</a:t>
            </a:r>
            <a:endParaRPr lang="en-US" sz="4400" b="1" dirty="0">
              <a:latin typeface="Segoe UI" charset="0"/>
              <a:ea typeface="Segoe UI" charset="0"/>
              <a:cs typeface="Segoe UI" charset="0"/>
            </a:endParaRPr>
          </a:p>
        </p:txBody>
      </p:sp>
    </p:spTree>
    <p:extLst>
      <p:ext uri="{BB962C8B-B14F-4D97-AF65-F5344CB8AC3E}">
        <p14:creationId xmlns:p14="http://schemas.microsoft.com/office/powerpoint/2010/main" val="30736837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is Modern Engineering</a:t>
            </a:r>
            <a:endParaRPr lang="en-US" dirty="0"/>
          </a:p>
        </p:txBody>
      </p:sp>
      <p:sp>
        <p:nvSpPr>
          <p:cNvPr id="23" name="Title 2"/>
          <p:cNvSpPr txBox="1">
            <a:spLocks/>
          </p:cNvSpPr>
          <p:nvPr/>
        </p:nvSpPr>
        <p:spPr>
          <a:xfrm>
            <a:off x="457907" y="1174489"/>
            <a:ext cx="11124082" cy="972950"/>
          </a:xfrm>
          <a:prstGeom prst="rect">
            <a:avLst/>
          </a:prstGeom>
        </p:spPr>
        <p:txBody>
          <a:bodyPr vert="horz" lIns="91416" tIns="45708" rIns="91416" bIns="45708" rtlCol="0" anchor="t">
            <a:noAutofit/>
          </a:bodyPr>
          <a:lstStyle>
            <a:lvl1pPr algn="l" defTabSz="913852" rtl="0" eaLnBrk="1" latinLnBrk="0" hangingPunct="1">
              <a:lnSpc>
                <a:spcPct val="90000"/>
              </a:lnSpc>
              <a:spcBef>
                <a:spcPct val="0"/>
              </a:spcBef>
              <a:buNone/>
              <a:defRPr sz="4398" kern="1200">
                <a:solidFill>
                  <a:schemeClr val="tx1"/>
                </a:solidFill>
                <a:latin typeface="+mj-lt"/>
                <a:ea typeface="+mj-ea"/>
                <a:cs typeface="+mj-cs"/>
              </a:defRPr>
            </a:lvl1pPr>
          </a:lstStyle>
          <a:p>
            <a:pPr>
              <a:lnSpc>
                <a:spcPct val="110000"/>
              </a:lnSpc>
            </a:pPr>
            <a:r>
              <a:rPr lang="en-US" sz="1500" dirty="0">
                <a:solidFill>
                  <a:srgbClr val="747678"/>
                </a:solidFill>
                <a:latin typeface="Segoe UI Light"/>
                <a:cs typeface="Segoe UI Light" panose="020B0502040204020203" pitchFamily="34" charset="0"/>
              </a:rPr>
              <a:t>Modern Engineering is a way to deliver IT services applying state-of-the-art principles and approach to deliver value with the pace of the business and drive rotation towards new. Modern Engineering helps organizations to look beyond traditional software application development process and respond quickly to changing business needs to sustain continuous delivery of new functionality for vital business initiatives at a lower cost </a:t>
            </a:r>
          </a:p>
        </p:txBody>
      </p:sp>
      <p:grpSp>
        <p:nvGrpSpPr>
          <p:cNvPr id="24" name="Group 23"/>
          <p:cNvGrpSpPr/>
          <p:nvPr/>
        </p:nvGrpSpPr>
        <p:grpSpPr>
          <a:xfrm>
            <a:off x="1651656" y="2279517"/>
            <a:ext cx="8081823" cy="3976857"/>
            <a:chOff x="1650496" y="2279216"/>
            <a:chExt cx="8647877" cy="4426552"/>
          </a:xfrm>
        </p:grpSpPr>
        <p:sp>
          <p:nvSpPr>
            <p:cNvPr id="25" name="Double Bracket 24"/>
            <p:cNvSpPr/>
            <p:nvPr/>
          </p:nvSpPr>
          <p:spPr>
            <a:xfrm>
              <a:off x="3484585" y="2859389"/>
              <a:ext cx="5181600" cy="3775585"/>
            </a:xfrm>
            <a:prstGeom prst="bracketPair">
              <a:avLst/>
            </a:prstGeom>
            <a:noFill/>
            <a:ln w="9525" cap="flat" cmpd="sng" algn="ctr">
              <a:solidFill>
                <a:srgbClr val="FFFFFF">
                  <a:lumMod val="65000"/>
                </a:srgbClr>
              </a:solidFill>
              <a:prstDash val="dashDot"/>
            </a:ln>
            <a:effectLst/>
          </p:spPr>
          <p:txBody>
            <a:bodyPr rtlCol="0" anchor="ctr"/>
            <a:lstStyle/>
            <a:p>
              <a:pPr algn="ctr" defTabSz="914126">
                <a:defRPr/>
              </a:pPr>
              <a:endParaRPr lang="en-US" sz="1799" kern="0" dirty="0">
                <a:solidFill>
                  <a:srgbClr val="000000"/>
                </a:solidFill>
                <a:latin typeface="Segoe UI Symbol"/>
              </a:endParaRPr>
            </a:p>
          </p:txBody>
        </p:sp>
        <p:cxnSp>
          <p:nvCxnSpPr>
            <p:cNvPr id="26" name="Straight Connector 25"/>
            <p:cNvCxnSpPr/>
            <p:nvPr/>
          </p:nvCxnSpPr>
          <p:spPr>
            <a:xfrm>
              <a:off x="5991813" y="2682408"/>
              <a:ext cx="9831" cy="4023360"/>
            </a:xfrm>
            <a:prstGeom prst="line">
              <a:avLst/>
            </a:prstGeom>
            <a:noFill/>
            <a:ln w="19050" cap="flat" cmpd="sng" algn="ctr">
              <a:solidFill>
                <a:srgbClr val="FF5800"/>
              </a:solidFill>
              <a:prstDash val="solid"/>
            </a:ln>
            <a:effectLst/>
          </p:spPr>
        </p:cxnSp>
        <p:grpSp>
          <p:nvGrpSpPr>
            <p:cNvPr id="27" name="Group 26"/>
            <p:cNvGrpSpPr/>
            <p:nvPr/>
          </p:nvGrpSpPr>
          <p:grpSpPr>
            <a:xfrm>
              <a:off x="5932207" y="2859390"/>
              <a:ext cx="133126" cy="137160"/>
              <a:chOff x="5485789" y="2684207"/>
              <a:chExt cx="133126" cy="137160"/>
            </a:xfrm>
          </p:grpSpPr>
          <p:sp>
            <p:nvSpPr>
              <p:cNvPr id="64" name="Oval 63"/>
              <p:cNvSpPr/>
              <p:nvPr/>
            </p:nvSpPr>
            <p:spPr>
              <a:xfrm>
                <a:off x="5485789" y="2684207"/>
                <a:ext cx="133126" cy="137160"/>
              </a:xfrm>
              <a:prstGeom prst="ellipse">
                <a:avLst/>
              </a:prstGeom>
              <a:noFill/>
              <a:ln w="25400" cap="flat" cmpd="sng" algn="ctr">
                <a:solidFill>
                  <a:srgbClr val="FF5800"/>
                </a:solidFill>
                <a:prstDash val="solid"/>
              </a:ln>
              <a:effectLst/>
            </p:spPr>
            <p:txBody>
              <a:bodyPr rtlCol="0" anchor="ctr"/>
              <a:lstStyle/>
              <a:p>
                <a:pPr algn="ctr" defTabSz="914126">
                  <a:defRPr/>
                </a:pPr>
                <a:endParaRPr lang="en-US" sz="1799" kern="0" dirty="0">
                  <a:solidFill>
                    <a:srgbClr val="FFFFFF"/>
                  </a:solidFill>
                  <a:latin typeface="Segoe UI Symbol"/>
                </a:endParaRPr>
              </a:p>
            </p:txBody>
          </p:sp>
          <p:sp>
            <p:nvSpPr>
              <p:cNvPr id="65" name="Oval 64"/>
              <p:cNvSpPr/>
              <p:nvPr/>
            </p:nvSpPr>
            <p:spPr>
              <a:xfrm>
                <a:off x="5528019" y="2728455"/>
                <a:ext cx="45720" cy="45720"/>
              </a:xfrm>
              <a:prstGeom prst="ellipse">
                <a:avLst/>
              </a:prstGeom>
              <a:solidFill>
                <a:srgbClr val="FF5800"/>
              </a:solidFill>
              <a:ln w="25400" cap="flat" cmpd="sng" algn="ctr">
                <a:solidFill>
                  <a:srgbClr val="FF5800"/>
                </a:solidFill>
                <a:prstDash val="solid"/>
              </a:ln>
              <a:effectLst/>
            </p:spPr>
            <p:txBody>
              <a:bodyPr rtlCol="0" anchor="ctr"/>
              <a:lstStyle/>
              <a:p>
                <a:pPr algn="ctr" defTabSz="914126">
                  <a:defRPr/>
                </a:pPr>
                <a:endParaRPr lang="en-US" sz="1799" kern="0" dirty="0">
                  <a:solidFill>
                    <a:srgbClr val="FFFFFF"/>
                  </a:solidFill>
                  <a:latin typeface="Segoe UI Symbol"/>
                </a:endParaRPr>
              </a:p>
            </p:txBody>
          </p:sp>
        </p:grpSp>
        <p:grpSp>
          <p:nvGrpSpPr>
            <p:cNvPr id="28" name="Group 27"/>
            <p:cNvGrpSpPr/>
            <p:nvPr/>
          </p:nvGrpSpPr>
          <p:grpSpPr>
            <a:xfrm>
              <a:off x="5932207" y="3621390"/>
              <a:ext cx="133126" cy="137160"/>
              <a:chOff x="5485789" y="2684207"/>
              <a:chExt cx="133126" cy="137160"/>
            </a:xfrm>
          </p:grpSpPr>
          <p:sp>
            <p:nvSpPr>
              <p:cNvPr id="62" name="Oval 61"/>
              <p:cNvSpPr/>
              <p:nvPr/>
            </p:nvSpPr>
            <p:spPr>
              <a:xfrm>
                <a:off x="5485789" y="2684207"/>
                <a:ext cx="133126" cy="137160"/>
              </a:xfrm>
              <a:prstGeom prst="ellipse">
                <a:avLst/>
              </a:prstGeom>
              <a:noFill/>
              <a:ln w="25400" cap="flat" cmpd="sng" algn="ctr">
                <a:solidFill>
                  <a:srgbClr val="FF5800"/>
                </a:solidFill>
                <a:prstDash val="solid"/>
              </a:ln>
              <a:effectLst/>
            </p:spPr>
            <p:txBody>
              <a:bodyPr rtlCol="0" anchor="ctr"/>
              <a:lstStyle/>
              <a:p>
                <a:pPr algn="ctr" defTabSz="914126">
                  <a:defRPr/>
                </a:pPr>
                <a:endParaRPr lang="en-US" sz="1799" kern="0" dirty="0">
                  <a:solidFill>
                    <a:srgbClr val="FFFFFF"/>
                  </a:solidFill>
                  <a:latin typeface="Segoe UI Symbol"/>
                </a:endParaRPr>
              </a:p>
            </p:txBody>
          </p:sp>
          <p:sp>
            <p:nvSpPr>
              <p:cNvPr id="63" name="Oval 62"/>
              <p:cNvSpPr/>
              <p:nvPr/>
            </p:nvSpPr>
            <p:spPr>
              <a:xfrm>
                <a:off x="5528019" y="2728455"/>
                <a:ext cx="45720" cy="45720"/>
              </a:xfrm>
              <a:prstGeom prst="ellipse">
                <a:avLst/>
              </a:prstGeom>
              <a:solidFill>
                <a:srgbClr val="FF5800"/>
              </a:solidFill>
              <a:ln w="25400" cap="flat" cmpd="sng" algn="ctr">
                <a:solidFill>
                  <a:srgbClr val="FF5800"/>
                </a:solidFill>
                <a:prstDash val="solid"/>
              </a:ln>
              <a:effectLst/>
            </p:spPr>
            <p:txBody>
              <a:bodyPr rtlCol="0" anchor="ctr"/>
              <a:lstStyle/>
              <a:p>
                <a:pPr algn="ctr" defTabSz="914126">
                  <a:defRPr/>
                </a:pPr>
                <a:endParaRPr lang="en-US" sz="1799" kern="0" dirty="0">
                  <a:solidFill>
                    <a:srgbClr val="FFFFFF"/>
                  </a:solidFill>
                  <a:latin typeface="Segoe UI Symbol"/>
                </a:endParaRPr>
              </a:p>
            </p:txBody>
          </p:sp>
        </p:grpSp>
        <p:grpSp>
          <p:nvGrpSpPr>
            <p:cNvPr id="29" name="Group 28"/>
            <p:cNvGrpSpPr/>
            <p:nvPr/>
          </p:nvGrpSpPr>
          <p:grpSpPr>
            <a:xfrm>
              <a:off x="5932207" y="4383390"/>
              <a:ext cx="133126" cy="137160"/>
              <a:chOff x="5485789" y="2684207"/>
              <a:chExt cx="133126" cy="137160"/>
            </a:xfrm>
          </p:grpSpPr>
          <p:sp>
            <p:nvSpPr>
              <p:cNvPr id="60" name="Oval 59"/>
              <p:cNvSpPr/>
              <p:nvPr/>
            </p:nvSpPr>
            <p:spPr>
              <a:xfrm>
                <a:off x="5485789" y="2684207"/>
                <a:ext cx="133126" cy="137160"/>
              </a:xfrm>
              <a:prstGeom prst="ellipse">
                <a:avLst/>
              </a:prstGeom>
              <a:noFill/>
              <a:ln w="25400" cap="flat" cmpd="sng" algn="ctr">
                <a:solidFill>
                  <a:srgbClr val="FF5800"/>
                </a:solidFill>
                <a:prstDash val="solid"/>
              </a:ln>
              <a:effectLst/>
            </p:spPr>
            <p:txBody>
              <a:bodyPr rtlCol="0" anchor="ctr"/>
              <a:lstStyle/>
              <a:p>
                <a:pPr algn="ctr" defTabSz="914126">
                  <a:defRPr/>
                </a:pPr>
                <a:endParaRPr lang="en-US" sz="1799" kern="0" dirty="0">
                  <a:solidFill>
                    <a:srgbClr val="FFFFFF"/>
                  </a:solidFill>
                  <a:latin typeface="Segoe UI Symbol"/>
                </a:endParaRPr>
              </a:p>
            </p:txBody>
          </p:sp>
          <p:sp>
            <p:nvSpPr>
              <p:cNvPr id="61" name="Oval 60"/>
              <p:cNvSpPr/>
              <p:nvPr/>
            </p:nvSpPr>
            <p:spPr>
              <a:xfrm>
                <a:off x="5528019" y="2728455"/>
                <a:ext cx="45720" cy="45720"/>
              </a:xfrm>
              <a:prstGeom prst="ellipse">
                <a:avLst/>
              </a:prstGeom>
              <a:solidFill>
                <a:srgbClr val="FF5800"/>
              </a:solidFill>
              <a:ln w="25400" cap="flat" cmpd="sng" algn="ctr">
                <a:solidFill>
                  <a:srgbClr val="FF5800"/>
                </a:solidFill>
                <a:prstDash val="solid"/>
              </a:ln>
              <a:effectLst/>
            </p:spPr>
            <p:txBody>
              <a:bodyPr rtlCol="0" anchor="ctr"/>
              <a:lstStyle/>
              <a:p>
                <a:pPr algn="ctr" defTabSz="914126">
                  <a:defRPr/>
                </a:pPr>
                <a:endParaRPr lang="en-US" sz="1799" kern="0" dirty="0">
                  <a:solidFill>
                    <a:srgbClr val="FFFFFF"/>
                  </a:solidFill>
                  <a:latin typeface="Segoe UI Symbol"/>
                </a:endParaRPr>
              </a:p>
            </p:txBody>
          </p:sp>
        </p:grpSp>
        <p:grpSp>
          <p:nvGrpSpPr>
            <p:cNvPr id="30" name="Group 29"/>
            <p:cNvGrpSpPr/>
            <p:nvPr/>
          </p:nvGrpSpPr>
          <p:grpSpPr>
            <a:xfrm>
              <a:off x="5932207" y="5145390"/>
              <a:ext cx="133126" cy="137160"/>
              <a:chOff x="5485789" y="2684207"/>
              <a:chExt cx="133126" cy="137160"/>
            </a:xfrm>
          </p:grpSpPr>
          <p:sp>
            <p:nvSpPr>
              <p:cNvPr id="58" name="Oval 57"/>
              <p:cNvSpPr/>
              <p:nvPr/>
            </p:nvSpPr>
            <p:spPr>
              <a:xfrm>
                <a:off x="5485789" y="2684207"/>
                <a:ext cx="133126" cy="137160"/>
              </a:xfrm>
              <a:prstGeom prst="ellipse">
                <a:avLst/>
              </a:prstGeom>
              <a:noFill/>
              <a:ln w="25400" cap="flat" cmpd="sng" algn="ctr">
                <a:solidFill>
                  <a:srgbClr val="FF5800"/>
                </a:solidFill>
                <a:prstDash val="solid"/>
              </a:ln>
              <a:effectLst/>
            </p:spPr>
            <p:txBody>
              <a:bodyPr rtlCol="0" anchor="ctr"/>
              <a:lstStyle/>
              <a:p>
                <a:pPr algn="ctr" defTabSz="914126">
                  <a:defRPr/>
                </a:pPr>
                <a:endParaRPr lang="en-US" sz="1799" kern="0" dirty="0">
                  <a:solidFill>
                    <a:srgbClr val="FFFFFF"/>
                  </a:solidFill>
                  <a:latin typeface="Segoe UI Symbol"/>
                </a:endParaRPr>
              </a:p>
            </p:txBody>
          </p:sp>
          <p:sp>
            <p:nvSpPr>
              <p:cNvPr id="59" name="Oval 58"/>
              <p:cNvSpPr/>
              <p:nvPr/>
            </p:nvSpPr>
            <p:spPr>
              <a:xfrm>
                <a:off x="5528019" y="2728455"/>
                <a:ext cx="45720" cy="45720"/>
              </a:xfrm>
              <a:prstGeom prst="ellipse">
                <a:avLst/>
              </a:prstGeom>
              <a:solidFill>
                <a:srgbClr val="FF5800"/>
              </a:solidFill>
              <a:ln w="25400" cap="flat" cmpd="sng" algn="ctr">
                <a:solidFill>
                  <a:srgbClr val="FF5800"/>
                </a:solidFill>
                <a:prstDash val="solid"/>
              </a:ln>
              <a:effectLst/>
            </p:spPr>
            <p:txBody>
              <a:bodyPr rtlCol="0" anchor="ctr"/>
              <a:lstStyle/>
              <a:p>
                <a:pPr algn="ctr" defTabSz="914126">
                  <a:defRPr/>
                </a:pPr>
                <a:endParaRPr lang="en-US" sz="1799" kern="0" dirty="0">
                  <a:solidFill>
                    <a:srgbClr val="FFFFFF"/>
                  </a:solidFill>
                  <a:latin typeface="Segoe UI Symbol"/>
                </a:endParaRPr>
              </a:p>
            </p:txBody>
          </p:sp>
        </p:grpSp>
        <p:grpSp>
          <p:nvGrpSpPr>
            <p:cNvPr id="31" name="Group 30"/>
            <p:cNvGrpSpPr/>
            <p:nvPr/>
          </p:nvGrpSpPr>
          <p:grpSpPr>
            <a:xfrm>
              <a:off x="5932207" y="5907390"/>
              <a:ext cx="133126" cy="137160"/>
              <a:chOff x="5485789" y="2684207"/>
              <a:chExt cx="133126" cy="137160"/>
            </a:xfrm>
          </p:grpSpPr>
          <p:sp>
            <p:nvSpPr>
              <p:cNvPr id="56" name="Oval 55"/>
              <p:cNvSpPr/>
              <p:nvPr/>
            </p:nvSpPr>
            <p:spPr>
              <a:xfrm>
                <a:off x="5485789" y="2684207"/>
                <a:ext cx="133126" cy="137160"/>
              </a:xfrm>
              <a:prstGeom prst="ellipse">
                <a:avLst/>
              </a:prstGeom>
              <a:noFill/>
              <a:ln w="25400" cap="flat" cmpd="sng" algn="ctr">
                <a:solidFill>
                  <a:srgbClr val="FF5800"/>
                </a:solidFill>
                <a:prstDash val="solid"/>
              </a:ln>
              <a:effectLst/>
            </p:spPr>
            <p:txBody>
              <a:bodyPr rtlCol="0" anchor="ctr"/>
              <a:lstStyle/>
              <a:p>
                <a:pPr algn="ctr" defTabSz="914126">
                  <a:defRPr/>
                </a:pPr>
                <a:endParaRPr lang="en-US" sz="1799" kern="0" dirty="0">
                  <a:solidFill>
                    <a:srgbClr val="FFFFFF"/>
                  </a:solidFill>
                  <a:latin typeface="Segoe UI Symbol"/>
                </a:endParaRPr>
              </a:p>
            </p:txBody>
          </p:sp>
          <p:sp>
            <p:nvSpPr>
              <p:cNvPr id="57" name="Oval 56"/>
              <p:cNvSpPr/>
              <p:nvPr/>
            </p:nvSpPr>
            <p:spPr>
              <a:xfrm>
                <a:off x="5528019" y="2728455"/>
                <a:ext cx="45720" cy="45720"/>
              </a:xfrm>
              <a:prstGeom prst="ellipse">
                <a:avLst/>
              </a:prstGeom>
              <a:solidFill>
                <a:srgbClr val="FF5800"/>
              </a:solidFill>
              <a:ln w="25400" cap="flat" cmpd="sng" algn="ctr">
                <a:solidFill>
                  <a:srgbClr val="FF5800"/>
                </a:solidFill>
                <a:prstDash val="solid"/>
              </a:ln>
              <a:effectLst/>
            </p:spPr>
            <p:txBody>
              <a:bodyPr rtlCol="0" anchor="ctr"/>
              <a:lstStyle/>
              <a:p>
                <a:pPr algn="ctr" defTabSz="914126">
                  <a:defRPr/>
                </a:pPr>
                <a:endParaRPr lang="en-US" sz="1799" kern="0" dirty="0">
                  <a:solidFill>
                    <a:srgbClr val="FFFFFF"/>
                  </a:solidFill>
                  <a:latin typeface="Segoe UI Symbol"/>
                </a:endParaRPr>
              </a:p>
            </p:txBody>
          </p:sp>
        </p:grpSp>
        <p:sp>
          <p:nvSpPr>
            <p:cNvPr id="32" name="Rectangle 31"/>
            <p:cNvSpPr/>
            <p:nvPr/>
          </p:nvSpPr>
          <p:spPr>
            <a:xfrm>
              <a:off x="2524838" y="3167631"/>
              <a:ext cx="2291448" cy="353227"/>
            </a:xfrm>
            <a:prstGeom prst="rect">
              <a:avLst/>
            </a:prstGeom>
            <a:solidFill>
              <a:srgbClr val="FFFFFF">
                <a:lumMod val="95000"/>
              </a:srgbClr>
            </a:solidFill>
            <a:ln w="25400" cap="flat" cmpd="sng" algn="ctr">
              <a:noFill/>
              <a:prstDash val="solid"/>
            </a:ln>
            <a:effectLst/>
          </p:spPr>
          <p:txBody>
            <a:bodyPr rtlCol="0" anchor="ctr"/>
            <a:lstStyle/>
            <a:p>
              <a:pPr algn="ctr" defTabSz="914126">
                <a:defRPr/>
              </a:pPr>
              <a:r>
                <a:rPr lang="en-US" sz="1400" kern="0" dirty="0">
                  <a:solidFill>
                    <a:srgbClr val="000000">
                      <a:lumMod val="50000"/>
                      <a:lumOff val="50000"/>
                    </a:srgbClr>
                  </a:solidFill>
                  <a:latin typeface="Segoe UI" panose="020B0502040204020203" pitchFamily="34" charset="0"/>
                  <a:cs typeface="Segoe UI" panose="020B0502040204020203" pitchFamily="34" charset="0"/>
                </a:rPr>
                <a:t>IT Centric</a:t>
              </a:r>
            </a:p>
          </p:txBody>
        </p:sp>
        <p:sp>
          <p:nvSpPr>
            <p:cNvPr id="33" name="Rectangle 32"/>
            <p:cNvSpPr/>
            <p:nvPr/>
          </p:nvSpPr>
          <p:spPr>
            <a:xfrm>
              <a:off x="2176896" y="3923871"/>
              <a:ext cx="2291448" cy="353227"/>
            </a:xfrm>
            <a:prstGeom prst="rect">
              <a:avLst/>
            </a:prstGeom>
            <a:solidFill>
              <a:srgbClr val="FFFFFF">
                <a:lumMod val="95000"/>
              </a:srgbClr>
            </a:solidFill>
            <a:ln w="25400" cap="flat" cmpd="sng" algn="ctr">
              <a:noFill/>
              <a:prstDash val="solid"/>
            </a:ln>
            <a:effectLst/>
          </p:spPr>
          <p:txBody>
            <a:bodyPr rtlCol="0" anchor="ctr"/>
            <a:lstStyle/>
            <a:p>
              <a:pPr algn="ctr" defTabSz="914126">
                <a:defRPr/>
              </a:pPr>
              <a:r>
                <a:rPr lang="en-US" sz="1400" kern="0" dirty="0">
                  <a:solidFill>
                    <a:srgbClr val="000000">
                      <a:lumMod val="50000"/>
                      <a:lumOff val="50000"/>
                    </a:srgbClr>
                  </a:solidFill>
                  <a:latin typeface="Segoe UI" panose="020B0502040204020203" pitchFamily="34" charset="0"/>
                  <a:cs typeface="Segoe UI" panose="020B0502040204020203" pitchFamily="34" charset="0"/>
                </a:rPr>
                <a:t>Waterfall, V-Model</a:t>
              </a:r>
            </a:p>
          </p:txBody>
        </p:sp>
        <p:sp>
          <p:nvSpPr>
            <p:cNvPr id="34" name="Rectangle 33"/>
            <p:cNvSpPr/>
            <p:nvPr/>
          </p:nvSpPr>
          <p:spPr>
            <a:xfrm>
              <a:off x="1650496" y="4671785"/>
              <a:ext cx="2291448" cy="353227"/>
            </a:xfrm>
            <a:prstGeom prst="rect">
              <a:avLst/>
            </a:prstGeom>
            <a:solidFill>
              <a:srgbClr val="FFFFFF">
                <a:lumMod val="95000"/>
              </a:srgbClr>
            </a:solidFill>
            <a:ln w="25400" cap="flat" cmpd="sng" algn="ctr">
              <a:noFill/>
              <a:prstDash val="solid"/>
            </a:ln>
            <a:effectLst/>
          </p:spPr>
          <p:txBody>
            <a:bodyPr rtlCol="0" anchor="ctr"/>
            <a:lstStyle/>
            <a:p>
              <a:pPr marL="0" lvl="1" algn="ctr" defTabSz="914126">
                <a:defRPr/>
              </a:pPr>
              <a:r>
                <a:rPr lang="en-US" sz="1400" kern="0" dirty="0">
                  <a:solidFill>
                    <a:srgbClr val="000000">
                      <a:lumMod val="50000"/>
                      <a:lumOff val="50000"/>
                    </a:srgbClr>
                  </a:solidFill>
                  <a:latin typeface="Segoe UI" panose="020B0502040204020203" pitchFamily="34" charset="0"/>
                  <a:cs typeface="Segoe UI" panose="020B0502040204020203" pitchFamily="34" charset="0"/>
                </a:rPr>
                <a:t>Approval-based</a:t>
              </a:r>
            </a:p>
          </p:txBody>
        </p:sp>
        <p:sp>
          <p:nvSpPr>
            <p:cNvPr id="35" name="Rectangle 34"/>
            <p:cNvSpPr/>
            <p:nvPr/>
          </p:nvSpPr>
          <p:spPr>
            <a:xfrm>
              <a:off x="2176896" y="5433808"/>
              <a:ext cx="2291448" cy="353227"/>
            </a:xfrm>
            <a:prstGeom prst="rect">
              <a:avLst/>
            </a:prstGeom>
            <a:solidFill>
              <a:srgbClr val="FFFFFF">
                <a:lumMod val="95000"/>
              </a:srgbClr>
            </a:solidFill>
            <a:ln w="25400" cap="flat" cmpd="sng" algn="ctr">
              <a:noFill/>
              <a:prstDash val="solid"/>
            </a:ln>
            <a:effectLst/>
          </p:spPr>
          <p:txBody>
            <a:bodyPr rtlCol="0" anchor="ctr"/>
            <a:lstStyle/>
            <a:p>
              <a:pPr algn="ctr" defTabSz="914126">
                <a:defRPr/>
              </a:pPr>
              <a:r>
                <a:rPr lang="en-US" sz="1400" kern="0" dirty="0">
                  <a:solidFill>
                    <a:srgbClr val="000000">
                      <a:lumMod val="50000"/>
                      <a:lumOff val="50000"/>
                    </a:srgbClr>
                  </a:solidFill>
                  <a:latin typeface="Segoe UI" panose="020B0502040204020203" pitchFamily="34" charset="0"/>
                  <a:cs typeface="Segoe UI" panose="020B0502040204020203" pitchFamily="34" charset="0"/>
                </a:rPr>
                <a:t>Manual</a:t>
              </a:r>
            </a:p>
          </p:txBody>
        </p:sp>
        <p:sp>
          <p:nvSpPr>
            <p:cNvPr id="36" name="Rectangle 35"/>
            <p:cNvSpPr/>
            <p:nvPr/>
          </p:nvSpPr>
          <p:spPr>
            <a:xfrm>
              <a:off x="2521531" y="6107115"/>
              <a:ext cx="2291448" cy="353227"/>
            </a:xfrm>
            <a:prstGeom prst="rect">
              <a:avLst/>
            </a:prstGeom>
            <a:solidFill>
              <a:srgbClr val="FFFFFF">
                <a:lumMod val="95000"/>
              </a:srgbClr>
            </a:solidFill>
            <a:ln w="25400" cap="flat" cmpd="sng" algn="ctr">
              <a:noFill/>
              <a:prstDash val="solid"/>
            </a:ln>
            <a:effectLst/>
          </p:spPr>
          <p:txBody>
            <a:bodyPr rtlCol="0" anchor="ctr"/>
            <a:lstStyle/>
            <a:p>
              <a:pPr algn="ctr" defTabSz="914126">
                <a:defRPr/>
              </a:pPr>
              <a:r>
                <a:rPr lang="en-US" sz="1400" kern="0" dirty="0">
                  <a:solidFill>
                    <a:srgbClr val="000000">
                      <a:lumMod val="50000"/>
                      <a:lumOff val="50000"/>
                    </a:srgbClr>
                  </a:solidFill>
                  <a:latin typeface="Segoe UI" panose="020B0502040204020203" pitchFamily="34" charset="0"/>
                  <a:cs typeface="Segoe UI" panose="020B0502040204020203" pitchFamily="34" charset="0"/>
                </a:rPr>
                <a:t>Process Efficiency</a:t>
              </a:r>
            </a:p>
          </p:txBody>
        </p:sp>
        <p:sp>
          <p:nvSpPr>
            <p:cNvPr id="37" name="Rectangle 36"/>
            <p:cNvSpPr/>
            <p:nvPr/>
          </p:nvSpPr>
          <p:spPr>
            <a:xfrm>
              <a:off x="7132583" y="3167631"/>
              <a:ext cx="2291448" cy="353227"/>
            </a:xfrm>
            <a:prstGeom prst="rect">
              <a:avLst/>
            </a:prstGeom>
            <a:solidFill>
              <a:srgbClr val="FFFFFF">
                <a:lumMod val="85000"/>
              </a:srgbClr>
            </a:solidFill>
            <a:ln w="25400" cap="flat" cmpd="sng" algn="ctr">
              <a:noFill/>
              <a:prstDash val="solid"/>
            </a:ln>
            <a:effectLst/>
          </p:spPr>
          <p:txBody>
            <a:bodyPr rtlCol="0" anchor="ctr"/>
            <a:lstStyle/>
            <a:p>
              <a:pPr algn="ctr" defTabSz="914126">
                <a:defRPr/>
              </a:pPr>
              <a:r>
                <a:rPr lang="en-US" sz="1400" kern="0" dirty="0">
                  <a:solidFill>
                    <a:srgbClr val="000000">
                      <a:lumMod val="65000"/>
                      <a:lumOff val="35000"/>
                    </a:srgbClr>
                  </a:solidFill>
                  <a:latin typeface="Segoe UI" panose="020B0502040204020203" pitchFamily="34" charset="0"/>
                  <a:cs typeface="Segoe UI" panose="020B0502040204020203" pitchFamily="34" charset="0"/>
                </a:rPr>
                <a:t>Business Centric</a:t>
              </a:r>
            </a:p>
          </p:txBody>
        </p:sp>
        <p:sp>
          <p:nvSpPr>
            <p:cNvPr id="38" name="Rectangle 37"/>
            <p:cNvSpPr/>
            <p:nvPr/>
          </p:nvSpPr>
          <p:spPr>
            <a:xfrm>
              <a:off x="7525113" y="3921134"/>
              <a:ext cx="2291448" cy="353227"/>
            </a:xfrm>
            <a:prstGeom prst="rect">
              <a:avLst/>
            </a:prstGeom>
            <a:solidFill>
              <a:srgbClr val="FFFFFF">
                <a:lumMod val="85000"/>
              </a:srgbClr>
            </a:solidFill>
            <a:ln w="25400" cap="flat" cmpd="sng" algn="ctr">
              <a:noFill/>
              <a:prstDash val="solid"/>
            </a:ln>
            <a:effectLst/>
          </p:spPr>
          <p:txBody>
            <a:bodyPr rtlCol="0" anchor="ctr"/>
            <a:lstStyle/>
            <a:p>
              <a:pPr algn="ctr" defTabSz="914126">
                <a:defRPr/>
              </a:pPr>
              <a:r>
                <a:rPr lang="en-US" sz="1400" kern="0" dirty="0">
                  <a:solidFill>
                    <a:srgbClr val="000000">
                      <a:lumMod val="65000"/>
                      <a:lumOff val="35000"/>
                    </a:srgbClr>
                  </a:solidFill>
                  <a:latin typeface="Segoe UI" panose="020B0502040204020203" pitchFamily="34" charset="0"/>
                  <a:cs typeface="Segoe UI" panose="020B0502040204020203" pitchFamily="34" charset="0"/>
                </a:rPr>
                <a:t>Agile, Iterative</a:t>
              </a:r>
            </a:p>
          </p:txBody>
        </p:sp>
        <p:sp>
          <p:nvSpPr>
            <p:cNvPr id="39" name="Rectangle 38"/>
            <p:cNvSpPr/>
            <p:nvPr/>
          </p:nvSpPr>
          <p:spPr>
            <a:xfrm>
              <a:off x="8006925" y="4671785"/>
              <a:ext cx="2291448" cy="353227"/>
            </a:xfrm>
            <a:prstGeom prst="rect">
              <a:avLst/>
            </a:prstGeom>
            <a:solidFill>
              <a:srgbClr val="FFFFFF">
                <a:lumMod val="85000"/>
              </a:srgbClr>
            </a:solidFill>
            <a:ln w="25400" cap="flat" cmpd="sng" algn="ctr">
              <a:noFill/>
              <a:prstDash val="solid"/>
            </a:ln>
            <a:effectLst/>
          </p:spPr>
          <p:txBody>
            <a:bodyPr rtlCol="0" anchor="ctr"/>
            <a:lstStyle/>
            <a:p>
              <a:pPr algn="ctr" defTabSz="914126">
                <a:defRPr/>
              </a:pPr>
              <a:r>
                <a:rPr lang="en-US" sz="1400" kern="0" dirty="0">
                  <a:solidFill>
                    <a:srgbClr val="000000">
                      <a:lumMod val="65000"/>
                      <a:lumOff val="35000"/>
                    </a:srgbClr>
                  </a:solidFill>
                  <a:latin typeface="Segoe UI" panose="020B0502040204020203" pitchFamily="34" charset="0"/>
                  <a:cs typeface="Segoe UI" panose="020B0502040204020203" pitchFamily="34" charset="0"/>
                </a:rPr>
                <a:t>Process-based</a:t>
              </a:r>
            </a:p>
          </p:txBody>
        </p:sp>
        <p:sp>
          <p:nvSpPr>
            <p:cNvPr id="40" name="Rectangle 39"/>
            <p:cNvSpPr/>
            <p:nvPr/>
          </p:nvSpPr>
          <p:spPr>
            <a:xfrm>
              <a:off x="7664856" y="5433808"/>
              <a:ext cx="2291448" cy="353227"/>
            </a:xfrm>
            <a:prstGeom prst="rect">
              <a:avLst/>
            </a:prstGeom>
            <a:solidFill>
              <a:srgbClr val="FFFFFF">
                <a:lumMod val="85000"/>
              </a:srgbClr>
            </a:solidFill>
            <a:ln w="25400" cap="flat" cmpd="sng" algn="ctr">
              <a:noFill/>
              <a:prstDash val="solid"/>
            </a:ln>
            <a:effectLst/>
          </p:spPr>
          <p:txBody>
            <a:bodyPr rtlCol="0" anchor="ctr"/>
            <a:lstStyle/>
            <a:p>
              <a:pPr algn="ctr" defTabSz="914126">
                <a:defRPr/>
              </a:pPr>
              <a:r>
                <a:rPr lang="en-US" sz="1400" kern="0" dirty="0">
                  <a:solidFill>
                    <a:srgbClr val="000000">
                      <a:lumMod val="65000"/>
                      <a:lumOff val="35000"/>
                    </a:srgbClr>
                  </a:solidFill>
                  <a:latin typeface="Segoe UI" panose="020B0502040204020203" pitchFamily="34" charset="0"/>
                  <a:cs typeface="Segoe UI" panose="020B0502040204020203" pitchFamily="34" charset="0"/>
                </a:rPr>
                <a:t>Automated</a:t>
              </a:r>
            </a:p>
          </p:txBody>
        </p:sp>
        <p:sp>
          <p:nvSpPr>
            <p:cNvPr id="41" name="Rectangle 40"/>
            <p:cNvSpPr/>
            <p:nvPr/>
          </p:nvSpPr>
          <p:spPr>
            <a:xfrm>
              <a:off x="7132583" y="6107115"/>
              <a:ext cx="2841291" cy="353227"/>
            </a:xfrm>
            <a:prstGeom prst="rect">
              <a:avLst/>
            </a:prstGeom>
            <a:solidFill>
              <a:srgbClr val="FFFFFF">
                <a:lumMod val="85000"/>
              </a:srgbClr>
            </a:solidFill>
            <a:ln w="25400" cap="flat" cmpd="sng" algn="ctr">
              <a:noFill/>
              <a:prstDash val="solid"/>
            </a:ln>
            <a:effectLst/>
          </p:spPr>
          <p:txBody>
            <a:bodyPr rtlCol="0" anchor="ctr"/>
            <a:lstStyle/>
            <a:p>
              <a:pPr algn="ctr" defTabSz="914126">
                <a:defRPr/>
              </a:pPr>
              <a:r>
                <a:rPr lang="en-US" sz="1400" kern="0" dirty="0">
                  <a:solidFill>
                    <a:srgbClr val="000000">
                      <a:lumMod val="65000"/>
                      <a:lumOff val="35000"/>
                    </a:srgbClr>
                  </a:solidFill>
                  <a:latin typeface="Segoe UI" panose="020B0502040204020203" pitchFamily="34" charset="0"/>
                  <a:cs typeface="Segoe UI" panose="020B0502040204020203" pitchFamily="34" charset="0"/>
                </a:rPr>
                <a:t>Customer Experience/Outcome </a:t>
              </a:r>
            </a:p>
          </p:txBody>
        </p:sp>
        <p:cxnSp>
          <p:nvCxnSpPr>
            <p:cNvPr id="42" name="Straight Connector 41"/>
            <p:cNvCxnSpPr>
              <a:stCxn id="32" idx="3"/>
              <a:endCxn id="37" idx="1"/>
            </p:cNvCxnSpPr>
            <p:nvPr/>
          </p:nvCxnSpPr>
          <p:spPr>
            <a:xfrm>
              <a:off x="4816286" y="3344245"/>
              <a:ext cx="2316297" cy="0"/>
            </a:xfrm>
            <a:prstGeom prst="line">
              <a:avLst/>
            </a:prstGeom>
            <a:noFill/>
            <a:ln w="9525" cap="flat" cmpd="sng" algn="ctr">
              <a:solidFill>
                <a:srgbClr val="FFFFFF">
                  <a:lumMod val="65000"/>
                </a:srgbClr>
              </a:solidFill>
              <a:prstDash val="dashDot"/>
            </a:ln>
            <a:effectLst/>
          </p:spPr>
        </p:cxnSp>
        <p:cxnSp>
          <p:nvCxnSpPr>
            <p:cNvPr id="43" name="Straight Connector 42"/>
            <p:cNvCxnSpPr>
              <a:stCxn id="33" idx="3"/>
              <a:endCxn id="38" idx="1"/>
            </p:cNvCxnSpPr>
            <p:nvPr/>
          </p:nvCxnSpPr>
          <p:spPr>
            <a:xfrm flipV="1">
              <a:off x="4468344" y="4097748"/>
              <a:ext cx="3056769" cy="2737"/>
            </a:xfrm>
            <a:prstGeom prst="line">
              <a:avLst/>
            </a:prstGeom>
            <a:noFill/>
            <a:ln w="9525" cap="flat" cmpd="sng" algn="ctr">
              <a:solidFill>
                <a:srgbClr val="FFFFFF">
                  <a:lumMod val="65000"/>
                </a:srgbClr>
              </a:solidFill>
              <a:prstDash val="dashDot"/>
            </a:ln>
            <a:effectLst/>
          </p:spPr>
        </p:cxnSp>
        <p:cxnSp>
          <p:nvCxnSpPr>
            <p:cNvPr id="44" name="Straight Connector 43"/>
            <p:cNvCxnSpPr>
              <a:stCxn id="34" idx="3"/>
              <a:endCxn id="39" idx="1"/>
            </p:cNvCxnSpPr>
            <p:nvPr/>
          </p:nvCxnSpPr>
          <p:spPr>
            <a:xfrm>
              <a:off x="3941944" y="4848399"/>
              <a:ext cx="4064981" cy="0"/>
            </a:xfrm>
            <a:prstGeom prst="line">
              <a:avLst/>
            </a:prstGeom>
            <a:noFill/>
            <a:ln w="9525" cap="flat" cmpd="sng" algn="ctr">
              <a:solidFill>
                <a:srgbClr val="FFFFFF">
                  <a:lumMod val="65000"/>
                </a:srgbClr>
              </a:solidFill>
              <a:prstDash val="dashDot"/>
            </a:ln>
            <a:effectLst/>
          </p:spPr>
        </p:cxnSp>
        <p:cxnSp>
          <p:nvCxnSpPr>
            <p:cNvPr id="45" name="Straight Connector 44"/>
            <p:cNvCxnSpPr>
              <a:stCxn id="35" idx="3"/>
              <a:endCxn id="40" idx="1"/>
            </p:cNvCxnSpPr>
            <p:nvPr/>
          </p:nvCxnSpPr>
          <p:spPr>
            <a:xfrm>
              <a:off x="4468344" y="5610422"/>
              <a:ext cx="3196512" cy="0"/>
            </a:xfrm>
            <a:prstGeom prst="line">
              <a:avLst/>
            </a:prstGeom>
            <a:noFill/>
            <a:ln w="9525" cap="flat" cmpd="sng" algn="ctr">
              <a:solidFill>
                <a:srgbClr val="FFFFFF">
                  <a:lumMod val="65000"/>
                </a:srgbClr>
              </a:solidFill>
              <a:prstDash val="dashDot"/>
            </a:ln>
            <a:effectLst/>
          </p:spPr>
        </p:cxnSp>
        <p:cxnSp>
          <p:nvCxnSpPr>
            <p:cNvPr id="46" name="Straight Connector 45"/>
            <p:cNvCxnSpPr>
              <a:stCxn id="36" idx="3"/>
              <a:endCxn id="41" idx="1"/>
            </p:cNvCxnSpPr>
            <p:nvPr/>
          </p:nvCxnSpPr>
          <p:spPr>
            <a:xfrm>
              <a:off x="4812979" y="6283729"/>
              <a:ext cx="2319604" cy="0"/>
            </a:xfrm>
            <a:prstGeom prst="line">
              <a:avLst/>
            </a:prstGeom>
            <a:noFill/>
            <a:ln w="9525" cap="flat" cmpd="sng" algn="ctr">
              <a:solidFill>
                <a:srgbClr val="FFFFFF">
                  <a:lumMod val="65000"/>
                </a:srgbClr>
              </a:solidFill>
              <a:prstDash val="dashDot"/>
            </a:ln>
            <a:effectLst/>
          </p:spPr>
        </p:cxnSp>
        <p:sp>
          <p:nvSpPr>
            <p:cNvPr id="47" name="Rectangle 46"/>
            <p:cNvSpPr/>
            <p:nvPr/>
          </p:nvSpPr>
          <p:spPr>
            <a:xfrm>
              <a:off x="5374667" y="3210404"/>
              <a:ext cx="1280160" cy="267682"/>
            </a:xfrm>
            <a:prstGeom prst="rect">
              <a:avLst/>
            </a:prstGeom>
            <a:solidFill>
              <a:srgbClr val="FFFFFF"/>
            </a:solidFill>
            <a:ln w="25400" cap="flat" cmpd="sng" algn="ctr">
              <a:noFill/>
              <a:prstDash val="solid"/>
            </a:ln>
            <a:effectLst/>
          </p:spPr>
          <p:txBody>
            <a:bodyPr rtlCol="0" anchor="ctr"/>
            <a:lstStyle/>
            <a:p>
              <a:pPr algn="ctr" defTabSz="914126">
                <a:defRPr/>
              </a:pPr>
              <a:r>
                <a:rPr lang="en-US" sz="1600" kern="0" dirty="0">
                  <a:solidFill>
                    <a:srgbClr val="009FDA"/>
                  </a:solidFill>
                  <a:latin typeface="Segoe UI" panose="020B0502040204020203" pitchFamily="34" charset="0"/>
                  <a:cs typeface="Segoe UI" panose="020B0502040204020203" pitchFamily="34" charset="0"/>
                </a:rPr>
                <a:t>Culture</a:t>
              </a:r>
            </a:p>
          </p:txBody>
        </p:sp>
        <p:sp>
          <p:nvSpPr>
            <p:cNvPr id="48" name="Rectangle 47"/>
            <p:cNvSpPr/>
            <p:nvPr/>
          </p:nvSpPr>
          <p:spPr>
            <a:xfrm>
              <a:off x="5374667" y="3962481"/>
              <a:ext cx="1280160" cy="267682"/>
            </a:xfrm>
            <a:prstGeom prst="rect">
              <a:avLst/>
            </a:prstGeom>
            <a:solidFill>
              <a:srgbClr val="FFFFFF"/>
            </a:solidFill>
            <a:ln w="25400" cap="flat" cmpd="sng" algn="ctr">
              <a:noFill/>
              <a:prstDash val="solid"/>
            </a:ln>
            <a:effectLst/>
          </p:spPr>
          <p:txBody>
            <a:bodyPr rtlCol="0" anchor="ctr"/>
            <a:lstStyle/>
            <a:p>
              <a:pPr algn="ctr" defTabSz="914126">
                <a:defRPr/>
              </a:pPr>
              <a:r>
                <a:rPr lang="en-US" sz="1600" kern="0" dirty="0">
                  <a:solidFill>
                    <a:srgbClr val="009FDA"/>
                  </a:solidFill>
                  <a:latin typeface="Segoe UI" panose="020B0502040204020203" pitchFamily="34" charset="0"/>
                  <a:cs typeface="Segoe UI" panose="020B0502040204020203" pitchFamily="34" charset="0"/>
                </a:rPr>
                <a:t>Approach</a:t>
              </a:r>
            </a:p>
          </p:txBody>
        </p:sp>
        <p:sp>
          <p:nvSpPr>
            <p:cNvPr id="49" name="Rectangle 48"/>
            <p:cNvSpPr/>
            <p:nvPr/>
          </p:nvSpPr>
          <p:spPr>
            <a:xfrm>
              <a:off x="5273971" y="4534683"/>
              <a:ext cx="1481882" cy="237730"/>
            </a:xfrm>
            <a:prstGeom prst="rect">
              <a:avLst/>
            </a:prstGeom>
            <a:solidFill>
              <a:srgbClr val="FFFFFF"/>
            </a:solidFill>
            <a:ln w="25400" cap="flat" cmpd="sng" algn="ctr">
              <a:noFill/>
              <a:prstDash val="solid"/>
            </a:ln>
            <a:effectLst/>
          </p:spPr>
          <p:txBody>
            <a:bodyPr rtlCol="0" anchor="t"/>
            <a:lstStyle/>
            <a:p>
              <a:pPr algn="ctr" defTabSz="914126">
                <a:defRPr/>
              </a:pPr>
              <a:r>
                <a:rPr lang="en-US" sz="1600" kern="0" dirty="0">
                  <a:solidFill>
                    <a:srgbClr val="009FDA"/>
                  </a:solidFill>
                  <a:latin typeface="Segoe UI" panose="020B0502040204020203" pitchFamily="34" charset="0"/>
                  <a:cs typeface="Segoe UI" panose="020B0502040204020203" pitchFamily="34" charset="0"/>
                </a:rPr>
                <a:t>Governance</a:t>
              </a:r>
            </a:p>
          </p:txBody>
        </p:sp>
        <p:sp>
          <p:nvSpPr>
            <p:cNvPr id="50" name="Rectangle 49"/>
            <p:cNvSpPr/>
            <p:nvPr/>
          </p:nvSpPr>
          <p:spPr>
            <a:xfrm>
              <a:off x="5374667" y="5466635"/>
              <a:ext cx="1280160" cy="267682"/>
            </a:xfrm>
            <a:prstGeom prst="rect">
              <a:avLst/>
            </a:prstGeom>
            <a:solidFill>
              <a:srgbClr val="FFFFFF"/>
            </a:solidFill>
            <a:ln w="25400" cap="flat" cmpd="sng" algn="ctr">
              <a:noFill/>
              <a:prstDash val="solid"/>
            </a:ln>
            <a:effectLst/>
          </p:spPr>
          <p:txBody>
            <a:bodyPr rtlCol="0" anchor="ctr"/>
            <a:lstStyle/>
            <a:p>
              <a:pPr algn="ctr" defTabSz="914126">
                <a:defRPr/>
              </a:pPr>
              <a:r>
                <a:rPr lang="en-US" sz="1600" kern="0" dirty="0">
                  <a:solidFill>
                    <a:srgbClr val="009FDA"/>
                  </a:solidFill>
                  <a:latin typeface="Segoe UI" panose="020B0502040204020203" pitchFamily="34" charset="0"/>
                  <a:cs typeface="Segoe UI" panose="020B0502040204020203" pitchFamily="34" charset="0"/>
                </a:rPr>
                <a:t>Effort</a:t>
              </a:r>
            </a:p>
          </p:txBody>
        </p:sp>
        <p:sp>
          <p:nvSpPr>
            <p:cNvPr id="51" name="Rectangle 50"/>
            <p:cNvSpPr/>
            <p:nvPr/>
          </p:nvSpPr>
          <p:spPr>
            <a:xfrm>
              <a:off x="5374667" y="6149888"/>
              <a:ext cx="1280160" cy="267682"/>
            </a:xfrm>
            <a:prstGeom prst="rect">
              <a:avLst/>
            </a:prstGeom>
            <a:solidFill>
              <a:srgbClr val="FFFFFF"/>
            </a:solidFill>
            <a:ln w="25400" cap="flat" cmpd="sng" algn="ctr">
              <a:noFill/>
              <a:prstDash val="solid"/>
            </a:ln>
            <a:effectLst/>
          </p:spPr>
          <p:txBody>
            <a:bodyPr rtlCol="0" anchor="ctr"/>
            <a:lstStyle/>
            <a:p>
              <a:pPr algn="ctr" defTabSz="914126">
                <a:defRPr/>
              </a:pPr>
              <a:r>
                <a:rPr lang="en-US" sz="1600" kern="0" dirty="0">
                  <a:solidFill>
                    <a:srgbClr val="009FDA"/>
                  </a:solidFill>
                  <a:latin typeface="Segoe UI" panose="020B0502040204020203" pitchFamily="34" charset="0"/>
                  <a:cs typeface="Segoe UI" panose="020B0502040204020203" pitchFamily="34" charset="0"/>
                </a:rPr>
                <a:t>Value</a:t>
              </a:r>
            </a:p>
          </p:txBody>
        </p:sp>
        <p:sp>
          <p:nvSpPr>
            <p:cNvPr id="52" name="Rectangle 51"/>
            <p:cNvSpPr/>
            <p:nvPr/>
          </p:nvSpPr>
          <p:spPr>
            <a:xfrm>
              <a:off x="2590329" y="2664222"/>
              <a:ext cx="2438833" cy="376739"/>
            </a:xfrm>
            <a:prstGeom prst="rect">
              <a:avLst/>
            </a:prstGeom>
            <a:solidFill>
              <a:srgbClr val="FFFFFF"/>
            </a:solidFill>
          </p:spPr>
          <p:txBody>
            <a:bodyPr wrap="none">
              <a:spAutoFit/>
            </a:bodyPr>
            <a:lstStyle/>
            <a:p>
              <a:pPr defTabSz="914126">
                <a:defRPr/>
              </a:pPr>
              <a:r>
                <a:rPr lang="en-GB" sz="1600" kern="0" dirty="0">
                  <a:solidFill>
                    <a:srgbClr val="FF5800"/>
                  </a:solidFill>
                  <a:latin typeface="Segoe UI Symbol"/>
                </a:rPr>
                <a:t>Traditional Engineering</a:t>
              </a:r>
              <a:endParaRPr lang="en-US" sz="1600" kern="0" dirty="0">
                <a:solidFill>
                  <a:srgbClr val="FF5800"/>
                </a:solidFill>
                <a:latin typeface="Segoe UI Symbol"/>
              </a:endParaRPr>
            </a:p>
          </p:txBody>
        </p:sp>
        <p:sp>
          <p:nvSpPr>
            <p:cNvPr id="53" name="Rectangle 52"/>
            <p:cNvSpPr/>
            <p:nvPr/>
          </p:nvSpPr>
          <p:spPr>
            <a:xfrm>
              <a:off x="7159675" y="2664161"/>
              <a:ext cx="2179893" cy="376739"/>
            </a:xfrm>
            <a:prstGeom prst="rect">
              <a:avLst/>
            </a:prstGeom>
            <a:solidFill>
              <a:srgbClr val="FFFFFF"/>
            </a:solidFill>
          </p:spPr>
          <p:txBody>
            <a:bodyPr wrap="none">
              <a:spAutoFit/>
            </a:bodyPr>
            <a:lstStyle/>
            <a:p>
              <a:pPr defTabSz="914126">
                <a:defRPr/>
              </a:pPr>
              <a:r>
                <a:rPr lang="en-GB" sz="1600" kern="0" dirty="0">
                  <a:solidFill>
                    <a:srgbClr val="FF5800"/>
                  </a:solidFill>
                  <a:latin typeface="Segoe UI Symbol"/>
                </a:rPr>
                <a:t>Modern Engineering</a:t>
              </a:r>
              <a:endParaRPr lang="en-US" sz="1600" kern="0" dirty="0">
                <a:solidFill>
                  <a:srgbClr val="FF5800"/>
                </a:solidFill>
                <a:latin typeface="Segoe UI Symbol"/>
              </a:endParaRPr>
            </a:p>
          </p:txBody>
        </p:sp>
        <p:pic>
          <p:nvPicPr>
            <p:cNvPr id="54" name="Picture 53"/>
            <p:cNvPicPr>
              <a:picLocks noChangeAspect="1"/>
            </p:cNvPicPr>
            <p:nvPr/>
          </p:nvPicPr>
          <p:blipFill>
            <a:blip r:embed="rId2">
              <a:duotone>
                <a:srgbClr val="000000">
                  <a:shade val="45000"/>
                  <a:satMod val="135000"/>
                </a:srgb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715568" y="2309582"/>
              <a:ext cx="609178" cy="528314"/>
            </a:xfrm>
            <a:prstGeom prst="rect">
              <a:avLst/>
            </a:prstGeom>
            <a:solidFill>
              <a:srgbClr val="FDC82F"/>
            </a:solidFill>
          </p:spPr>
        </p:pic>
        <p:sp>
          <p:nvSpPr>
            <p:cNvPr id="55" name="Curved Down Arrow 13"/>
            <p:cNvSpPr/>
            <p:nvPr/>
          </p:nvSpPr>
          <p:spPr>
            <a:xfrm>
              <a:off x="5215174" y="2279216"/>
              <a:ext cx="1672937" cy="630019"/>
            </a:xfrm>
            <a:prstGeom prst="curvedDownArrow">
              <a:avLst>
                <a:gd name="adj1" fmla="val 25000"/>
                <a:gd name="adj2" fmla="val 52237"/>
                <a:gd name="adj3" fmla="val 25000"/>
              </a:avLst>
            </a:prstGeom>
            <a:solidFill>
              <a:srgbClr val="FDC82F"/>
            </a:solidFill>
            <a:ln w="25400" cap="flat" cmpd="sng" algn="ctr">
              <a:noFill/>
              <a:prstDash val="solid"/>
            </a:ln>
            <a:effectLst/>
          </p:spPr>
          <p:txBody>
            <a:bodyPr rtlCol="0" anchor="ctr"/>
            <a:lstStyle/>
            <a:p>
              <a:pPr algn="ctr" defTabSz="914126">
                <a:defRPr/>
              </a:pPr>
              <a:endParaRPr lang="en-US" sz="1799" kern="0" dirty="0">
                <a:solidFill>
                  <a:srgbClr val="000000"/>
                </a:solidFill>
                <a:latin typeface="Segoe UI Symbol"/>
              </a:endParaRPr>
            </a:p>
          </p:txBody>
        </p:sp>
      </p:grpSp>
    </p:spTree>
    <p:extLst>
      <p:ext uri="{BB962C8B-B14F-4D97-AF65-F5344CB8AC3E}">
        <p14:creationId xmlns:p14="http://schemas.microsoft.com/office/powerpoint/2010/main" val="15388813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Modern Engineering – Maturity Model</a:t>
            </a:r>
            <a:endParaRPr lang="en-US" dirty="0"/>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097" y="1652108"/>
            <a:ext cx="6261885" cy="4938846"/>
          </a:xfrm>
          <a:prstGeom prst="rect">
            <a:avLst/>
          </a:prstGeom>
        </p:spPr>
      </p:pic>
      <p:sp>
        <p:nvSpPr>
          <p:cNvPr id="31" name="Title 2"/>
          <p:cNvSpPr txBox="1">
            <a:spLocks/>
          </p:cNvSpPr>
          <p:nvPr/>
        </p:nvSpPr>
        <p:spPr>
          <a:xfrm>
            <a:off x="417286" y="1165135"/>
            <a:ext cx="11124082" cy="885279"/>
          </a:xfrm>
          <a:prstGeom prst="rect">
            <a:avLst/>
          </a:prstGeom>
        </p:spPr>
        <p:txBody>
          <a:bodyPr vert="horz" lIns="91416" tIns="45708" rIns="91416" bIns="45708" rtlCol="0" anchor="t">
            <a:normAutofit/>
          </a:bodyPr>
          <a:lstStyle>
            <a:lvl1pPr algn="l" defTabSz="913852" rtl="0" eaLnBrk="1" latinLnBrk="0" hangingPunct="1">
              <a:lnSpc>
                <a:spcPct val="90000"/>
              </a:lnSpc>
              <a:spcBef>
                <a:spcPct val="0"/>
              </a:spcBef>
              <a:buNone/>
              <a:defRPr sz="4398" kern="1200">
                <a:solidFill>
                  <a:schemeClr val="tx1"/>
                </a:solidFill>
                <a:latin typeface="+mj-lt"/>
                <a:ea typeface="+mj-ea"/>
                <a:cs typeface="+mj-cs"/>
              </a:defRPr>
            </a:lvl1pPr>
          </a:lstStyle>
          <a:p>
            <a:pPr>
              <a:lnSpc>
                <a:spcPct val="110000"/>
              </a:lnSpc>
            </a:pPr>
            <a:r>
              <a:rPr lang="en-US" sz="1999" dirty="0">
                <a:solidFill>
                  <a:srgbClr val="7F7F7F"/>
                </a:solidFill>
                <a:latin typeface="Segoe UI Light" panose="020B0502040204020203" pitchFamily="34" charset="0"/>
                <a:cs typeface="Segoe UI Light" panose="020B0502040204020203" pitchFamily="34" charset="0"/>
              </a:rPr>
              <a:t>Implementation of maturity model over time, affects many aspects of the client’s concerns and issues</a:t>
            </a:r>
          </a:p>
        </p:txBody>
      </p:sp>
    </p:spTree>
    <p:extLst>
      <p:ext uri="{BB962C8B-B14F-4D97-AF65-F5344CB8AC3E}">
        <p14:creationId xmlns:p14="http://schemas.microsoft.com/office/powerpoint/2010/main" val="39719413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0792" y="188497"/>
            <a:ext cx="10270415" cy="597158"/>
          </a:xfrm>
        </p:spPr>
        <p:txBody>
          <a:bodyPr vert="horz" lIns="91440" tIns="45720" rIns="91440" bIns="45720" rtlCol="0" anchor="ctr">
            <a:normAutofit/>
          </a:bodyPr>
          <a:lstStyle/>
          <a:p>
            <a:r>
              <a:rPr lang="en-GB" dirty="0"/>
              <a:t>Components of our Modern Engineering Platform</a:t>
            </a:r>
            <a:endParaRPr lang="en-US" dirty="0"/>
          </a:p>
        </p:txBody>
      </p:sp>
      <p:grpSp>
        <p:nvGrpSpPr>
          <p:cNvPr id="4" name="Group 3"/>
          <p:cNvGrpSpPr/>
          <p:nvPr/>
        </p:nvGrpSpPr>
        <p:grpSpPr>
          <a:xfrm>
            <a:off x="314062" y="1212402"/>
            <a:ext cx="7122783" cy="3803138"/>
            <a:chOff x="235546" y="810388"/>
            <a:chExt cx="5342087" cy="2852353"/>
          </a:xfrm>
        </p:grpSpPr>
        <p:sp>
          <p:nvSpPr>
            <p:cNvPr id="2" name="Oval 1"/>
            <p:cNvSpPr>
              <a:spLocks noChangeAspect="1"/>
            </p:cNvSpPr>
            <p:nvPr/>
          </p:nvSpPr>
          <p:spPr>
            <a:xfrm flipV="1">
              <a:off x="242184" y="2532625"/>
              <a:ext cx="182880" cy="182880"/>
            </a:xfrm>
            <a:prstGeom prst="ellipse">
              <a:avLst/>
            </a:prstGeom>
            <a:solidFill>
              <a:srgbClr val="FF5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62732">
                <a:defRPr/>
              </a:pPr>
              <a:endParaRPr lang="en-US" sz="3067">
                <a:solidFill>
                  <a:srgbClr val="FFFFFF"/>
                </a:solidFill>
              </a:endParaRPr>
            </a:p>
          </p:txBody>
        </p:sp>
        <p:sp>
          <p:nvSpPr>
            <p:cNvPr id="5" name="Rectangle 4"/>
            <p:cNvSpPr/>
            <p:nvPr/>
          </p:nvSpPr>
          <p:spPr>
            <a:xfrm>
              <a:off x="427355" y="2610464"/>
              <a:ext cx="4572000" cy="623248"/>
            </a:xfrm>
            <a:prstGeom prst="rect">
              <a:avLst/>
            </a:prstGeom>
          </p:spPr>
          <p:txBody>
            <a:bodyPr>
              <a:spAutoFit/>
            </a:bodyPr>
            <a:lstStyle/>
            <a:p>
              <a:pPr defTabSz="1172049">
                <a:defRPr/>
              </a:pPr>
              <a:r>
                <a:rPr lang="en-GB" sz="1600" b="1" dirty="0">
                  <a:solidFill>
                    <a:srgbClr val="FFFFFF">
                      <a:lumMod val="50000"/>
                    </a:srgbClr>
                  </a:solidFill>
                  <a:latin typeface="Segoe UI" panose="020B0502040204020203" pitchFamily="34" charset="0"/>
                  <a:cs typeface="Segoe UI" panose="020B0502040204020203" pitchFamily="34" charset="0"/>
                </a:rPr>
                <a:t>Service Management</a:t>
              </a:r>
            </a:p>
            <a:p>
              <a:pPr defTabSz="1172049">
                <a:defRPr/>
              </a:pPr>
              <a:r>
                <a:rPr lang="en-US" sz="1600" dirty="0">
                  <a:solidFill>
                    <a:srgbClr val="4D4D4D"/>
                  </a:solidFill>
                  <a:cs typeface="Segoe UI" panose="020B0502040204020203" pitchFamily="34" charset="0"/>
                </a:rPr>
                <a:t>Simplify IT support across the board and resolve issues before they turn into problems</a:t>
              </a:r>
              <a:endParaRPr lang="en-US" sz="1600" dirty="0">
                <a:solidFill>
                  <a:srgbClr val="7F7F7F"/>
                </a:solidFill>
                <a:cs typeface="Segoe UI" panose="020B0502040204020203" pitchFamily="34" charset="0"/>
              </a:endParaRPr>
            </a:p>
          </p:txBody>
        </p:sp>
        <p:sp>
          <p:nvSpPr>
            <p:cNvPr id="6" name="Rectangle 5"/>
            <p:cNvSpPr/>
            <p:nvPr/>
          </p:nvSpPr>
          <p:spPr>
            <a:xfrm>
              <a:off x="434095" y="3224160"/>
              <a:ext cx="4829630" cy="438581"/>
            </a:xfrm>
            <a:prstGeom prst="rect">
              <a:avLst/>
            </a:prstGeom>
          </p:spPr>
          <p:txBody>
            <a:bodyPr wrap="square">
              <a:spAutoFit/>
            </a:bodyPr>
            <a:lstStyle/>
            <a:p>
              <a:pPr defTabSz="1172049">
                <a:defRPr/>
              </a:pPr>
              <a:r>
                <a:rPr lang="en-GB" sz="1600" b="1" dirty="0">
                  <a:solidFill>
                    <a:srgbClr val="FFFFFF">
                      <a:lumMod val="50000"/>
                    </a:srgbClr>
                  </a:solidFill>
                  <a:latin typeface="Segoe UI" panose="020B0502040204020203" pitchFamily="34" charset="0"/>
                  <a:cs typeface="Segoe UI" panose="020B0502040204020203" pitchFamily="34" charset="0"/>
                </a:rPr>
                <a:t>Service Analytics</a:t>
              </a:r>
            </a:p>
            <a:p>
              <a:pPr defTabSz="1172049">
                <a:spcAft>
                  <a:spcPts val="800"/>
                </a:spcAft>
                <a:defRPr/>
              </a:pPr>
              <a:r>
                <a:rPr lang="en-GB" sz="1600" dirty="0">
                  <a:solidFill>
                    <a:srgbClr val="4D4D4D"/>
                  </a:solidFill>
                  <a:cs typeface="Segoe UI" panose="020B0502040204020203" pitchFamily="34" charset="0"/>
                </a:rPr>
                <a:t>Better data means better results -- and support that improves over time</a:t>
              </a:r>
            </a:p>
          </p:txBody>
        </p:sp>
        <p:sp>
          <p:nvSpPr>
            <p:cNvPr id="7" name="Rectangle 6"/>
            <p:cNvSpPr/>
            <p:nvPr/>
          </p:nvSpPr>
          <p:spPr>
            <a:xfrm>
              <a:off x="434095" y="2001885"/>
              <a:ext cx="4572000" cy="623248"/>
            </a:xfrm>
            <a:prstGeom prst="rect">
              <a:avLst/>
            </a:prstGeom>
          </p:spPr>
          <p:txBody>
            <a:bodyPr>
              <a:spAutoFit/>
            </a:bodyPr>
            <a:lstStyle/>
            <a:p>
              <a:pPr defTabSz="1172049">
                <a:defRPr/>
              </a:pPr>
              <a:r>
                <a:rPr lang="en-GB" sz="1600" b="1" dirty="0">
                  <a:solidFill>
                    <a:srgbClr val="FFFFFF">
                      <a:lumMod val="50000"/>
                    </a:srgbClr>
                  </a:solidFill>
                  <a:latin typeface="Segoe UI" panose="020B0502040204020203" pitchFamily="34" charset="0"/>
                  <a:cs typeface="Segoe UI" panose="020B0502040204020203" pitchFamily="34" charset="0"/>
                </a:rPr>
                <a:t>Systems Monitoring</a:t>
              </a:r>
            </a:p>
            <a:p>
              <a:pPr defTabSz="1172049">
                <a:spcAft>
                  <a:spcPts val="800"/>
                </a:spcAft>
                <a:defRPr/>
              </a:pPr>
              <a:r>
                <a:rPr lang="en-GB" sz="1600" dirty="0">
                  <a:solidFill>
                    <a:srgbClr val="4D4D4D"/>
                  </a:solidFill>
                  <a:cs typeface="Segoe UI" panose="020B0502040204020203" pitchFamily="34" charset="0"/>
                </a:rPr>
                <a:t>Stay on top of your systems for better response times and quicker institutional learning</a:t>
              </a:r>
            </a:p>
          </p:txBody>
        </p:sp>
        <p:sp>
          <p:nvSpPr>
            <p:cNvPr id="8" name="Rectangle 7"/>
            <p:cNvSpPr/>
            <p:nvPr/>
          </p:nvSpPr>
          <p:spPr>
            <a:xfrm>
              <a:off x="420614" y="1432458"/>
              <a:ext cx="5157019" cy="438581"/>
            </a:xfrm>
            <a:prstGeom prst="rect">
              <a:avLst/>
            </a:prstGeom>
          </p:spPr>
          <p:txBody>
            <a:bodyPr wrap="square">
              <a:spAutoFit/>
            </a:bodyPr>
            <a:lstStyle/>
            <a:p>
              <a:pPr defTabSz="1172049">
                <a:defRPr/>
              </a:pPr>
              <a:r>
                <a:rPr lang="en-GB" sz="1600" b="1" dirty="0">
                  <a:solidFill>
                    <a:srgbClr val="FFFFFF">
                      <a:lumMod val="50000"/>
                    </a:srgbClr>
                  </a:solidFill>
                  <a:latin typeface="Segoe UI" panose="020B0502040204020203" pitchFamily="34" charset="0"/>
                  <a:cs typeface="Segoe UI" panose="020B0502040204020203" pitchFamily="34" charset="0"/>
                </a:rPr>
                <a:t>Testing and QA</a:t>
              </a:r>
            </a:p>
            <a:p>
              <a:pPr defTabSz="1172049">
                <a:spcAft>
                  <a:spcPts val="800"/>
                </a:spcAft>
                <a:defRPr/>
              </a:pPr>
              <a:r>
                <a:rPr lang="en-GB" sz="1600" dirty="0">
                  <a:solidFill>
                    <a:srgbClr val="4D4D4D"/>
                  </a:solidFill>
                  <a:cs typeface="Segoe UI" panose="020B0502040204020203" pitchFamily="34" charset="0"/>
                </a:rPr>
                <a:t>Automating testing and QA assures faster delivery of higher quality product</a:t>
              </a:r>
            </a:p>
          </p:txBody>
        </p:sp>
        <p:sp>
          <p:nvSpPr>
            <p:cNvPr id="38" name="Content Placeholder 1"/>
            <p:cNvSpPr txBox="1">
              <a:spLocks/>
            </p:cNvSpPr>
            <p:nvPr/>
          </p:nvSpPr>
          <p:spPr>
            <a:xfrm>
              <a:off x="420615" y="810388"/>
              <a:ext cx="5095358" cy="614048"/>
            </a:xfrm>
            <a:prstGeom prst="rect">
              <a:avLst/>
            </a:prstGeom>
          </p:spPr>
          <p:txBody>
            <a:bodyPr>
              <a:noAutofit/>
            </a:bodyPr>
            <a:lstStyle>
              <a:lvl1pPr marL="0" indent="0" algn="l" defTabSz="1172078" rtl="0" eaLnBrk="1" latinLnBrk="0" hangingPunct="1">
                <a:lnSpc>
                  <a:spcPct val="120000"/>
                </a:lnSpc>
                <a:spcBef>
                  <a:spcPts val="0"/>
                </a:spcBef>
                <a:spcAft>
                  <a:spcPts val="600"/>
                </a:spcAft>
                <a:buFont typeface="Arial" pitchFamily="34" charset="0"/>
                <a:buNone/>
                <a:defRPr lang="en-US" sz="1400" kern="1200" dirty="0" smtClean="0">
                  <a:solidFill>
                    <a:schemeClr val="tx1"/>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defTabSz="1172049">
                <a:lnSpc>
                  <a:spcPct val="100000"/>
                </a:lnSpc>
                <a:spcAft>
                  <a:spcPts val="0"/>
                </a:spcAft>
                <a:defRPr/>
              </a:pPr>
              <a:r>
                <a:rPr lang="en-GB" sz="1600" b="1" dirty="0">
                  <a:solidFill>
                    <a:srgbClr val="FFFFFF">
                      <a:lumMod val="50000"/>
                    </a:srgbClr>
                  </a:solidFill>
                  <a:latin typeface="Segoe UI" panose="020B0502040204020203" pitchFamily="34" charset="0"/>
                </a:rPr>
                <a:t>DevOps Automation</a:t>
              </a:r>
            </a:p>
            <a:p>
              <a:pPr defTabSz="1172049">
                <a:lnSpc>
                  <a:spcPct val="100000"/>
                </a:lnSpc>
                <a:defRPr/>
              </a:pPr>
              <a:r>
                <a:rPr lang="en-GB" sz="1600" dirty="0">
                  <a:solidFill>
                    <a:srgbClr val="4D4D4D"/>
                  </a:solidFill>
                </a:rPr>
                <a:t>Use your resources more efficiently while getting the most out of continuous feedback and collaboration</a:t>
              </a:r>
            </a:p>
          </p:txBody>
        </p:sp>
        <p:sp>
          <p:nvSpPr>
            <p:cNvPr id="28" name="Oval 27"/>
            <p:cNvSpPr/>
            <p:nvPr/>
          </p:nvSpPr>
          <p:spPr>
            <a:xfrm flipV="1">
              <a:off x="253130" y="3290663"/>
              <a:ext cx="180134" cy="180134"/>
            </a:xfrm>
            <a:prstGeom prst="ellipse">
              <a:avLst/>
            </a:prstGeom>
            <a:solidFill>
              <a:srgbClr val="80B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62732">
                <a:defRPr/>
              </a:pPr>
              <a:endParaRPr lang="en-US" sz="3067">
                <a:solidFill>
                  <a:srgbClr val="FFFFFF"/>
                </a:solidFill>
              </a:endParaRPr>
            </a:p>
          </p:txBody>
        </p:sp>
        <p:sp>
          <p:nvSpPr>
            <p:cNvPr id="29" name="Oval 28"/>
            <p:cNvSpPr>
              <a:spLocks noChangeAspect="1"/>
            </p:cNvSpPr>
            <p:nvPr/>
          </p:nvSpPr>
          <p:spPr>
            <a:xfrm flipV="1">
              <a:off x="235546" y="2074037"/>
              <a:ext cx="182880" cy="182880"/>
            </a:xfrm>
            <a:prstGeom prst="ellipse">
              <a:avLst/>
            </a:prstGeom>
            <a:solidFill>
              <a:srgbClr val="468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62732">
                <a:defRPr/>
              </a:pPr>
              <a:endParaRPr lang="en-US" sz="3067" dirty="0">
                <a:solidFill>
                  <a:srgbClr val="FFFFFF"/>
                </a:solidFill>
              </a:endParaRPr>
            </a:p>
          </p:txBody>
        </p:sp>
        <p:sp>
          <p:nvSpPr>
            <p:cNvPr id="30" name="Oval 29"/>
            <p:cNvSpPr/>
            <p:nvPr/>
          </p:nvSpPr>
          <p:spPr>
            <a:xfrm flipV="1">
              <a:off x="235546" y="1506784"/>
              <a:ext cx="183552" cy="183552"/>
            </a:xfrm>
            <a:prstGeom prst="ellipse">
              <a:avLst/>
            </a:prstGeom>
            <a:solidFill>
              <a:srgbClr val="554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62732">
                <a:defRPr/>
              </a:pPr>
              <a:endParaRPr lang="en-US" sz="3067">
                <a:solidFill>
                  <a:srgbClr val="FFFFFF"/>
                </a:solidFill>
              </a:endParaRPr>
            </a:p>
          </p:txBody>
        </p:sp>
        <p:sp>
          <p:nvSpPr>
            <p:cNvPr id="31" name="Oval 30"/>
            <p:cNvSpPr/>
            <p:nvPr/>
          </p:nvSpPr>
          <p:spPr>
            <a:xfrm flipV="1">
              <a:off x="235546" y="879835"/>
              <a:ext cx="183552" cy="183552"/>
            </a:xfrm>
            <a:prstGeom prst="ellipse">
              <a:avLst/>
            </a:prstGeom>
            <a:solidFill>
              <a:srgbClr val="3D6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62732">
                <a:defRPr/>
              </a:pPr>
              <a:endParaRPr lang="en-US" sz="3067">
                <a:solidFill>
                  <a:srgbClr val="FFFFFF"/>
                </a:solidFill>
              </a:endParaRPr>
            </a:p>
          </p:txBody>
        </p:sp>
      </p:grpSp>
      <p:grpSp>
        <p:nvGrpSpPr>
          <p:cNvPr id="22" name="Group 21"/>
          <p:cNvGrpSpPr>
            <a:grpSpLocks noChangeAspect="1"/>
          </p:cNvGrpSpPr>
          <p:nvPr/>
        </p:nvGrpSpPr>
        <p:grpSpPr>
          <a:xfrm>
            <a:off x="7236258" y="861590"/>
            <a:ext cx="4756964" cy="5518168"/>
            <a:chOff x="5179680" y="847959"/>
            <a:chExt cx="3495187" cy="4054483"/>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9680" y="847959"/>
              <a:ext cx="3495187" cy="4054483"/>
            </a:xfrm>
            <a:prstGeom prst="rect">
              <a:avLst/>
            </a:prstGeom>
          </p:spPr>
        </p:pic>
        <p:sp>
          <p:nvSpPr>
            <p:cNvPr id="24" name="Title 2"/>
            <p:cNvSpPr txBox="1">
              <a:spLocks/>
            </p:cNvSpPr>
            <p:nvPr/>
          </p:nvSpPr>
          <p:spPr>
            <a:xfrm>
              <a:off x="6401338" y="1985494"/>
              <a:ext cx="1159251" cy="246350"/>
            </a:xfrm>
            <a:prstGeom prst="rect">
              <a:avLst/>
            </a:prstGeom>
          </p:spPr>
          <p:txBody>
            <a:bodyPr/>
            <a:lstStyle>
              <a:defPPr>
                <a:defRPr lang="en-US"/>
              </a:defPPr>
              <a:lvl1pPr lvl="0" algn="ctr" defTabSz="1172078">
                <a:spcBef>
                  <a:spcPct val="0"/>
                </a:spcBef>
                <a:buNone/>
                <a:defRPr kumimoji="0" sz="1000" b="1" i="0" u="none" strike="noStrike" cap="none" spc="0" normalizeH="0" baseline="0">
                  <a:ln>
                    <a:noFill/>
                  </a:ln>
                  <a:solidFill>
                    <a:schemeClr val="bg1"/>
                  </a:solidFill>
                  <a:effectLst/>
                  <a:uLnTx/>
                  <a:uFillTx/>
                  <a:latin typeface="Segoe UI" panose="020B0502040204020203" pitchFamily="34" charset="0"/>
                  <a:ea typeface="+mj-ea"/>
                  <a:cs typeface="Segoe UI" panose="020B0502040204020203" pitchFamily="34" charset="0"/>
                </a:defRPr>
              </a:lvl1pPr>
            </a:lstStyle>
            <a:p>
              <a:pPr>
                <a:defRPr/>
              </a:pPr>
              <a:r>
                <a:rPr lang="en-US" sz="1067" dirty="0">
                  <a:solidFill>
                    <a:srgbClr val="FFFFFF"/>
                  </a:solidFill>
                </a:rPr>
                <a:t>DevOps </a:t>
              </a:r>
            </a:p>
            <a:p>
              <a:pPr>
                <a:defRPr/>
              </a:pPr>
              <a:r>
                <a:rPr lang="en-US" sz="1067" dirty="0">
                  <a:solidFill>
                    <a:srgbClr val="FFFFFF"/>
                  </a:solidFill>
                </a:rPr>
                <a:t>Automation</a:t>
              </a:r>
            </a:p>
          </p:txBody>
        </p:sp>
        <p:sp>
          <p:nvSpPr>
            <p:cNvPr id="25" name="Title 2"/>
            <p:cNvSpPr txBox="1">
              <a:spLocks/>
            </p:cNvSpPr>
            <p:nvPr/>
          </p:nvSpPr>
          <p:spPr>
            <a:xfrm>
              <a:off x="7110598" y="2791509"/>
              <a:ext cx="1261996" cy="234416"/>
            </a:xfrm>
            <a:prstGeom prst="rect">
              <a:avLst/>
            </a:prstGeom>
          </p:spPr>
          <p:txBody>
            <a:bodyPr/>
            <a:lstStyle>
              <a:defPPr>
                <a:defRPr lang="en-US"/>
              </a:defPPr>
              <a:lvl1pPr lvl="0" algn="ctr" defTabSz="1172078">
                <a:spcBef>
                  <a:spcPct val="0"/>
                </a:spcBef>
                <a:buNone/>
                <a:defRPr kumimoji="0" sz="1000" b="1" i="0" u="none" strike="noStrike" cap="none" spc="0" normalizeH="0" baseline="0">
                  <a:ln>
                    <a:noFill/>
                  </a:ln>
                  <a:solidFill>
                    <a:schemeClr val="bg1"/>
                  </a:solidFill>
                  <a:effectLst/>
                  <a:uLnTx/>
                  <a:uFillTx/>
                  <a:latin typeface="Segoe UI" panose="020B0502040204020203" pitchFamily="34" charset="0"/>
                  <a:ea typeface="+mj-ea"/>
                  <a:cs typeface="Segoe UI" panose="020B0502040204020203" pitchFamily="34" charset="0"/>
                </a:defRPr>
              </a:lvl1pPr>
            </a:lstStyle>
            <a:p>
              <a:pPr>
                <a:defRPr/>
              </a:pPr>
              <a:r>
                <a:rPr lang="en-US" sz="1067" dirty="0">
                  <a:solidFill>
                    <a:srgbClr val="FFFFFF"/>
                  </a:solidFill>
                </a:rPr>
                <a:t>Testing </a:t>
              </a:r>
            </a:p>
            <a:p>
              <a:pPr>
                <a:defRPr/>
              </a:pPr>
              <a:r>
                <a:rPr lang="en-US" sz="1067" dirty="0">
                  <a:solidFill>
                    <a:srgbClr val="FFFFFF"/>
                  </a:solidFill>
                </a:rPr>
                <a:t>&amp; QA</a:t>
              </a:r>
            </a:p>
          </p:txBody>
        </p:sp>
        <p:sp>
          <p:nvSpPr>
            <p:cNvPr id="26" name="Title 2"/>
            <p:cNvSpPr txBox="1">
              <a:spLocks/>
            </p:cNvSpPr>
            <p:nvPr/>
          </p:nvSpPr>
          <p:spPr>
            <a:xfrm>
              <a:off x="5673293" y="3438649"/>
              <a:ext cx="1162621" cy="234416"/>
            </a:xfrm>
            <a:prstGeom prst="rect">
              <a:avLst/>
            </a:prstGeom>
          </p:spPr>
          <p:txBody>
            <a:bodyPr/>
            <a:lstStyle>
              <a:defPPr>
                <a:defRPr lang="en-US"/>
              </a:defPPr>
              <a:lvl1pPr lvl="0" algn="ctr" defTabSz="1172078">
                <a:spcBef>
                  <a:spcPct val="0"/>
                </a:spcBef>
                <a:buNone/>
                <a:defRPr kumimoji="0" sz="1000" b="1" i="0" u="none" strike="noStrike" cap="none" spc="0" normalizeH="0" baseline="0">
                  <a:ln>
                    <a:noFill/>
                  </a:ln>
                  <a:solidFill>
                    <a:schemeClr val="bg1"/>
                  </a:solidFill>
                  <a:effectLst/>
                  <a:uLnTx/>
                  <a:uFillTx/>
                  <a:latin typeface="Segoe UI" panose="020B0502040204020203" pitchFamily="34" charset="0"/>
                  <a:ea typeface="+mj-ea"/>
                  <a:cs typeface="Segoe UI" panose="020B0502040204020203" pitchFamily="34" charset="0"/>
                </a:defRPr>
              </a:lvl1pPr>
            </a:lstStyle>
            <a:p>
              <a:pPr>
                <a:defRPr/>
              </a:pPr>
              <a:r>
                <a:rPr lang="en-US" sz="1067" dirty="0">
                  <a:solidFill>
                    <a:srgbClr val="FFFFFF"/>
                  </a:solidFill>
                </a:rPr>
                <a:t>Service </a:t>
              </a:r>
            </a:p>
            <a:p>
              <a:pPr>
                <a:defRPr/>
              </a:pPr>
              <a:r>
                <a:rPr lang="en-US" sz="1067" dirty="0">
                  <a:solidFill>
                    <a:srgbClr val="FFFFFF"/>
                  </a:solidFill>
                </a:rPr>
                <a:t>Management</a:t>
              </a:r>
            </a:p>
          </p:txBody>
        </p:sp>
        <p:sp>
          <p:nvSpPr>
            <p:cNvPr id="27" name="Title 2"/>
            <p:cNvSpPr txBox="1">
              <a:spLocks/>
            </p:cNvSpPr>
            <p:nvPr/>
          </p:nvSpPr>
          <p:spPr>
            <a:xfrm>
              <a:off x="5384768" y="2493175"/>
              <a:ext cx="1261997" cy="234416"/>
            </a:xfrm>
            <a:prstGeom prst="rect">
              <a:avLst/>
            </a:prstGeom>
          </p:spPr>
          <p:txBody>
            <a:bodyPr/>
            <a:lst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a:lstStyle>
            <a:p>
              <a:pPr algn="ctr">
                <a:defRPr/>
              </a:pPr>
              <a:r>
                <a:rPr sz="1067" b="1" dirty="0">
                  <a:solidFill>
                    <a:srgbClr val="FFFFFF"/>
                  </a:solidFill>
                  <a:latin typeface="Segoe UI" panose="020B0502040204020203" pitchFamily="34" charset="0"/>
                  <a:cs typeface="Segoe UI" panose="020B0502040204020203" pitchFamily="34" charset="0"/>
                </a:rPr>
                <a:t>Service</a:t>
              </a:r>
              <a:endParaRPr sz="3200" b="1" dirty="0">
                <a:solidFill>
                  <a:srgbClr val="7F7F7F"/>
                </a:solidFill>
                <a:latin typeface="Segoe UI" panose="020B0502040204020203" pitchFamily="34" charset="0"/>
                <a:cs typeface="Segoe UI" panose="020B0502040204020203" pitchFamily="34" charset="0"/>
              </a:endParaRPr>
            </a:p>
            <a:p>
              <a:pPr algn="ctr">
                <a:defRPr/>
              </a:pPr>
              <a:r>
                <a:rPr sz="1067" b="1" dirty="0">
                  <a:solidFill>
                    <a:srgbClr val="FFFFFF"/>
                  </a:solidFill>
                  <a:latin typeface="Segoe UI" panose="020B0502040204020203" pitchFamily="34" charset="0"/>
                  <a:cs typeface="Segoe UI" panose="020B0502040204020203" pitchFamily="34" charset="0"/>
                </a:rPr>
                <a:t>Analytics</a:t>
              </a:r>
            </a:p>
          </p:txBody>
        </p:sp>
        <p:sp>
          <p:nvSpPr>
            <p:cNvPr id="32" name="Title 2"/>
            <p:cNvSpPr txBox="1">
              <a:spLocks/>
            </p:cNvSpPr>
            <p:nvPr/>
          </p:nvSpPr>
          <p:spPr>
            <a:xfrm>
              <a:off x="6611331" y="3628444"/>
              <a:ext cx="1261996" cy="234416"/>
            </a:xfrm>
            <a:prstGeom prst="rect">
              <a:avLst/>
            </a:prstGeom>
          </p:spPr>
          <p:txBody>
            <a:bodyPr/>
            <a:lst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a:lstStyle>
            <a:p>
              <a:pPr algn="ctr" defTabSz="1562693">
                <a:defRPr/>
              </a:pPr>
              <a:r>
                <a:rPr sz="1067" b="1" dirty="0">
                  <a:solidFill>
                    <a:srgbClr val="FFFFFF"/>
                  </a:solidFill>
                  <a:latin typeface="Segoe UI" panose="020B0502040204020203" pitchFamily="34" charset="0"/>
                  <a:cs typeface="Segoe UI" panose="020B0502040204020203" pitchFamily="34" charset="0"/>
                </a:rPr>
                <a:t>Systems </a:t>
              </a:r>
            </a:p>
            <a:p>
              <a:pPr algn="ctr" defTabSz="1562693">
                <a:defRPr/>
              </a:pPr>
              <a:r>
                <a:rPr sz="1067" b="1" dirty="0">
                  <a:solidFill>
                    <a:srgbClr val="FFFFFF"/>
                  </a:solidFill>
                  <a:latin typeface="Segoe UI" panose="020B0502040204020203" pitchFamily="34" charset="0"/>
                  <a:cs typeface="Segoe UI" panose="020B0502040204020203" pitchFamily="34" charset="0"/>
                </a:rPr>
                <a:t>Monitoring</a:t>
              </a:r>
            </a:p>
          </p:txBody>
        </p:sp>
        <p:sp>
          <p:nvSpPr>
            <p:cNvPr id="33" name="Title 2"/>
            <p:cNvSpPr txBox="1">
              <a:spLocks/>
            </p:cNvSpPr>
            <p:nvPr/>
          </p:nvSpPr>
          <p:spPr>
            <a:xfrm>
              <a:off x="6136587" y="2851312"/>
              <a:ext cx="1401779" cy="351416"/>
            </a:xfrm>
            <a:prstGeom prst="rect">
              <a:avLst/>
            </a:prstGeom>
          </p:spPr>
          <p:txBody>
            <a:bodyPr anchor="ctr"/>
            <a:lst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a:lstStyle>
            <a:p>
              <a:pPr algn="ctr" defTabSz="1562693">
                <a:defRPr/>
              </a:pPr>
              <a:r>
                <a:rPr sz="1600" b="1" dirty="0">
                  <a:solidFill>
                    <a:srgbClr val="FFFFFF">
                      <a:lumMod val="25000"/>
                    </a:srgbClr>
                  </a:solidFill>
                  <a:latin typeface="Segoe UI" panose="020B0502040204020203" pitchFamily="34" charset="0"/>
                  <a:cs typeface="Segoe UI" panose="020B0502040204020203" pitchFamily="34" charset="0"/>
                </a:rPr>
                <a:t>Modern </a:t>
              </a:r>
            </a:p>
            <a:p>
              <a:pPr algn="ctr" defTabSz="1562693">
                <a:defRPr/>
              </a:pPr>
              <a:r>
                <a:rPr sz="1600" b="1" dirty="0">
                  <a:solidFill>
                    <a:srgbClr val="FFFFFF">
                      <a:lumMod val="25000"/>
                    </a:srgbClr>
                  </a:solidFill>
                  <a:latin typeface="Segoe UI" panose="020B0502040204020203" pitchFamily="34" charset="0"/>
                  <a:cs typeface="Segoe UI" panose="020B0502040204020203" pitchFamily="34" charset="0"/>
                </a:rPr>
                <a:t>Engineering </a:t>
              </a:r>
            </a:p>
            <a:p>
              <a:pPr algn="ctr" defTabSz="1562693">
                <a:defRPr/>
              </a:pPr>
              <a:r>
                <a:rPr sz="1600" b="1" dirty="0">
                  <a:solidFill>
                    <a:srgbClr val="FFFFFF">
                      <a:lumMod val="25000"/>
                    </a:srgbClr>
                  </a:solidFill>
                  <a:latin typeface="Segoe UI" panose="020B0502040204020203" pitchFamily="34" charset="0"/>
                  <a:cs typeface="Segoe UI" panose="020B0502040204020203" pitchFamily="34" charset="0"/>
                </a:rPr>
                <a:t>Platform</a:t>
              </a:r>
            </a:p>
          </p:txBody>
        </p:sp>
      </p:grpSp>
    </p:spTree>
    <p:extLst>
      <p:ext uri="{BB962C8B-B14F-4D97-AF65-F5344CB8AC3E}">
        <p14:creationId xmlns:p14="http://schemas.microsoft.com/office/powerpoint/2010/main" val="741207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3"/>
          <p:cNvSpPr>
            <a:spLocks noGrp="1"/>
          </p:cNvSpPr>
          <p:nvPr>
            <p:ph type="title"/>
          </p:nvPr>
        </p:nvSpPr>
        <p:spPr/>
        <p:txBody>
          <a:bodyPr vert="horz" lIns="91440" tIns="45720" rIns="91440" bIns="45720" rtlCol="0" anchor="ctr">
            <a:normAutofit fontScale="90000"/>
          </a:bodyPr>
          <a:lstStyle/>
          <a:p>
            <a:r>
              <a:rPr lang="en-US" dirty="0"/>
              <a:t>DevOps Tools and Assets to Drive Efficiency and Innovation</a:t>
            </a:r>
          </a:p>
        </p:txBody>
      </p:sp>
      <p:graphicFrame>
        <p:nvGraphicFramePr>
          <p:cNvPr id="76" name="Table 75"/>
          <p:cNvGraphicFramePr>
            <a:graphicFrameLocks noGrp="1"/>
          </p:cNvGraphicFramePr>
          <p:nvPr>
            <p:extLst>
              <p:ext uri="{D42A27DB-BD31-4B8C-83A1-F6EECF244321}">
                <p14:modId xmlns:p14="http://schemas.microsoft.com/office/powerpoint/2010/main" val="1396067217"/>
              </p:ext>
            </p:extLst>
          </p:nvPr>
        </p:nvGraphicFramePr>
        <p:xfrm>
          <a:off x="340144" y="1458448"/>
          <a:ext cx="11265408" cy="4077379"/>
        </p:xfrm>
        <a:graphic>
          <a:graphicData uri="http://schemas.openxmlformats.org/drawingml/2006/table">
            <a:tbl>
              <a:tblPr firstRow="1" bandRow="1" bandCol="1">
                <a:tableStyleId>{9D7B26C5-4107-4FEC-AEDC-1716B250A1EF}</a:tableStyleId>
              </a:tblPr>
              <a:tblGrid>
                <a:gridCol w="938784">
                  <a:extLst>
                    <a:ext uri="{9D8B030D-6E8A-4147-A177-3AD203B41FA5}">
                      <a16:colId xmlns:a16="http://schemas.microsoft.com/office/drawing/2014/main" val="20000"/>
                    </a:ext>
                  </a:extLst>
                </a:gridCol>
                <a:gridCol w="938784">
                  <a:extLst>
                    <a:ext uri="{9D8B030D-6E8A-4147-A177-3AD203B41FA5}">
                      <a16:colId xmlns:a16="http://schemas.microsoft.com/office/drawing/2014/main" val="1287548914"/>
                    </a:ext>
                  </a:extLst>
                </a:gridCol>
                <a:gridCol w="938784">
                  <a:extLst>
                    <a:ext uri="{9D8B030D-6E8A-4147-A177-3AD203B41FA5}">
                      <a16:colId xmlns:a16="http://schemas.microsoft.com/office/drawing/2014/main" val="1008161448"/>
                    </a:ext>
                  </a:extLst>
                </a:gridCol>
                <a:gridCol w="938784">
                  <a:extLst>
                    <a:ext uri="{9D8B030D-6E8A-4147-A177-3AD203B41FA5}">
                      <a16:colId xmlns:a16="http://schemas.microsoft.com/office/drawing/2014/main" val="3576274542"/>
                    </a:ext>
                  </a:extLst>
                </a:gridCol>
                <a:gridCol w="938784">
                  <a:extLst>
                    <a:ext uri="{9D8B030D-6E8A-4147-A177-3AD203B41FA5}">
                      <a16:colId xmlns:a16="http://schemas.microsoft.com/office/drawing/2014/main" val="900849767"/>
                    </a:ext>
                  </a:extLst>
                </a:gridCol>
                <a:gridCol w="938784">
                  <a:extLst>
                    <a:ext uri="{9D8B030D-6E8A-4147-A177-3AD203B41FA5}">
                      <a16:colId xmlns:a16="http://schemas.microsoft.com/office/drawing/2014/main" val="1165551642"/>
                    </a:ext>
                  </a:extLst>
                </a:gridCol>
                <a:gridCol w="938784">
                  <a:extLst>
                    <a:ext uri="{9D8B030D-6E8A-4147-A177-3AD203B41FA5}">
                      <a16:colId xmlns:a16="http://schemas.microsoft.com/office/drawing/2014/main" val="740268191"/>
                    </a:ext>
                  </a:extLst>
                </a:gridCol>
                <a:gridCol w="938784">
                  <a:extLst>
                    <a:ext uri="{9D8B030D-6E8A-4147-A177-3AD203B41FA5}">
                      <a16:colId xmlns:a16="http://schemas.microsoft.com/office/drawing/2014/main" val="2673666510"/>
                    </a:ext>
                  </a:extLst>
                </a:gridCol>
                <a:gridCol w="938784">
                  <a:extLst>
                    <a:ext uri="{9D8B030D-6E8A-4147-A177-3AD203B41FA5}">
                      <a16:colId xmlns:a16="http://schemas.microsoft.com/office/drawing/2014/main" val="465819931"/>
                    </a:ext>
                  </a:extLst>
                </a:gridCol>
                <a:gridCol w="938784">
                  <a:extLst>
                    <a:ext uri="{9D8B030D-6E8A-4147-A177-3AD203B41FA5}">
                      <a16:colId xmlns:a16="http://schemas.microsoft.com/office/drawing/2014/main" val="916714771"/>
                    </a:ext>
                  </a:extLst>
                </a:gridCol>
                <a:gridCol w="938784">
                  <a:extLst>
                    <a:ext uri="{9D8B030D-6E8A-4147-A177-3AD203B41FA5}">
                      <a16:colId xmlns:a16="http://schemas.microsoft.com/office/drawing/2014/main" val="3426997730"/>
                    </a:ext>
                  </a:extLst>
                </a:gridCol>
                <a:gridCol w="938784">
                  <a:extLst>
                    <a:ext uri="{9D8B030D-6E8A-4147-A177-3AD203B41FA5}">
                      <a16:colId xmlns:a16="http://schemas.microsoft.com/office/drawing/2014/main" val="3359384883"/>
                    </a:ext>
                  </a:extLst>
                </a:gridCol>
              </a:tblGrid>
              <a:tr h="811075">
                <a:tc>
                  <a:txBody>
                    <a:bodyPr/>
                    <a:lstStyle/>
                    <a:p>
                      <a:pPr algn="ctr"/>
                      <a:r>
                        <a:rPr lang="en-US" sz="900" b="0" dirty="0">
                          <a:solidFill>
                            <a:schemeClr val="bg1"/>
                          </a:solidFill>
                          <a:latin typeface="Segoe UI" panose="020B0502040204020203" pitchFamily="34" charset="0"/>
                          <a:cs typeface="Segoe UI" panose="020B0502040204020203" pitchFamily="34" charset="0"/>
                        </a:rPr>
                        <a:t>Scrum Management</a:t>
                      </a:r>
                    </a:p>
                  </a:txBody>
                  <a:tcPr marL="99876" marR="99876" marT="49937" marB="49937" anchor="ctr">
                    <a:lnL w="12700" cap="flat" cmpd="sng" algn="ctr">
                      <a:solidFill>
                        <a:schemeClr val="bg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1172078" rtl="0" eaLnBrk="1" fontAlgn="auto" latinLnBrk="0" hangingPunct="1">
                        <a:lnSpc>
                          <a:spcPct val="100000"/>
                        </a:lnSpc>
                        <a:spcBef>
                          <a:spcPts val="0"/>
                        </a:spcBef>
                        <a:spcAft>
                          <a:spcPts val="0"/>
                        </a:spcAft>
                        <a:buClrTx/>
                        <a:buSzTx/>
                        <a:buFontTx/>
                        <a:buNone/>
                        <a:tabLst/>
                        <a:defRPr/>
                      </a:pPr>
                      <a:r>
                        <a:rPr lang="en-US" sz="900" b="0" dirty="0">
                          <a:solidFill>
                            <a:schemeClr val="bg1"/>
                          </a:solidFill>
                          <a:latin typeface="Segoe UI" panose="020B0502040204020203" pitchFamily="34" charset="0"/>
                          <a:cs typeface="Segoe UI" panose="020B0502040204020203" pitchFamily="34" charset="0"/>
                        </a:rPr>
                        <a:t>Development</a:t>
                      </a:r>
                    </a:p>
                  </a:txBody>
                  <a:tcPr marL="99876" marR="99876" marT="49937" marB="4993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1172078" rtl="0" eaLnBrk="1" fontAlgn="auto" latinLnBrk="0" hangingPunct="1">
                        <a:lnSpc>
                          <a:spcPct val="100000"/>
                        </a:lnSpc>
                        <a:spcBef>
                          <a:spcPts val="0"/>
                        </a:spcBef>
                        <a:spcAft>
                          <a:spcPts val="0"/>
                        </a:spcAft>
                        <a:buClrTx/>
                        <a:buSzTx/>
                        <a:buFontTx/>
                        <a:buNone/>
                        <a:tabLst/>
                        <a:defRPr/>
                      </a:pPr>
                      <a:r>
                        <a:rPr lang="en-US" sz="900" b="0" dirty="0">
                          <a:solidFill>
                            <a:schemeClr val="bg1"/>
                          </a:solidFill>
                          <a:latin typeface="Segoe UI" panose="020B0502040204020203" pitchFamily="34" charset="0"/>
                          <a:cs typeface="Segoe UI" panose="020B0502040204020203" pitchFamily="34" charset="0"/>
                        </a:rPr>
                        <a:t>Testing &amp; Quality</a:t>
                      </a:r>
                    </a:p>
                  </a:txBody>
                  <a:tcPr marL="99876" marR="99876" marT="49937" marB="4993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1172078" rtl="0" eaLnBrk="1" fontAlgn="auto" latinLnBrk="0" hangingPunct="1">
                        <a:lnSpc>
                          <a:spcPct val="100000"/>
                        </a:lnSpc>
                        <a:spcBef>
                          <a:spcPts val="0"/>
                        </a:spcBef>
                        <a:spcAft>
                          <a:spcPts val="0"/>
                        </a:spcAft>
                        <a:buClrTx/>
                        <a:buSzTx/>
                        <a:buFontTx/>
                        <a:buNone/>
                        <a:tabLst/>
                        <a:defRPr/>
                      </a:pPr>
                      <a:r>
                        <a:rPr lang="en-US" sz="900" b="0" dirty="0">
                          <a:solidFill>
                            <a:schemeClr val="bg1"/>
                          </a:solidFill>
                          <a:latin typeface="Segoe UI" panose="020B0502040204020203" pitchFamily="34" charset="0"/>
                          <a:cs typeface="Segoe UI" panose="020B0502040204020203" pitchFamily="34" charset="0"/>
                        </a:rPr>
                        <a:t>Source Code Management</a:t>
                      </a:r>
                    </a:p>
                    <a:p>
                      <a:pPr algn="ctr"/>
                      <a:endParaRPr lang="en-US" sz="800" b="0" noProof="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99876" marR="99876" marT="49937" marB="4993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1172078" rtl="0" eaLnBrk="1" fontAlgn="auto" latinLnBrk="0" hangingPunct="1">
                        <a:lnSpc>
                          <a:spcPct val="100000"/>
                        </a:lnSpc>
                        <a:spcBef>
                          <a:spcPts val="0"/>
                        </a:spcBef>
                        <a:spcAft>
                          <a:spcPts val="0"/>
                        </a:spcAft>
                        <a:buClrTx/>
                        <a:buSzTx/>
                        <a:buFontTx/>
                        <a:buNone/>
                        <a:tabLst/>
                        <a:defRPr/>
                      </a:pPr>
                      <a:r>
                        <a:rPr lang="en-US" sz="900" b="0" dirty="0">
                          <a:solidFill>
                            <a:schemeClr val="bg1"/>
                          </a:solidFill>
                          <a:latin typeface="Segoe UI" panose="020B0502040204020203" pitchFamily="34" charset="0"/>
                          <a:cs typeface="Segoe UI" panose="020B0502040204020203" pitchFamily="34" charset="0"/>
                        </a:rPr>
                        <a:t>Continuous Integration</a:t>
                      </a:r>
                    </a:p>
                  </a:txBody>
                  <a:tcPr marL="99876" marR="99876" marT="49937" marB="4993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1172078" rtl="0" eaLnBrk="1" fontAlgn="auto" latinLnBrk="0" hangingPunct="1">
                        <a:lnSpc>
                          <a:spcPct val="100000"/>
                        </a:lnSpc>
                        <a:spcBef>
                          <a:spcPts val="0"/>
                        </a:spcBef>
                        <a:spcAft>
                          <a:spcPts val="0"/>
                        </a:spcAft>
                        <a:buClrTx/>
                        <a:buSzTx/>
                        <a:buFontTx/>
                        <a:buNone/>
                        <a:tabLst/>
                        <a:defRPr/>
                      </a:pPr>
                      <a:r>
                        <a:rPr lang="en-US" sz="900" b="0" dirty="0">
                          <a:solidFill>
                            <a:schemeClr val="bg1"/>
                          </a:solidFill>
                          <a:latin typeface="Segoe UI" panose="020B0502040204020203" pitchFamily="34" charset="0"/>
                          <a:cs typeface="Segoe UI" panose="020B0502040204020203" pitchFamily="34" charset="0"/>
                        </a:rPr>
                        <a:t>Application Deployment</a:t>
                      </a:r>
                    </a:p>
                  </a:txBody>
                  <a:tcPr marL="99876" marR="99876" marT="49937" marB="4993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1172078" rtl="0" eaLnBrk="1" fontAlgn="auto" latinLnBrk="0" hangingPunct="1">
                        <a:lnSpc>
                          <a:spcPct val="100000"/>
                        </a:lnSpc>
                        <a:spcBef>
                          <a:spcPts val="0"/>
                        </a:spcBef>
                        <a:spcAft>
                          <a:spcPts val="0"/>
                        </a:spcAft>
                        <a:buClrTx/>
                        <a:buSzTx/>
                        <a:buFontTx/>
                        <a:buNone/>
                        <a:tabLst/>
                        <a:defRPr/>
                      </a:pPr>
                      <a:r>
                        <a:rPr lang="en-US" sz="900" b="0" dirty="0">
                          <a:solidFill>
                            <a:schemeClr val="bg1"/>
                          </a:solidFill>
                          <a:latin typeface="Segoe UI" panose="020B0502040204020203" pitchFamily="34" charset="0"/>
                          <a:cs typeface="Segoe UI" panose="020B0502040204020203" pitchFamily="34" charset="0"/>
                        </a:rPr>
                        <a:t>Application Monitoring, System Monitoring, Alerting</a:t>
                      </a:r>
                      <a:endParaRPr lang="en-US" sz="800" b="0" noProof="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99876" marR="99876" marT="49937" marB="4993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1172078" rtl="0" eaLnBrk="1" fontAlgn="auto" latinLnBrk="0" hangingPunct="1">
                        <a:lnSpc>
                          <a:spcPct val="100000"/>
                        </a:lnSpc>
                        <a:spcBef>
                          <a:spcPts val="0"/>
                        </a:spcBef>
                        <a:spcAft>
                          <a:spcPts val="0"/>
                        </a:spcAft>
                        <a:buClrTx/>
                        <a:buSzTx/>
                        <a:buFontTx/>
                        <a:buNone/>
                        <a:tabLst/>
                        <a:defRPr/>
                      </a:pPr>
                      <a:r>
                        <a:rPr lang="en-US" sz="900" b="0" dirty="0">
                          <a:solidFill>
                            <a:schemeClr val="bg1"/>
                          </a:solidFill>
                          <a:latin typeface="Segoe UI" panose="020B0502040204020203" pitchFamily="34" charset="0"/>
                          <a:cs typeface="Segoe UI" panose="020B0502040204020203" pitchFamily="34" charset="0"/>
                        </a:rPr>
                        <a:t>Environment Provisioning</a:t>
                      </a:r>
                    </a:p>
                  </a:txBody>
                  <a:tcPr marL="99876" marR="99876" marT="49937" marB="4993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1172078" rtl="0" eaLnBrk="1" fontAlgn="auto" latinLnBrk="0" hangingPunct="1">
                        <a:lnSpc>
                          <a:spcPct val="100000"/>
                        </a:lnSpc>
                        <a:spcBef>
                          <a:spcPts val="0"/>
                        </a:spcBef>
                        <a:spcAft>
                          <a:spcPts val="0"/>
                        </a:spcAft>
                        <a:buClrTx/>
                        <a:buSzTx/>
                        <a:buFontTx/>
                        <a:buNone/>
                        <a:tabLst/>
                        <a:defRPr/>
                      </a:pPr>
                      <a:r>
                        <a:rPr lang="en-US" sz="900" b="0" dirty="0">
                          <a:solidFill>
                            <a:schemeClr val="bg1"/>
                          </a:solidFill>
                          <a:latin typeface="Segoe UI" panose="020B0502040204020203" pitchFamily="34" charset="0"/>
                          <a:cs typeface="Segoe UI" panose="020B0502040204020203" pitchFamily="34" charset="0"/>
                        </a:rPr>
                        <a:t>Environment Maintenance</a:t>
                      </a:r>
                    </a:p>
                  </a:txBody>
                  <a:tcPr marL="99876" marR="99876" marT="49937" marB="4993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1172078" rtl="0" eaLnBrk="1" fontAlgn="auto" latinLnBrk="0" hangingPunct="1">
                        <a:lnSpc>
                          <a:spcPct val="100000"/>
                        </a:lnSpc>
                        <a:spcBef>
                          <a:spcPts val="0"/>
                        </a:spcBef>
                        <a:spcAft>
                          <a:spcPts val="0"/>
                        </a:spcAft>
                        <a:buClrTx/>
                        <a:buSzTx/>
                        <a:buFontTx/>
                        <a:buNone/>
                        <a:tabLst/>
                        <a:defRPr/>
                      </a:pPr>
                      <a:r>
                        <a:rPr lang="en-US" sz="900" b="0" dirty="0">
                          <a:solidFill>
                            <a:schemeClr val="bg1"/>
                          </a:solidFill>
                          <a:latin typeface="Segoe UI" panose="020B0502040204020203" pitchFamily="34" charset="0"/>
                          <a:cs typeface="Segoe UI" panose="020B0502040204020203" pitchFamily="34" charset="0"/>
                        </a:rPr>
                        <a:t>Service Management</a:t>
                      </a:r>
                    </a:p>
                  </a:txBody>
                  <a:tcPr marL="99876" marR="99876" marT="49937" marB="4993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1172078" rtl="0" eaLnBrk="1" fontAlgn="auto" latinLnBrk="0" hangingPunct="1">
                        <a:lnSpc>
                          <a:spcPct val="100000"/>
                        </a:lnSpc>
                        <a:spcBef>
                          <a:spcPts val="0"/>
                        </a:spcBef>
                        <a:spcAft>
                          <a:spcPts val="0"/>
                        </a:spcAft>
                        <a:buClrTx/>
                        <a:buSzTx/>
                        <a:buFontTx/>
                        <a:buNone/>
                        <a:tabLst/>
                        <a:defRPr/>
                      </a:pPr>
                      <a:r>
                        <a:rPr lang="en-US" sz="900" b="0" dirty="0">
                          <a:solidFill>
                            <a:schemeClr val="bg1"/>
                          </a:solidFill>
                          <a:latin typeface="Segoe UI" panose="020B0502040204020203" pitchFamily="34" charset="0"/>
                          <a:cs typeface="Segoe UI" panose="020B0502040204020203" pitchFamily="34" charset="0"/>
                        </a:rPr>
                        <a:t>Security System</a:t>
                      </a:r>
                    </a:p>
                  </a:txBody>
                  <a:tcPr marL="99876" marR="99876" marT="49937" marB="4993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en-US" sz="900" b="0" dirty="0">
                          <a:solidFill>
                            <a:schemeClr val="bg1"/>
                          </a:solidFill>
                          <a:latin typeface="Segoe UI" panose="020B0502040204020203" pitchFamily="34" charset="0"/>
                          <a:cs typeface="Segoe UI" panose="020B0502040204020203" pitchFamily="34" charset="0"/>
                        </a:rPr>
                        <a:t>Service Analytics</a:t>
                      </a:r>
                    </a:p>
                    <a:p>
                      <a:pPr algn="ctr"/>
                      <a:r>
                        <a:rPr lang="en-US" sz="900" b="0" dirty="0">
                          <a:solidFill>
                            <a:schemeClr val="bg1"/>
                          </a:solidFill>
                          <a:latin typeface="Segoe UI" panose="020B0502040204020203" pitchFamily="34" charset="0"/>
                          <a:cs typeface="Segoe UI" panose="020B0502040204020203" pitchFamily="34" charset="0"/>
                        </a:rPr>
                        <a:t>Dashboards</a:t>
                      </a:r>
                    </a:p>
                  </a:txBody>
                  <a:tcPr marL="99876" marR="99876" marT="49937" marB="49937" anchor="ctr">
                    <a:lnL w="12700" cap="flat" cmpd="sng" algn="ctr">
                      <a:solidFill>
                        <a:schemeClr val="bg1">
                          <a:lumMod val="7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0"/>
                  </a:ext>
                </a:extLst>
              </a:tr>
              <a:tr h="517051">
                <a:tc gridSpan="12">
                  <a:txBody>
                    <a:bodyPr/>
                    <a:lstStyle/>
                    <a:p>
                      <a:pPr marL="0" marR="0" lvl="0" indent="0" algn="ctr">
                        <a:lnSpc>
                          <a:spcPct val="107000"/>
                        </a:lnSpc>
                        <a:spcBef>
                          <a:spcPts val="0"/>
                        </a:spcBef>
                        <a:spcAft>
                          <a:spcPts val="800"/>
                        </a:spcAft>
                        <a:buFont typeface="Arial" panose="020B0604020202020204" pitchFamily="34" charset="0"/>
                        <a:buNone/>
                        <a:tabLst>
                          <a:tab pos="457200" algn="l"/>
                        </a:tabLst>
                      </a:pPr>
                      <a:r>
                        <a:rPr lang="en-US" sz="1300" b="1" dirty="0">
                          <a:solidFill>
                            <a:schemeClr val="bg1"/>
                          </a:solidFill>
                          <a:effectLst/>
                          <a:latin typeface="Segoe UI" panose="020B0502040204020203" pitchFamily="34" charset="0"/>
                          <a:cs typeface="Segoe UI" panose="020B0502040204020203" pitchFamily="34" charset="0"/>
                        </a:rPr>
                        <a:t>Avanade DevOps</a:t>
                      </a:r>
                    </a:p>
                  </a:txBody>
                  <a:tcPr marL="149813" marR="149813" marT="149813" marB="14981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marL="0" marR="0" lvl="0" indent="0">
                        <a:lnSpc>
                          <a:spcPct val="107000"/>
                        </a:lnSpc>
                        <a:spcBef>
                          <a:spcPts val="0"/>
                        </a:spcBef>
                        <a:spcAft>
                          <a:spcPts val="800"/>
                        </a:spcAft>
                        <a:buFont typeface="Arial" panose="020B0604020202020204" pitchFamily="34" charset="0"/>
                        <a:buNone/>
                        <a:tabLst>
                          <a:tab pos="457200" algn="l"/>
                        </a:tabLst>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112360" marR="112360" marT="112360" marB="11236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alpha val="20000"/>
                      </a:schemeClr>
                    </a:solidFill>
                  </a:tcPr>
                </a:tc>
                <a:tc hMerge="1">
                  <a:txBody>
                    <a:bodyPr/>
                    <a:lstStyle/>
                    <a:p>
                      <a:pPr marL="0" marR="0" lvl="0" indent="0">
                        <a:lnSpc>
                          <a:spcPct val="107000"/>
                        </a:lnSpc>
                        <a:spcBef>
                          <a:spcPts val="0"/>
                        </a:spcBef>
                        <a:spcAft>
                          <a:spcPts val="800"/>
                        </a:spcAft>
                        <a:buFont typeface="Arial" panose="020B0604020202020204" pitchFamily="34" charset="0"/>
                        <a:buNone/>
                        <a:tabLst>
                          <a:tab pos="457200" algn="l"/>
                        </a:tabLst>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112360" marR="112360" marT="112360" marB="11236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alpha val="20000"/>
                      </a:schemeClr>
                    </a:solidFill>
                  </a:tcPr>
                </a:tc>
                <a:tc hMerge="1">
                  <a:txBody>
                    <a:bodyPr/>
                    <a:lstStyle/>
                    <a:p>
                      <a:pPr marL="0" marR="0" lvl="0" indent="0">
                        <a:lnSpc>
                          <a:spcPct val="107000"/>
                        </a:lnSpc>
                        <a:spcBef>
                          <a:spcPts val="0"/>
                        </a:spcBef>
                        <a:spcAft>
                          <a:spcPts val="800"/>
                        </a:spcAft>
                        <a:buFont typeface="Arial" panose="020B0604020202020204" pitchFamily="34" charset="0"/>
                        <a:buNone/>
                        <a:tabLst>
                          <a:tab pos="457200" algn="l"/>
                        </a:tabLst>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112360" marR="112360" marT="112360" marB="11236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alpha val="20000"/>
                      </a:schemeClr>
                    </a:solidFill>
                  </a:tcPr>
                </a:tc>
                <a:tc hMerge="1">
                  <a:txBody>
                    <a:bodyPr/>
                    <a:lstStyle/>
                    <a:p>
                      <a:pPr marL="0" marR="0" lvl="0" indent="0">
                        <a:lnSpc>
                          <a:spcPct val="107000"/>
                        </a:lnSpc>
                        <a:spcBef>
                          <a:spcPts val="0"/>
                        </a:spcBef>
                        <a:spcAft>
                          <a:spcPts val="800"/>
                        </a:spcAft>
                        <a:buFont typeface="Arial" panose="020B0604020202020204" pitchFamily="34" charset="0"/>
                        <a:buNone/>
                        <a:tabLst>
                          <a:tab pos="457200" algn="l"/>
                        </a:tabLst>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112360" marR="112360" marT="112360" marB="11236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alpha val="20000"/>
                      </a:schemeClr>
                    </a:solidFill>
                  </a:tcPr>
                </a:tc>
                <a:tc hMerge="1">
                  <a:txBody>
                    <a:bodyPr/>
                    <a:lstStyle/>
                    <a:p>
                      <a:pPr marL="0" marR="0" lvl="0" indent="0">
                        <a:lnSpc>
                          <a:spcPct val="107000"/>
                        </a:lnSpc>
                        <a:spcBef>
                          <a:spcPts val="0"/>
                        </a:spcBef>
                        <a:spcAft>
                          <a:spcPts val="800"/>
                        </a:spcAft>
                        <a:buFont typeface="Arial" panose="020B0604020202020204" pitchFamily="34" charset="0"/>
                        <a:buNone/>
                        <a:tabLst>
                          <a:tab pos="457200" algn="l"/>
                        </a:tabLst>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112360" marR="112360" marT="112360" marB="11236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alpha val="20000"/>
                      </a:schemeClr>
                    </a:solidFill>
                  </a:tcPr>
                </a:tc>
                <a:tc hMerge="1">
                  <a:txBody>
                    <a:bodyPr/>
                    <a:lstStyle/>
                    <a:p>
                      <a:pPr marL="0" marR="0" lvl="0" indent="0">
                        <a:lnSpc>
                          <a:spcPct val="107000"/>
                        </a:lnSpc>
                        <a:spcBef>
                          <a:spcPts val="0"/>
                        </a:spcBef>
                        <a:spcAft>
                          <a:spcPts val="800"/>
                        </a:spcAft>
                        <a:buFont typeface="Arial" panose="020B0604020202020204" pitchFamily="34" charset="0"/>
                        <a:buNone/>
                        <a:tabLst>
                          <a:tab pos="457200" algn="l"/>
                        </a:tabLst>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112360" marR="112360" marT="112360" marB="11236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alpha val="20000"/>
                      </a:schemeClr>
                    </a:solidFill>
                  </a:tcPr>
                </a:tc>
                <a:tc hMerge="1">
                  <a:txBody>
                    <a:bodyPr/>
                    <a:lstStyle/>
                    <a:p>
                      <a:pPr marL="0" marR="0" lvl="0" indent="0">
                        <a:lnSpc>
                          <a:spcPct val="107000"/>
                        </a:lnSpc>
                        <a:spcBef>
                          <a:spcPts val="0"/>
                        </a:spcBef>
                        <a:spcAft>
                          <a:spcPts val="800"/>
                        </a:spcAft>
                        <a:buFont typeface="Arial" panose="020B0604020202020204" pitchFamily="34" charset="0"/>
                        <a:buNone/>
                        <a:tabLst>
                          <a:tab pos="457200" algn="l"/>
                        </a:tabLst>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112360" marR="112360" marT="112360" marB="11236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alpha val="20000"/>
                      </a:schemeClr>
                    </a:solidFill>
                  </a:tcPr>
                </a:tc>
                <a:tc hMerge="1">
                  <a:txBody>
                    <a:bodyPr/>
                    <a:lstStyle/>
                    <a:p>
                      <a:pPr marL="0" marR="0" lvl="0" indent="0">
                        <a:lnSpc>
                          <a:spcPct val="107000"/>
                        </a:lnSpc>
                        <a:spcBef>
                          <a:spcPts val="0"/>
                        </a:spcBef>
                        <a:spcAft>
                          <a:spcPts val="800"/>
                        </a:spcAft>
                        <a:buFont typeface="Arial" panose="020B0604020202020204" pitchFamily="34" charset="0"/>
                        <a:buNone/>
                        <a:tabLst>
                          <a:tab pos="457200" algn="l"/>
                        </a:tabLst>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112360" marR="112360" marT="112360" marB="11236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alpha val="20000"/>
                      </a:schemeClr>
                    </a:solidFill>
                  </a:tcPr>
                </a:tc>
                <a:tc hMerge="1">
                  <a:txBody>
                    <a:bodyPr/>
                    <a:lstStyle/>
                    <a:p>
                      <a:pPr marL="0" marR="0" lvl="0" indent="0">
                        <a:lnSpc>
                          <a:spcPct val="107000"/>
                        </a:lnSpc>
                        <a:spcBef>
                          <a:spcPts val="0"/>
                        </a:spcBef>
                        <a:spcAft>
                          <a:spcPts val="800"/>
                        </a:spcAft>
                        <a:buFont typeface="Arial" panose="020B0604020202020204" pitchFamily="34" charset="0"/>
                        <a:buNone/>
                        <a:tabLst>
                          <a:tab pos="457200" algn="l"/>
                        </a:tabLst>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112360" marR="112360" marT="112360" marB="11236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alpha val="20000"/>
                      </a:schemeClr>
                    </a:solidFill>
                  </a:tcPr>
                </a:tc>
                <a:tc hMerge="1">
                  <a:txBody>
                    <a:bodyPr/>
                    <a:lstStyle/>
                    <a:p>
                      <a:endParaRPr lang="en-US"/>
                    </a:p>
                  </a:txBody>
                  <a:tcPr/>
                </a:tc>
                <a:tc hMerge="1">
                  <a:txBody>
                    <a:bodyPr/>
                    <a:lstStyle/>
                    <a:p>
                      <a:pPr marL="0" marR="0" lvl="0" indent="0">
                        <a:lnSpc>
                          <a:spcPct val="107000"/>
                        </a:lnSpc>
                        <a:spcBef>
                          <a:spcPts val="0"/>
                        </a:spcBef>
                        <a:spcAft>
                          <a:spcPts val="800"/>
                        </a:spcAft>
                        <a:buFont typeface="Arial" panose="020B0604020202020204" pitchFamily="34" charset="0"/>
                        <a:buNone/>
                        <a:tabLst>
                          <a:tab pos="457200" algn="l"/>
                        </a:tabLst>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112360" marR="112360" marT="112360" marB="11236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0001"/>
                  </a:ext>
                </a:extLst>
              </a:tr>
              <a:tr h="1513840">
                <a:tc>
                  <a:txBody>
                    <a:bodyPr/>
                    <a:lstStyle/>
                    <a:p>
                      <a:pPr algn="l"/>
                      <a:r>
                        <a:rPr lang="en-US" sz="900" dirty="0">
                          <a:solidFill>
                            <a:schemeClr val="bg1"/>
                          </a:solidFill>
                          <a:latin typeface="+mn-lt"/>
                        </a:rPr>
                        <a:t>Visual Studio Team Services (VSTS),</a:t>
                      </a:r>
                    </a:p>
                    <a:p>
                      <a:pPr algn="l"/>
                      <a:endParaRPr lang="en-US" sz="900" dirty="0">
                        <a:solidFill>
                          <a:schemeClr val="bg1"/>
                        </a:solidFill>
                        <a:latin typeface="+mn-lt"/>
                      </a:endParaRPr>
                    </a:p>
                    <a:p>
                      <a:pPr algn="l"/>
                      <a:r>
                        <a:rPr lang="en-US" sz="900" dirty="0">
                          <a:solidFill>
                            <a:schemeClr val="bg1"/>
                          </a:solidFill>
                          <a:latin typeface="+mn-lt"/>
                        </a:rPr>
                        <a:t>Visual Studio</a:t>
                      </a:r>
                    </a:p>
                    <a:p>
                      <a:pPr algn="l"/>
                      <a:r>
                        <a:rPr lang="en-US" sz="900" dirty="0">
                          <a:solidFill>
                            <a:schemeClr val="bg1"/>
                          </a:solidFill>
                          <a:latin typeface="+mn-lt"/>
                        </a:rPr>
                        <a:t>Team Foundation Server (TFS)</a:t>
                      </a:r>
                    </a:p>
                  </a:txBody>
                  <a:tcPr anchor="ctr">
                    <a:lnL w="12700" cap="flat" cmpd="sng" algn="ctr">
                      <a:solidFill>
                        <a:schemeClr val="bg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l"/>
                      <a:r>
                        <a:rPr lang="en-US" sz="900" dirty="0">
                          <a:solidFill>
                            <a:schemeClr val="bg1"/>
                          </a:solidFill>
                          <a:latin typeface="+mn-lt"/>
                        </a:rPr>
                        <a:t>Visual Studio Team Services (VSTS),</a:t>
                      </a:r>
                    </a:p>
                    <a:p>
                      <a:pPr algn="l"/>
                      <a:endParaRPr lang="en-US" sz="900" dirty="0">
                        <a:solidFill>
                          <a:schemeClr val="bg1"/>
                        </a:solidFill>
                        <a:latin typeface="+mn-lt"/>
                      </a:endParaRPr>
                    </a:p>
                    <a:p>
                      <a:pPr algn="l"/>
                      <a:r>
                        <a:rPr lang="en-US" sz="900" dirty="0">
                          <a:solidFill>
                            <a:schemeClr val="bg1"/>
                          </a:solidFill>
                          <a:latin typeface="+mn-lt"/>
                        </a:rPr>
                        <a:t>Visual Studio</a:t>
                      </a:r>
                    </a:p>
                    <a:p>
                      <a:pPr algn="l"/>
                      <a:r>
                        <a:rPr lang="en-US" sz="900" dirty="0">
                          <a:solidFill>
                            <a:schemeClr val="bg1"/>
                          </a:solidFill>
                          <a:latin typeface="+mn-lt"/>
                        </a:rPr>
                        <a:t>Team Foundation Server (TFS)</a:t>
                      </a:r>
                    </a:p>
                    <a:p>
                      <a:pPr algn="l"/>
                      <a:endParaRPr lang="en-US" sz="900" dirty="0">
                        <a:solidFill>
                          <a:schemeClr val="bg1"/>
                        </a:solidFill>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algn="l" defTabSz="1172078" rtl="0" eaLnBrk="1" latinLnBrk="0" hangingPunct="1"/>
                      <a:r>
                        <a:rPr lang="en-US" sz="900" kern="1200" dirty="0">
                          <a:solidFill>
                            <a:schemeClr val="bg1"/>
                          </a:solidFill>
                          <a:latin typeface="+mn-lt"/>
                          <a:ea typeface="+mn-ea"/>
                          <a:cs typeface="+mn-cs"/>
                        </a:rPr>
                        <a:t>Visual Studio Team Services (VSTS),</a:t>
                      </a:r>
                    </a:p>
                    <a:p>
                      <a:pPr marL="0" algn="l" defTabSz="1172078" rtl="0" eaLnBrk="1" latinLnBrk="0" hangingPunct="1"/>
                      <a:endParaRPr lang="en-US" sz="900" kern="1200" dirty="0">
                        <a:solidFill>
                          <a:schemeClr val="bg1"/>
                        </a:solidFill>
                        <a:latin typeface="+mn-lt"/>
                        <a:ea typeface="+mn-ea"/>
                        <a:cs typeface="+mn-cs"/>
                      </a:endParaRPr>
                    </a:p>
                    <a:p>
                      <a:pPr algn="l"/>
                      <a:r>
                        <a:rPr lang="en-US" sz="900" dirty="0">
                          <a:solidFill>
                            <a:schemeClr val="bg1"/>
                          </a:solidFill>
                          <a:latin typeface="+mn-lt"/>
                        </a:rPr>
                        <a:t>Visual Studio</a:t>
                      </a:r>
                    </a:p>
                    <a:p>
                      <a:pPr algn="l"/>
                      <a:r>
                        <a:rPr lang="en-US" sz="900" dirty="0">
                          <a:solidFill>
                            <a:schemeClr val="bg1"/>
                          </a:solidFill>
                          <a:latin typeface="+mn-lt"/>
                        </a:rPr>
                        <a:t>Team Foundation Server (TFS)</a:t>
                      </a:r>
                    </a:p>
                    <a:p>
                      <a:pPr marL="0" algn="l" defTabSz="1172078" rtl="0" eaLnBrk="1" latinLnBrk="0" hangingPunct="1"/>
                      <a:endParaRPr lang="en-US" sz="900" kern="1200" dirty="0">
                        <a:solidFill>
                          <a:schemeClr val="bg1"/>
                        </a:solidFill>
                        <a:latin typeface="+mn-lt"/>
                        <a:ea typeface="+mn-ea"/>
                        <a:cs typeface="+mn-cs"/>
                      </a:endParaRPr>
                    </a:p>
                    <a:p>
                      <a:pPr marL="0" algn="l" defTabSz="1172078" rtl="0" eaLnBrk="1" latinLnBrk="0" hangingPunct="1"/>
                      <a:r>
                        <a:rPr lang="en-US" sz="900" kern="1200" dirty="0">
                          <a:solidFill>
                            <a:schemeClr val="bg1"/>
                          </a:solidFill>
                          <a:latin typeface="+mn-lt"/>
                          <a:ea typeface="+mn-ea"/>
                          <a:cs typeface="+mn-cs"/>
                        </a:rPr>
                        <a:t>Test Manager, </a:t>
                      </a:r>
                      <a:r>
                        <a:rPr lang="en-US" sz="900" kern="1200" dirty="0" err="1">
                          <a:solidFill>
                            <a:schemeClr val="bg1"/>
                          </a:solidFill>
                          <a:latin typeface="+mn-lt"/>
                          <a:ea typeface="+mn-ea"/>
                          <a:cs typeface="+mn-cs"/>
                        </a:rPr>
                        <a:t>SonarQube</a:t>
                      </a:r>
                      <a:r>
                        <a:rPr lang="en-US" sz="900" kern="1200" dirty="0">
                          <a:solidFill>
                            <a:schemeClr val="bg1"/>
                          </a:solidFill>
                          <a:latin typeface="+mn-lt"/>
                          <a:ea typeface="+mn-ea"/>
                          <a:cs typeface="+mn-cs"/>
                        </a:rPr>
                        <a:t>, Selenium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l"/>
                      <a:r>
                        <a:rPr lang="en-US" sz="900" dirty="0">
                          <a:solidFill>
                            <a:schemeClr val="bg1"/>
                          </a:solidFill>
                          <a:latin typeface="+mn-lt"/>
                        </a:rPr>
                        <a:t>Visual Studio Team Services (VSTS) </a:t>
                      </a:r>
                    </a:p>
                    <a:p>
                      <a:pPr algn="l"/>
                      <a:r>
                        <a:rPr lang="en-US" sz="900" dirty="0">
                          <a:solidFill>
                            <a:schemeClr val="bg1"/>
                          </a:solidFill>
                          <a:latin typeface="+mn-lt"/>
                        </a:rPr>
                        <a:t>(supporting Git protocol) </a:t>
                      </a:r>
                    </a:p>
                    <a:p>
                      <a:pPr algn="l"/>
                      <a:endParaRPr lang="en-US" sz="900" dirty="0">
                        <a:solidFill>
                          <a:schemeClr val="bg1"/>
                        </a:solidFill>
                        <a:latin typeface="+mn-lt"/>
                      </a:endParaRPr>
                    </a:p>
                    <a:p>
                      <a:pPr algn="l"/>
                      <a:r>
                        <a:rPr lang="en-US" sz="900" dirty="0">
                          <a:solidFill>
                            <a:schemeClr val="bg1"/>
                          </a:solidFill>
                          <a:latin typeface="+mn-lt"/>
                        </a:rPr>
                        <a:t>Visual Studio</a:t>
                      </a:r>
                    </a:p>
                    <a:p>
                      <a:pPr algn="l"/>
                      <a:r>
                        <a:rPr lang="en-US" sz="900" dirty="0">
                          <a:solidFill>
                            <a:schemeClr val="bg1"/>
                          </a:solidFill>
                          <a:latin typeface="+mn-lt"/>
                        </a:rPr>
                        <a:t>Team Foundation Server (TFS)</a:t>
                      </a:r>
                    </a:p>
                    <a:p>
                      <a:pPr algn="l"/>
                      <a:endParaRPr lang="en-US" sz="900" dirty="0">
                        <a:solidFill>
                          <a:schemeClr val="bg1"/>
                        </a:solidFill>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l"/>
                      <a:r>
                        <a:rPr lang="en-US" sz="900" dirty="0">
                          <a:solidFill>
                            <a:schemeClr val="bg1"/>
                          </a:solidFill>
                          <a:latin typeface="+mn-lt"/>
                        </a:rPr>
                        <a:t>Visual Studio Team Services (VSTS)</a:t>
                      </a:r>
                    </a:p>
                    <a:p>
                      <a:pPr algn="l"/>
                      <a:endParaRPr lang="en-US" sz="900" dirty="0">
                        <a:solidFill>
                          <a:schemeClr val="bg1"/>
                        </a:solidFill>
                        <a:latin typeface="+mn-lt"/>
                      </a:endParaRPr>
                    </a:p>
                    <a:p>
                      <a:pPr algn="l"/>
                      <a:r>
                        <a:rPr lang="en-US" sz="900" dirty="0">
                          <a:solidFill>
                            <a:schemeClr val="bg1"/>
                          </a:solidFill>
                          <a:latin typeface="+mn-lt"/>
                        </a:rPr>
                        <a:t>Visual Studio</a:t>
                      </a:r>
                    </a:p>
                    <a:p>
                      <a:pPr algn="l"/>
                      <a:r>
                        <a:rPr lang="en-US" sz="900" dirty="0">
                          <a:solidFill>
                            <a:schemeClr val="bg1"/>
                          </a:solidFill>
                          <a:latin typeface="+mn-lt"/>
                        </a:rPr>
                        <a:t>Team Foundation Server (TFS)</a:t>
                      </a:r>
                    </a:p>
                    <a:p>
                      <a:pPr algn="l"/>
                      <a:endParaRPr lang="en-US" sz="900" dirty="0">
                        <a:solidFill>
                          <a:schemeClr val="bg1"/>
                        </a:solidFill>
                        <a:latin typeface="+mn-lt"/>
                      </a:endParaRPr>
                    </a:p>
                    <a:p>
                      <a:pPr algn="l"/>
                      <a:r>
                        <a:rPr lang="en-US" sz="900" dirty="0">
                          <a:solidFill>
                            <a:schemeClr val="bg1"/>
                          </a:solidFill>
                          <a:latin typeface="+mn-lt"/>
                        </a:rPr>
                        <a:t>Octopus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l"/>
                      <a:r>
                        <a:rPr lang="en-US" sz="900" dirty="0">
                          <a:solidFill>
                            <a:schemeClr val="bg1"/>
                          </a:solidFill>
                          <a:latin typeface="+mn-lt"/>
                        </a:rPr>
                        <a:t>Visual Studio Team Services (VSTS),</a:t>
                      </a:r>
                    </a:p>
                    <a:p>
                      <a:pPr algn="l"/>
                      <a:endParaRPr lang="en-US" sz="900" dirty="0">
                        <a:solidFill>
                          <a:schemeClr val="bg1"/>
                        </a:solidFill>
                        <a:latin typeface="+mn-lt"/>
                      </a:endParaRPr>
                    </a:p>
                    <a:p>
                      <a:pPr algn="l"/>
                      <a:r>
                        <a:rPr lang="en-US" sz="900" dirty="0">
                          <a:solidFill>
                            <a:schemeClr val="bg1"/>
                          </a:solidFill>
                          <a:latin typeface="+mn-lt"/>
                        </a:rPr>
                        <a:t>Visual Studio</a:t>
                      </a:r>
                    </a:p>
                    <a:p>
                      <a:pPr algn="l"/>
                      <a:r>
                        <a:rPr lang="en-US" sz="900" dirty="0">
                          <a:solidFill>
                            <a:schemeClr val="bg1"/>
                          </a:solidFill>
                          <a:latin typeface="+mn-lt"/>
                        </a:rPr>
                        <a:t>Team Foundation Server (TFS)</a:t>
                      </a:r>
                    </a:p>
                    <a:p>
                      <a:pPr algn="l"/>
                      <a:endParaRPr lang="en-US" sz="900" dirty="0">
                        <a:solidFill>
                          <a:schemeClr val="bg1"/>
                        </a:solidFill>
                        <a:latin typeface="+mn-lt"/>
                      </a:endParaRPr>
                    </a:p>
                    <a:p>
                      <a:pPr algn="l"/>
                      <a:r>
                        <a:rPr lang="en-US" sz="900" dirty="0">
                          <a:solidFill>
                            <a:schemeClr val="bg1"/>
                          </a:solidFill>
                          <a:latin typeface="+mn-lt"/>
                        </a:rPr>
                        <a:t>PowerShell, </a:t>
                      </a:r>
                      <a:r>
                        <a:rPr lang="en-US" sz="900" dirty="0" err="1">
                          <a:solidFill>
                            <a:schemeClr val="bg1"/>
                          </a:solidFill>
                          <a:latin typeface="+mn-lt"/>
                        </a:rPr>
                        <a:t>Nuget</a:t>
                      </a:r>
                      <a:endParaRPr lang="en-US" sz="900" dirty="0">
                        <a:solidFill>
                          <a:schemeClr val="bg1"/>
                        </a:solidFill>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l"/>
                      <a:r>
                        <a:rPr lang="en-US" sz="900" dirty="0">
                          <a:solidFill>
                            <a:schemeClr val="bg1"/>
                          </a:solidFill>
                          <a:latin typeface="+mn-lt"/>
                        </a:rPr>
                        <a:t>AppDynamics, Microsoft Application</a:t>
                      </a:r>
                      <a:r>
                        <a:rPr lang="en-US" sz="900" baseline="0" dirty="0">
                          <a:solidFill>
                            <a:schemeClr val="bg1"/>
                          </a:solidFill>
                          <a:latin typeface="+mn-lt"/>
                        </a:rPr>
                        <a:t> </a:t>
                      </a:r>
                      <a:r>
                        <a:rPr lang="en-US" sz="900" dirty="0">
                          <a:solidFill>
                            <a:schemeClr val="bg1"/>
                          </a:solidFill>
                          <a:latin typeface="+mn-lt"/>
                        </a:rPr>
                        <a:t>Insight, </a:t>
                      </a:r>
                    </a:p>
                    <a:p>
                      <a:pPr algn="l"/>
                      <a:r>
                        <a:rPr lang="en-US" sz="900" dirty="0">
                          <a:solidFill>
                            <a:schemeClr val="bg1"/>
                          </a:solidFill>
                          <a:latin typeface="+mn-lt"/>
                        </a:rPr>
                        <a:t>Azure Diagnostics, </a:t>
                      </a:r>
                      <a:br>
                        <a:rPr lang="en-US" sz="900" dirty="0">
                          <a:solidFill>
                            <a:schemeClr val="bg1"/>
                          </a:solidFill>
                          <a:latin typeface="+mn-lt"/>
                        </a:rPr>
                      </a:br>
                      <a:r>
                        <a:rPr lang="en-US" sz="900" dirty="0">
                          <a:solidFill>
                            <a:schemeClr val="bg1"/>
                          </a:solidFill>
                          <a:latin typeface="+mn-lt"/>
                        </a:rPr>
                        <a:t>AMP Monitoring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l"/>
                      <a:r>
                        <a:rPr lang="en-US" sz="900" dirty="0">
                          <a:solidFill>
                            <a:schemeClr val="bg1"/>
                          </a:solidFill>
                          <a:latin typeface="+mn-lt"/>
                        </a:rPr>
                        <a:t>Azure Resource Management (ARM), </a:t>
                      </a:r>
                      <a:br>
                        <a:rPr lang="en-US" sz="900" dirty="0">
                          <a:solidFill>
                            <a:schemeClr val="bg1"/>
                          </a:solidFill>
                          <a:latin typeface="+mn-lt"/>
                        </a:rPr>
                      </a:br>
                      <a:r>
                        <a:rPr lang="en-US" sz="900" dirty="0">
                          <a:solidFill>
                            <a:schemeClr val="bg1"/>
                          </a:solidFill>
                          <a:latin typeface="+mn-lt"/>
                        </a:rPr>
                        <a:t>Visual Studio Team Services (VSTS), PowerShell DSC, Azure Automation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l"/>
                      <a:r>
                        <a:rPr lang="en-US" sz="900" dirty="0">
                          <a:solidFill>
                            <a:schemeClr val="bg1"/>
                          </a:solidFill>
                          <a:latin typeface="+mn-lt"/>
                        </a:rPr>
                        <a:t>Azure Container Service, </a:t>
                      </a:r>
                    </a:p>
                    <a:p>
                      <a:pPr algn="l"/>
                      <a:endParaRPr lang="en-US" sz="900" dirty="0">
                        <a:solidFill>
                          <a:schemeClr val="bg1"/>
                        </a:solidFill>
                        <a:latin typeface="+mn-lt"/>
                      </a:endParaRPr>
                    </a:p>
                    <a:p>
                      <a:pPr algn="l"/>
                      <a:r>
                        <a:rPr lang="en-US" sz="900" dirty="0">
                          <a:solidFill>
                            <a:schemeClr val="bg1"/>
                          </a:solidFill>
                          <a:latin typeface="+mn-lt"/>
                        </a:rPr>
                        <a:t>Docker,</a:t>
                      </a:r>
                    </a:p>
                    <a:p>
                      <a:pPr algn="l"/>
                      <a:endParaRPr lang="en-US" sz="900" dirty="0">
                        <a:solidFill>
                          <a:schemeClr val="bg1"/>
                        </a:solidFill>
                        <a:latin typeface="+mn-lt"/>
                      </a:endParaRPr>
                    </a:p>
                    <a:p>
                      <a:pPr algn="l"/>
                      <a:r>
                        <a:rPr lang="en-US" sz="900" dirty="0">
                          <a:solidFill>
                            <a:schemeClr val="bg1"/>
                          </a:solidFill>
                          <a:latin typeface="+mn-lt"/>
                        </a:rPr>
                        <a:t>PowerShell, PowerShell DSC</a:t>
                      </a:r>
                    </a:p>
                    <a:p>
                      <a:pPr algn="l"/>
                      <a:endParaRPr lang="en-US" sz="900" dirty="0">
                        <a:solidFill>
                          <a:schemeClr val="bg1"/>
                        </a:solidFill>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l"/>
                      <a:r>
                        <a:rPr lang="en-US" sz="900" dirty="0">
                          <a:solidFill>
                            <a:schemeClr val="bg1"/>
                          </a:solidFill>
                          <a:latin typeface="+mn-lt"/>
                        </a:rPr>
                        <a:t>ServiceNow</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l"/>
                      <a:r>
                        <a:rPr lang="en-US" sz="900" dirty="0">
                          <a:solidFill>
                            <a:schemeClr val="bg1"/>
                          </a:solidFill>
                          <a:latin typeface="+mn-lt"/>
                        </a:rPr>
                        <a:t>Microsoft Security tooling, Active Directory, GPO, </a:t>
                      </a:r>
                      <a:br>
                        <a:rPr lang="en-US" sz="900" dirty="0">
                          <a:solidFill>
                            <a:schemeClr val="bg1"/>
                          </a:solidFill>
                          <a:latin typeface="+mn-lt"/>
                        </a:rPr>
                      </a:br>
                      <a:r>
                        <a:rPr lang="en-US" sz="900" dirty="0">
                          <a:solidFill>
                            <a:schemeClr val="bg1"/>
                          </a:solidFill>
                          <a:latin typeface="+mn-lt"/>
                        </a:rPr>
                        <a:t>Microsoft virus protection, </a:t>
                      </a:r>
                      <a:br>
                        <a:rPr lang="en-US" sz="900" dirty="0">
                          <a:solidFill>
                            <a:schemeClr val="bg1"/>
                          </a:solidFill>
                          <a:latin typeface="+mn-lt"/>
                        </a:rPr>
                      </a:br>
                      <a:r>
                        <a:rPr lang="en-US" sz="900" dirty="0">
                          <a:solidFill>
                            <a:schemeClr val="bg1"/>
                          </a:solidFill>
                          <a:latin typeface="+mn-lt"/>
                        </a:rPr>
                        <a:t>Azure Security Groups, </a:t>
                      </a:r>
                      <a:br>
                        <a:rPr lang="en-US" sz="900" dirty="0">
                          <a:solidFill>
                            <a:schemeClr val="bg1"/>
                          </a:solidFill>
                          <a:latin typeface="+mn-lt"/>
                        </a:rPr>
                      </a:br>
                      <a:r>
                        <a:rPr lang="en-US" sz="900" dirty="0">
                          <a:solidFill>
                            <a:schemeClr val="bg1"/>
                          </a:solidFill>
                          <a:latin typeface="+mn-lt"/>
                        </a:rPr>
                        <a:t>Azure-Watch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l"/>
                      <a:r>
                        <a:rPr lang="en-US" sz="900" dirty="0">
                          <a:solidFill>
                            <a:schemeClr val="bg1"/>
                          </a:solidFill>
                          <a:latin typeface="+mn-lt"/>
                        </a:rPr>
                        <a:t>Microsoft Analytics Products, </a:t>
                      </a:r>
                      <a:br>
                        <a:rPr lang="en-US" sz="900" dirty="0">
                          <a:solidFill>
                            <a:schemeClr val="bg1"/>
                          </a:solidFill>
                          <a:latin typeface="+mn-lt"/>
                        </a:rPr>
                      </a:br>
                      <a:r>
                        <a:rPr lang="en-US" sz="900" dirty="0">
                          <a:solidFill>
                            <a:schemeClr val="bg1"/>
                          </a:solidFill>
                          <a:latin typeface="+mn-lt"/>
                        </a:rPr>
                        <a:t>Azure Luis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2"/>
                  </a:ext>
                </a:extLst>
              </a:tr>
              <a:tr h="1011893">
                <a:tc>
                  <a:txBody>
                    <a:bodyPr/>
                    <a:lstStyle/>
                    <a:p>
                      <a:pPr marL="0" marR="0" lvl="0" indent="0" algn="l" defTabSz="1562732" rtl="0" eaLnBrk="1" latinLnBrk="0" hangingPunct="1">
                        <a:lnSpc>
                          <a:spcPct val="107000"/>
                        </a:lnSpc>
                        <a:spcBef>
                          <a:spcPts val="0"/>
                        </a:spcBef>
                        <a:spcAft>
                          <a:spcPts val="800"/>
                        </a:spcAft>
                        <a:buFont typeface="Arial" panose="020B0604020202020204" pitchFamily="34" charset="0"/>
                        <a:buNone/>
                        <a:tabLst>
                          <a:tab pos="457200" algn="l"/>
                        </a:tabLst>
                      </a:pPr>
                      <a:endParaRPr lang="en-US" sz="1700" kern="1200" dirty="0">
                        <a:solidFill>
                          <a:schemeClr val="tx1"/>
                        </a:solidFill>
                        <a:effectLst/>
                        <a:latin typeface="+mn-lt"/>
                        <a:ea typeface="+mn-ea"/>
                        <a:cs typeface="+mn-cs"/>
                      </a:endParaRPr>
                    </a:p>
                  </a:txBody>
                  <a:tcPr marL="149813" marR="149813" marT="149813" marB="149813">
                    <a:lnL w="19050" cap="flat" cmpd="sng" algn="ctr">
                      <a:solidFill>
                        <a:schemeClr val="accent2">
                          <a:lumMod val="20000"/>
                          <a:lumOff val="80000"/>
                        </a:schemeClr>
                      </a:solidFill>
                      <a:prstDash val="solid"/>
                      <a:round/>
                      <a:headEnd type="none" w="med" len="med"/>
                      <a:tailEnd type="none" w="med" len="med"/>
                    </a:lnL>
                    <a:lnR w="19050" cap="flat" cmpd="sng" algn="ctr">
                      <a:solidFill>
                        <a:schemeClr val="accent2">
                          <a:lumMod val="20000"/>
                          <a:lumOff val="80000"/>
                        </a:schemeClr>
                      </a:solidFill>
                      <a:prstDash val="solid"/>
                      <a:round/>
                      <a:headEnd type="none" w="med" len="med"/>
                      <a:tailEnd type="none" w="med" len="med"/>
                    </a:lnR>
                    <a:lnT w="19050" cap="flat" cmpd="sng" algn="ctr">
                      <a:solidFill>
                        <a:schemeClr val="accent2">
                          <a:lumMod val="20000"/>
                          <a:lumOff val="80000"/>
                        </a:schemeClr>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1562732" rtl="0" eaLnBrk="1" latinLnBrk="0" hangingPunct="1">
                        <a:lnSpc>
                          <a:spcPct val="107000"/>
                        </a:lnSpc>
                        <a:spcBef>
                          <a:spcPts val="0"/>
                        </a:spcBef>
                        <a:spcAft>
                          <a:spcPts val="800"/>
                        </a:spcAft>
                        <a:buFont typeface="Arial" panose="020B0604020202020204" pitchFamily="34" charset="0"/>
                        <a:buNone/>
                        <a:tabLst>
                          <a:tab pos="457200" algn="l"/>
                        </a:tabLst>
                      </a:pPr>
                      <a:endParaRPr lang="en-US" sz="1700" kern="1200" dirty="0">
                        <a:solidFill>
                          <a:schemeClr val="tx1"/>
                        </a:solidFill>
                        <a:effectLst/>
                        <a:latin typeface="+mn-lt"/>
                        <a:ea typeface="+mn-ea"/>
                        <a:cs typeface="+mn-cs"/>
                      </a:endParaRPr>
                    </a:p>
                  </a:txBody>
                  <a:tcPr marL="149813" marR="149813" marT="149813" marB="149813">
                    <a:lnL w="19050" cap="flat" cmpd="sng" algn="ctr">
                      <a:solidFill>
                        <a:schemeClr val="accent2">
                          <a:lumMod val="20000"/>
                          <a:lumOff val="80000"/>
                        </a:schemeClr>
                      </a:solidFill>
                      <a:prstDash val="solid"/>
                      <a:round/>
                      <a:headEnd type="none" w="med" len="med"/>
                      <a:tailEnd type="none" w="med" len="med"/>
                    </a:lnL>
                    <a:lnR w="19050" cap="flat" cmpd="sng" algn="ctr">
                      <a:solidFill>
                        <a:schemeClr val="accent2">
                          <a:lumMod val="20000"/>
                          <a:lumOff val="80000"/>
                        </a:schemeClr>
                      </a:solidFill>
                      <a:prstDash val="solid"/>
                      <a:round/>
                      <a:headEnd type="none" w="med" len="med"/>
                      <a:tailEnd type="none" w="med" len="med"/>
                    </a:lnR>
                    <a:lnT w="19050" cap="flat" cmpd="sng" algn="ctr">
                      <a:solidFill>
                        <a:schemeClr val="accent2">
                          <a:lumMod val="20000"/>
                          <a:lumOff val="80000"/>
                        </a:schemeClr>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1562732" rtl="0" eaLnBrk="1" latinLnBrk="0" hangingPunct="1">
                        <a:lnSpc>
                          <a:spcPct val="107000"/>
                        </a:lnSpc>
                        <a:spcBef>
                          <a:spcPts val="0"/>
                        </a:spcBef>
                        <a:spcAft>
                          <a:spcPts val="800"/>
                        </a:spcAft>
                        <a:buFont typeface="Arial" panose="020B0604020202020204" pitchFamily="34" charset="0"/>
                        <a:buNone/>
                        <a:tabLst>
                          <a:tab pos="457200" algn="l"/>
                        </a:tabLst>
                      </a:pPr>
                      <a:endParaRPr lang="en-US" sz="1700" kern="1200" dirty="0">
                        <a:solidFill>
                          <a:schemeClr val="tx1"/>
                        </a:solidFill>
                        <a:effectLst/>
                        <a:latin typeface="+mn-lt"/>
                        <a:ea typeface="+mn-ea"/>
                        <a:cs typeface="+mn-cs"/>
                      </a:endParaRPr>
                    </a:p>
                  </a:txBody>
                  <a:tcPr marL="149813" marR="149813" marT="149813" marB="149813">
                    <a:lnL w="19050" cap="flat" cmpd="sng" algn="ctr">
                      <a:solidFill>
                        <a:schemeClr val="accent2">
                          <a:lumMod val="20000"/>
                          <a:lumOff val="80000"/>
                        </a:schemeClr>
                      </a:solidFill>
                      <a:prstDash val="solid"/>
                      <a:round/>
                      <a:headEnd type="none" w="med" len="med"/>
                      <a:tailEnd type="none" w="med" len="med"/>
                    </a:lnL>
                    <a:lnR w="19050" cap="flat" cmpd="sng" algn="ctr">
                      <a:solidFill>
                        <a:schemeClr val="accent2">
                          <a:lumMod val="20000"/>
                          <a:lumOff val="80000"/>
                        </a:schemeClr>
                      </a:solidFill>
                      <a:prstDash val="solid"/>
                      <a:round/>
                      <a:headEnd type="none" w="med" len="med"/>
                      <a:tailEnd type="none" w="med" len="med"/>
                    </a:lnR>
                    <a:lnT w="19050" cap="flat" cmpd="sng" algn="ctr">
                      <a:solidFill>
                        <a:schemeClr val="accent2">
                          <a:lumMod val="20000"/>
                          <a:lumOff val="80000"/>
                        </a:schemeClr>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1562732" rtl="0" eaLnBrk="1" latinLnBrk="0" hangingPunct="1">
                        <a:lnSpc>
                          <a:spcPct val="107000"/>
                        </a:lnSpc>
                        <a:spcBef>
                          <a:spcPts val="0"/>
                        </a:spcBef>
                        <a:spcAft>
                          <a:spcPts val="800"/>
                        </a:spcAft>
                        <a:buFont typeface="Arial" panose="020B0604020202020204" pitchFamily="34" charset="0"/>
                        <a:buNone/>
                        <a:tabLst>
                          <a:tab pos="457200" algn="l"/>
                        </a:tabLst>
                      </a:pPr>
                      <a:endParaRPr lang="en-US" sz="1700" kern="1200" dirty="0">
                        <a:solidFill>
                          <a:schemeClr val="tx1"/>
                        </a:solidFill>
                        <a:effectLst/>
                        <a:latin typeface="+mn-lt"/>
                        <a:ea typeface="+mn-ea"/>
                        <a:cs typeface="+mn-cs"/>
                      </a:endParaRPr>
                    </a:p>
                  </a:txBody>
                  <a:tcPr marL="149813" marR="149813" marT="149813" marB="149813">
                    <a:lnL w="19050" cap="flat" cmpd="sng" algn="ctr">
                      <a:solidFill>
                        <a:schemeClr val="accent2">
                          <a:lumMod val="20000"/>
                          <a:lumOff val="80000"/>
                        </a:schemeClr>
                      </a:solidFill>
                      <a:prstDash val="solid"/>
                      <a:round/>
                      <a:headEnd type="none" w="med" len="med"/>
                      <a:tailEnd type="none" w="med" len="med"/>
                    </a:lnL>
                    <a:lnR w="19050" cap="flat" cmpd="sng" algn="ctr">
                      <a:solidFill>
                        <a:schemeClr val="accent2">
                          <a:lumMod val="20000"/>
                          <a:lumOff val="80000"/>
                        </a:schemeClr>
                      </a:solidFill>
                      <a:prstDash val="solid"/>
                      <a:round/>
                      <a:headEnd type="none" w="med" len="med"/>
                      <a:tailEnd type="none" w="med" len="med"/>
                    </a:lnR>
                    <a:lnT w="19050" cap="flat" cmpd="sng" algn="ctr">
                      <a:solidFill>
                        <a:schemeClr val="accent2">
                          <a:lumMod val="20000"/>
                          <a:lumOff val="80000"/>
                        </a:schemeClr>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1562732" rtl="0" eaLnBrk="1" latinLnBrk="0" hangingPunct="1">
                        <a:lnSpc>
                          <a:spcPct val="107000"/>
                        </a:lnSpc>
                        <a:spcBef>
                          <a:spcPts val="0"/>
                        </a:spcBef>
                        <a:spcAft>
                          <a:spcPts val="800"/>
                        </a:spcAft>
                        <a:buFont typeface="Arial" panose="020B0604020202020204" pitchFamily="34" charset="0"/>
                        <a:buNone/>
                        <a:tabLst>
                          <a:tab pos="457200" algn="l"/>
                        </a:tabLst>
                      </a:pPr>
                      <a:endParaRPr lang="en-US" sz="1700" kern="1200" dirty="0">
                        <a:solidFill>
                          <a:schemeClr val="tx1"/>
                        </a:solidFill>
                        <a:effectLst/>
                        <a:latin typeface="+mn-lt"/>
                        <a:ea typeface="+mn-ea"/>
                        <a:cs typeface="+mn-cs"/>
                      </a:endParaRPr>
                    </a:p>
                  </a:txBody>
                  <a:tcPr marL="149813" marR="149813" marT="149813" marB="149813">
                    <a:lnL w="19050" cap="flat" cmpd="sng" algn="ctr">
                      <a:solidFill>
                        <a:schemeClr val="accent2">
                          <a:lumMod val="20000"/>
                          <a:lumOff val="80000"/>
                        </a:schemeClr>
                      </a:solidFill>
                      <a:prstDash val="solid"/>
                      <a:round/>
                      <a:headEnd type="none" w="med" len="med"/>
                      <a:tailEnd type="none" w="med" len="med"/>
                    </a:lnL>
                    <a:lnR w="19050" cap="flat" cmpd="sng" algn="ctr">
                      <a:solidFill>
                        <a:schemeClr val="accent2">
                          <a:lumMod val="20000"/>
                          <a:lumOff val="80000"/>
                        </a:schemeClr>
                      </a:solidFill>
                      <a:prstDash val="solid"/>
                      <a:round/>
                      <a:headEnd type="none" w="med" len="med"/>
                      <a:tailEnd type="none" w="med" len="med"/>
                    </a:lnR>
                    <a:lnT w="19050" cap="flat" cmpd="sng" algn="ctr">
                      <a:solidFill>
                        <a:schemeClr val="accent2">
                          <a:lumMod val="20000"/>
                          <a:lumOff val="80000"/>
                        </a:schemeClr>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1562732" rtl="0" eaLnBrk="1" latinLnBrk="0" hangingPunct="1">
                        <a:lnSpc>
                          <a:spcPct val="107000"/>
                        </a:lnSpc>
                        <a:spcBef>
                          <a:spcPts val="0"/>
                        </a:spcBef>
                        <a:spcAft>
                          <a:spcPts val="800"/>
                        </a:spcAft>
                        <a:buFont typeface="Arial" panose="020B0604020202020204" pitchFamily="34" charset="0"/>
                        <a:buNone/>
                        <a:tabLst>
                          <a:tab pos="457200" algn="l"/>
                        </a:tabLst>
                      </a:pPr>
                      <a:endParaRPr lang="en-US" sz="1700" kern="1200" dirty="0">
                        <a:solidFill>
                          <a:schemeClr val="tx1"/>
                        </a:solidFill>
                        <a:effectLst/>
                        <a:latin typeface="+mn-lt"/>
                        <a:ea typeface="+mn-ea"/>
                        <a:cs typeface="+mn-cs"/>
                      </a:endParaRPr>
                    </a:p>
                  </a:txBody>
                  <a:tcPr marL="149813" marR="149813" marT="149813" marB="149813">
                    <a:lnL w="19050" cap="flat" cmpd="sng" algn="ctr">
                      <a:solidFill>
                        <a:schemeClr val="accent2">
                          <a:lumMod val="20000"/>
                          <a:lumOff val="8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2">
                          <a:lumMod val="20000"/>
                          <a:lumOff val="80000"/>
                        </a:schemeClr>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1562732" rtl="0" eaLnBrk="1" latinLnBrk="0" hangingPunct="1">
                        <a:lnSpc>
                          <a:spcPct val="107000"/>
                        </a:lnSpc>
                        <a:spcBef>
                          <a:spcPts val="0"/>
                        </a:spcBef>
                        <a:spcAft>
                          <a:spcPts val="800"/>
                        </a:spcAft>
                        <a:buFont typeface="Arial" panose="020B0604020202020204" pitchFamily="34" charset="0"/>
                        <a:buNone/>
                        <a:tabLst>
                          <a:tab pos="457200" algn="l"/>
                        </a:tabLst>
                      </a:pPr>
                      <a:endParaRPr lang="en-US" sz="1700" kern="1200" dirty="0">
                        <a:solidFill>
                          <a:schemeClr val="tx1"/>
                        </a:solidFill>
                        <a:effectLst/>
                        <a:latin typeface="+mn-lt"/>
                        <a:ea typeface="+mn-ea"/>
                        <a:cs typeface="+mn-cs"/>
                      </a:endParaRPr>
                    </a:p>
                  </a:txBody>
                  <a:tcPr marL="149813" marR="149813" marT="149813" marB="149813">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1562732" rtl="0" eaLnBrk="1" latinLnBrk="0" hangingPunct="1">
                        <a:lnSpc>
                          <a:spcPct val="107000"/>
                        </a:lnSpc>
                        <a:spcBef>
                          <a:spcPts val="0"/>
                        </a:spcBef>
                        <a:spcAft>
                          <a:spcPts val="800"/>
                        </a:spcAft>
                        <a:buFont typeface="Arial" panose="020B0604020202020204" pitchFamily="34" charset="0"/>
                        <a:buNone/>
                        <a:tabLst>
                          <a:tab pos="457200" algn="l"/>
                        </a:tabLst>
                      </a:pPr>
                      <a:endParaRPr lang="en-US" sz="1700" kern="1200" dirty="0">
                        <a:solidFill>
                          <a:schemeClr val="tx1"/>
                        </a:solidFill>
                        <a:effectLst/>
                        <a:latin typeface="+mn-lt"/>
                        <a:ea typeface="+mn-ea"/>
                        <a:cs typeface="+mn-cs"/>
                      </a:endParaRPr>
                    </a:p>
                  </a:txBody>
                  <a:tcPr marL="149813" marR="149813" marT="149813" marB="149813">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2">
                          <a:lumMod val="20000"/>
                          <a:lumOff val="80000"/>
                        </a:schemeClr>
                      </a:solidFill>
                      <a:prstDash val="solid"/>
                      <a:round/>
                      <a:headEnd type="none" w="med" len="med"/>
                      <a:tailEnd type="none" w="med" len="med"/>
                    </a:lnR>
                    <a:lnT w="19050" cap="flat" cmpd="sng" algn="ctr">
                      <a:solidFill>
                        <a:schemeClr val="accent2">
                          <a:lumMod val="20000"/>
                          <a:lumOff val="80000"/>
                        </a:schemeClr>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1562732" rtl="0" eaLnBrk="1" latinLnBrk="0" hangingPunct="1">
                        <a:lnSpc>
                          <a:spcPct val="107000"/>
                        </a:lnSpc>
                        <a:spcBef>
                          <a:spcPts val="0"/>
                        </a:spcBef>
                        <a:spcAft>
                          <a:spcPts val="800"/>
                        </a:spcAft>
                        <a:buFont typeface="Arial" panose="020B0604020202020204" pitchFamily="34" charset="0"/>
                        <a:buNone/>
                        <a:tabLst>
                          <a:tab pos="457200" algn="l"/>
                        </a:tabLst>
                      </a:pPr>
                      <a:endParaRPr lang="en-US" sz="1700" kern="1200" dirty="0">
                        <a:solidFill>
                          <a:schemeClr val="tx1"/>
                        </a:solidFill>
                        <a:effectLst/>
                        <a:latin typeface="+mn-lt"/>
                        <a:ea typeface="+mn-ea"/>
                        <a:cs typeface="+mn-cs"/>
                      </a:endParaRPr>
                    </a:p>
                  </a:txBody>
                  <a:tcPr marL="149813" marR="149813" marT="149813" marB="149813">
                    <a:lnL w="19050" cap="flat" cmpd="sng" algn="ctr">
                      <a:solidFill>
                        <a:schemeClr val="accent2">
                          <a:lumMod val="20000"/>
                          <a:lumOff val="80000"/>
                        </a:schemeClr>
                      </a:solidFill>
                      <a:prstDash val="solid"/>
                      <a:round/>
                      <a:headEnd type="none" w="med" len="med"/>
                      <a:tailEnd type="none" w="med" len="med"/>
                    </a:lnL>
                    <a:lnR w="19050" cap="flat" cmpd="sng" algn="ctr">
                      <a:solidFill>
                        <a:schemeClr val="accent2">
                          <a:lumMod val="20000"/>
                          <a:lumOff val="80000"/>
                        </a:schemeClr>
                      </a:solidFill>
                      <a:prstDash val="solid"/>
                      <a:round/>
                      <a:headEnd type="none" w="med" len="med"/>
                      <a:tailEnd type="none" w="med" len="med"/>
                    </a:lnR>
                    <a:lnT w="19050" cap="flat" cmpd="sng" algn="ctr">
                      <a:solidFill>
                        <a:schemeClr val="accent2">
                          <a:lumMod val="20000"/>
                          <a:lumOff val="80000"/>
                        </a:schemeClr>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1562732" rtl="0" eaLnBrk="1" latinLnBrk="0" hangingPunct="1">
                        <a:lnSpc>
                          <a:spcPct val="107000"/>
                        </a:lnSpc>
                        <a:spcBef>
                          <a:spcPts val="0"/>
                        </a:spcBef>
                        <a:spcAft>
                          <a:spcPts val="800"/>
                        </a:spcAft>
                        <a:buFont typeface="Arial" panose="020B0604020202020204" pitchFamily="34" charset="0"/>
                        <a:buNone/>
                        <a:tabLst>
                          <a:tab pos="457200" algn="l"/>
                        </a:tabLst>
                      </a:pPr>
                      <a:endParaRPr lang="en-US" sz="1700" kern="1200" dirty="0">
                        <a:solidFill>
                          <a:schemeClr val="tx1"/>
                        </a:solidFill>
                        <a:effectLst/>
                        <a:latin typeface="+mn-lt"/>
                        <a:ea typeface="+mn-ea"/>
                        <a:cs typeface="+mn-cs"/>
                      </a:endParaRPr>
                    </a:p>
                  </a:txBody>
                  <a:tcPr marL="149813" marR="149813" marT="149813" marB="149813">
                    <a:lnL w="19050" cap="flat" cmpd="sng" algn="ctr">
                      <a:solidFill>
                        <a:schemeClr val="accent2">
                          <a:lumMod val="20000"/>
                          <a:lumOff val="80000"/>
                        </a:schemeClr>
                      </a:solidFill>
                      <a:prstDash val="solid"/>
                      <a:round/>
                      <a:headEnd type="none" w="med" len="med"/>
                      <a:tailEnd type="none" w="med" len="med"/>
                    </a:lnL>
                    <a:lnR w="19050" cap="flat" cmpd="sng" algn="ctr">
                      <a:solidFill>
                        <a:schemeClr val="accent2">
                          <a:lumMod val="20000"/>
                          <a:lumOff val="80000"/>
                        </a:schemeClr>
                      </a:solidFill>
                      <a:prstDash val="solid"/>
                      <a:round/>
                      <a:headEnd type="none" w="med" len="med"/>
                      <a:tailEnd type="none" w="med" len="med"/>
                    </a:lnR>
                    <a:lnT w="19050" cap="flat" cmpd="sng" algn="ctr">
                      <a:solidFill>
                        <a:schemeClr val="accent2">
                          <a:lumMod val="20000"/>
                          <a:lumOff val="80000"/>
                        </a:schemeClr>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endParaRPr lang="en-US" sz="2400" dirty="0"/>
                    </a:p>
                  </a:txBody>
                  <a:tcPr marL="149813" marR="149813" marT="149813" marB="149813">
                    <a:lnL w="19050" cap="flat" cmpd="sng" algn="ctr">
                      <a:solidFill>
                        <a:schemeClr val="accent2">
                          <a:lumMod val="20000"/>
                          <a:lumOff val="8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2">
                          <a:lumMod val="20000"/>
                          <a:lumOff val="80000"/>
                        </a:schemeClr>
                      </a:solidFill>
                      <a:prstDash val="solid"/>
                      <a:round/>
                      <a:headEnd type="none" w="med" len="med"/>
                      <a:tailEnd type="none" w="med" len="med"/>
                    </a:lnT>
                    <a:lnB w="1905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1562732" rtl="0" eaLnBrk="1" latinLnBrk="0" hangingPunct="1">
                        <a:lnSpc>
                          <a:spcPct val="107000"/>
                        </a:lnSpc>
                        <a:spcBef>
                          <a:spcPts val="0"/>
                        </a:spcBef>
                        <a:spcAft>
                          <a:spcPts val="800"/>
                        </a:spcAft>
                        <a:buFont typeface="Arial" panose="020B0604020202020204" pitchFamily="34" charset="0"/>
                        <a:buNone/>
                        <a:tabLst>
                          <a:tab pos="457200" algn="l"/>
                        </a:tabLst>
                      </a:pPr>
                      <a:endParaRPr lang="en-US" sz="1700" kern="1200" dirty="0">
                        <a:solidFill>
                          <a:schemeClr val="tx1"/>
                        </a:solidFill>
                        <a:effectLst/>
                        <a:latin typeface="+mn-lt"/>
                        <a:ea typeface="+mn-ea"/>
                        <a:cs typeface="+mn-cs"/>
                      </a:endParaRPr>
                    </a:p>
                  </a:txBody>
                  <a:tcPr marL="149813" marR="149813" marT="149813" marB="149813">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297788273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07945468"/>
              </p:ext>
            </p:extLst>
          </p:nvPr>
        </p:nvGraphicFramePr>
        <p:xfrm>
          <a:off x="340144" y="4535055"/>
          <a:ext cx="11265405" cy="1089890"/>
        </p:xfrm>
        <a:graphic>
          <a:graphicData uri="http://schemas.openxmlformats.org/drawingml/2006/table">
            <a:tbl>
              <a:tblPr firstRow="1" bandRow="1">
                <a:tableStyleId>{5C22544A-7EE6-4342-B048-85BDC9FD1C3A}</a:tableStyleId>
              </a:tblPr>
              <a:tblGrid>
                <a:gridCol w="1121404">
                  <a:extLst>
                    <a:ext uri="{9D8B030D-6E8A-4147-A177-3AD203B41FA5}">
                      <a16:colId xmlns:a16="http://schemas.microsoft.com/office/drawing/2014/main" val="550889010"/>
                    </a:ext>
                  </a:extLst>
                </a:gridCol>
                <a:gridCol w="1121404">
                  <a:extLst>
                    <a:ext uri="{9D8B030D-6E8A-4147-A177-3AD203B41FA5}">
                      <a16:colId xmlns:a16="http://schemas.microsoft.com/office/drawing/2014/main" val="1970154211"/>
                    </a:ext>
                  </a:extLst>
                </a:gridCol>
                <a:gridCol w="1121404">
                  <a:extLst>
                    <a:ext uri="{9D8B030D-6E8A-4147-A177-3AD203B41FA5}">
                      <a16:colId xmlns:a16="http://schemas.microsoft.com/office/drawing/2014/main" val="124824784"/>
                    </a:ext>
                  </a:extLst>
                </a:gridCol>
                <a:gridCol w="1121404">
                  <a:extLst>
                    <a:ext uri="{9D8B030D-6E8A-4147-A177-3AD203B41FA5}">
                      <a16:colId xmlns:a16="http://schemas.microsoft.com/office/drawing/2014/main" val="258997035"/>
                    </a:ext>
                  </a:extLst>
                </a:gridCol>
                <a:gridCol w="1121404">
                  <a:extLst>
                    <a:ext uri="{9D8B030D-6E8A-4147-A177-3AD203B41FA5}">
                      <a16:colId xmlns:a16="http://schemas.microsoft.com/office/drawing/2014/main" val="1765009642"/>
                    </a:ext>
                  </a:extLst>
                </a:gridCol>
                <a:gridCol w="1121404">
                  <a:extLst>
                    <a:ext uri="{9D8B030D-6E8A-4147-A177-3AD203B41FA5}">
                      <a16:colId xmlns:a16="http://schemas.microsoft.com/office/drawing/2014/main" val="1934626949"/>
                    </a:ext>
                  </a:extLst>
                </a:gridCol>
                <a:gridCol w="1121404">
                  <a:extLst>
                    <a:ext uri="{9D8B030D-6E8A-4147-A177-3AD203B41FA5}">
                      <a16:colId xmlns:a16="http://schemas.microsoft.com/office/drawing/2014/main" val="2180972463"/>
                    </a:ext>
                  </a:extLst>
                </a:gridCol>
                <a:gridCol w="1121404">
                  <a:extLst>
                    <a:ext uri="{9D8B030D-6E8A-4147-A177-3AD203B41FA5}">
                      <a16:colId xmlns:a16="http://schemas.microsoft.com/office/drawing/2014/main" val="1508385135"/>
                    </a:ext>
                  </a:extLst>
                </a:gridCol>
                <a:gridCol w="1121404">
                  <a:extLst>
                    <a:ext uri="{9D8B030D-6E8A-4147-A177-3AD203B41FA5}">
                      <a16:colId xmlns:a16="http://schemas.microsoft.com/office/drawing/2014/main" val="2793373516"/>
                    </a:ext>
                  </a:extLst>
                </a:gridCol>
                <a:gridCol w="1172769">
                  <a:extLst>
                    <a:ext uri="{9D8B030D-6E8A-4147-A177-3AD203B41FA5}">
                      <a16:colId xmlns:a16="http://schemas.microsoft.com/office/drawing/2014/main" val="40583440"/>
                    </a:ext>
                  </a:extLst>
                </a:gridCol>
              </a:tblGrid>
              <a:tr h="1089890">
                <a:tc>
                  <a:txBody>
                    <a:bodyPr/>
                    <a:lstStyle/>
                    <a:p>
                      <a:endParaRPr lang="en-US" sz="4100"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4100"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4100"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4100"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4100"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4100"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4100"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4100"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4100"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4100"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3684954768"/>
                  </a:ext>
                </a:extLst>
              </a:tr>
            </a:tbl>
          </a:graphicData>
        </a:graphic>
      </p:graphicFrame>
      <p:grpSp>
        <p:nvGrpSpPr>
          <p:cNvPr id="3" name="Group 2">
            <a:extLst>
              <a:ext uri="{FF2B5EF4-FFF2-40B4-BE49-F238E27FC236}">
                <a16:creationId xmlns:a16="http://schemas.microsoft.com/office/drawing/2014/main" id="{E3890AD2-041E-45F0-B161-1DFD031AAD3B}"/>
              </a:ext>
            </a:extLst>
          </p:cNvPr>
          <p:cNvGrpSpPr/>
          <p:nvPr/>
        </p:nvGrpSpPr>
        <p:grpSpPr>
          <a:xfrm>
            <a:off x="417307" y="4581214"/>
            <a:ext cx="11111083" cy="982590"/>
            <a:chOff x="417307" y="4387258"/>
            <a:chExt cx="11111083" cy="982590"/>
          </a:xfrm>
        </p:grpSpPr>
        <p:grpSp>
          <p:nvGrpSpPr>
            <p:cNvPr id="61" name="Group 60"/>
            <p:cNvGrpSpPr/>
            <p:nvPr/>
          </p:nvGrpSpPr>
          <p:grpSpPr>
            <a:xfrm>
              <a:off x="417307" y="4387258"/>
              <a:ext cx="11111083" cy="982590"/>
              <a:chOff x="381644" y="3419102"/>
              <a:chExt cx="8333312" cy="736943"/>
            </a:xfrm>
            <a:solidFill>
              <a:schemeClr val="bg2"/>
            </a:solidFill>
          </p:grpSpPr>
          <p:pic>
            <p:nvPicPr>
              <p:cNvPr id="62" name="Picture 61"/>
              <p:cNvPicPr>
                <a:picLocks noChangeAspect="1"/>
              </p:cNvPicPr>
              <p:nvPr/>
            </p:nvPicPr>
            <p:blipFill>
              <a:blip r:embed="rId3"/>
              <a:stretch>
                <a:fillRect/>
              </a:stretch>
            </p:blipFill>
            <p:spPr>
              <a:xfrm>
                <a:off x="381644" y="3426923"/>
                <a:ext cx="584483" cy="149966"/>
              </a:xfrm>
              <a:prstGeom prst="rect">
                <a:avLst/>
              </a:prstGeom>
              <a:grpFill/>
              <a:ln>
                <a:noFill/>
              </a:ln>
            </p:spPr>
          </p:pic>
          <p:pic>
            <p:nvPicPr>
              <p:cNvPr id="63" name="Picture 62"/>
              <p:cNvPicPr>
                <a:picLocks noChangeAspect="1"/>
              </p:cNvPicPr>
              <p:nvPr/>
            </p:nvPicPr>
            <p:blipFill>
              <a:blip r:embed="rId3"/>
              <a:stretch>
                <a:fillRect/>
              </a:stretch>
            </p:blipFill>
            <p:spPr>
              <a:xfrm>
                <a:off x="1086225" y="3426923"/>
                <a:ext cx="584483" cy="149966"/>
              </a:xfrm>
              <a:prstGeom prst="rect">
                <a:avLst/>
              </a:prstGeom>
              <a:grpFill/>
              <a:ln>
                <a:noFill/>
              </a:ln>
            </p:spPr>
          </p:pic>
          <p:pic>
            <p:nvPicPr>
              <p:cNvPr id="64" name="Picture 63"/>
              <p:cNvPicPr>
                <a:picLocks noChangeAspect="1"/>
              </p:cNvPicPr>
              <p:nvPr/>
            </p:nvPicPr>
            <p:blipFill>
              <a:blip r:embed="rId3"/>
              <a:stretch>
                <a:fillRect/>
              </a:stretch>
            </p:blipFill>
            <p:spPr>
              <a:xfrm>
                <a:off x="1800536" y="3429565"/>
                <a:ext cx="572058" cy="146778"/>
              </a:xfrm>
              <a:prstGeom prst="rect">
                <a:avLst/>
              </a:prstGeom>
              <a:grpFill/>
              <a:ln>
                <a:noFill/>
              </a:ln>
            </p:spPr>
          </p:pic>
          <p:pic>
            <p:nvPicPr>
              <p:cNvPr id="65" name="Picture 64"/>
              <p:cNvPicPr>
                <a:picLocks noChangeAspect="1"/>
              </p:cNvPicPr>
              <p:nvPr/>
            </p:nvPicPr>
            <p:blipFill>
              <a:blip r:embed="rId3"/>
              <a:stretch>
                <a:fillRect/>
              </a:stretch>
            </p:blipFill>
            <p:spPr>
              <a:xfrm>
                <a:off x="2485672" y="3426923"/>
                <a:ext cx="584483" cy="149966"/>
              </a:xfrm>
              <a:prstGeom prst="rect">
                <a:avLst/>
              </a:prstGeom>
              <a:grpFill/>
              <a:ln>
                <a:noFill/>
              </a:ln>
            </p:spPr>
          </p:pic>
          <p:pic>
            <p:nvPicPr>
              <p:cNvPr id="66" name="Picture 65"/>
              <p:cNvPicPr>
                <a:picLocks noChangeAspect="1"/>
              </p:cNvPicPr>
              <p:nvPr/>
            </p:nvPicPr>
            <p:blipFill>
              <a:blip r:embed="rId3"/>
              <a:stretch>
                <a:fillRect/>
              </a:stretch>
            </p:blipFill>
            <p:spPr>
              <a:xfrm>
                <a:off x="3190254" y="3429565"/>
                <a:ext cx="584483" cy="149966"/>
              </a:xfrm>
              <a:prstGeom prst="rect">
                <a:avLst/>
              </a:prstGeom>
              <a:grpFill/>
              <a:ln>
                <a:noFill/>
              </a:ln>
            </p:spPr>
          </p:pic>
          <p:pic>
            <p:nvPicPr>
              <p:cNvPr id="67" name="Picture 66"/>
              <p:cNvPicPr>
                <a:picLocks noChangeAspect="1"/>
              </p:cNvPicPr>
              <p:nvPr/>
            </p:nvPicPr>
            <p:blipFill>
              <a:blip r:embed="rId3"/>
              <a:stretch>
                <a:fillRect/>
              </a:stretch>
            </p:blipFill>
            <p:spPr>
              <a:xfrm>
                <a:off x="3897792" y="3422008"/>
                <a:ext cx="584483" cy="149966"/>
              </a:xfrm>
              <a:prstGeom prst="rect">
                <a:avLst/>
              </a:prstGeom>
              <a:grpFill/>
              <a:ln>
                <a:noFill/>
              </a:ln>
            </p:spPr>
          </p:pic>
          <p:pic>
            <p:nvPicPr>
              <p:cNvPr id="68" name="Picture 67"/>
              <p:cNvPicPr>
                <a:picLocks noChangeAspect="1"/>
              </p:cNvPicPr>
              <p:nvPr/>
            </p:nvPicPr>
            <p:blipFill>
              <a:blip r:embed="rId4"/>
              <a:stretch>
                <a:fillRect/>
              </a:stretch>
            </p:blipFill>
            <p:spPr>
              <a:xfrm>
                <a:off x="1784881" y="3793492"/>
                <a:ext cx="591770" cy="158308"/>
              </a:xfrm>
              <a:prstGeom prst="rect">
                <a:avLst/>
              </a:prstGeom>
              <a:grpFill/>
              <a:ln>
                <a:noFill/>
              </a:ln>
            </p:spPr>
          </p:pic>
          <p:pic>
            <p:nvPicPr>
              <p:cNvPr id="69" name="Picture 68"/>
              <p:cNvPicPr>
                <a:picLocks noChangeAspect="1"/>
              </p:cNvPicPr>
              <p:nvPr/>
            </p:nvPicPr>
            <p:blipFill>
              <a:blip r:embed="rId5"/>
              <a:stretch>
                <a:fillRect/>
              </a:stretch>
            </p:blipFill>
            <p:spPr>
              <a:xfrm>
                <a:off x="1784881" y="3981085"/>
                <a:ext cx="587713" cy="136811"/>
              </a:xfrm>
              <a:prstGeom prst="rect">
                <a:avLst/>
              </a:prstGeom>
              <a:grpFill/>
              <a:ln>
                <a:noFill/>
              </a:ln>
            </p:spPr>
          </p:pic>
          <p:pic>
            <p:nvPicPr>
              <p:cNvPr id="70" name="Picture 69"/>
              <p:cNvPicPr>
                <a:picLocks noChangeAspect="1"/>
              </p:cNvPicPr>
              <p:nvPr/>
            </p:nvPicPr>
            <p:blipFill>
              <a:blip r:embed="rId6"/>
              <a:stretch>
                <a:fillRect/>
              </a:stretch>
            </p:blipFill>
            <p:spPr>
              <a:xfrm>
                <a:off x="3897792" y="3792839"/>
                <a:ext cx="584483" cy="175346"/>
              </a:xfrm>
              <a:prstGeom prst="rect">
                <a:avLst/>
              </a:prstGeom>
              <a:grpFill/>
              <a:ln>
                <a:noFill/>
              </a:ln>
            </p:spPr>
          </p:pic>
          <p:pic>
            <p:nvPicPr>
              <p:cNvPr id="71" name="Picture 70"/>
              <p:cNvPicPr>
                <a:picLocks noChangeAspect="1"/>
              </p:cNvPicPr>
              <p:nvPr/>
            </p:nvPicPr>
            <p:blipFill>
              <a:blip r:embed="rId7"/>
              <a:stretch>
                <a:fillRect/>
              </a:stretch>
            </p:blipFill>
            <p:spPr>
              <a:xfrm>
                <a:off x="3921136" y="3994288"/>
                <a:ext cx="531703" cy="161757"/>
              </a:xfrm>
              <a:prstGeom prst="rect">
                <a:avLst/>
              </a:prstGeom>
              <a:grpFill/>
              <a:ln>
                <a:noFill/>
              </a:ln>
            </p:spPr>
          </p:pic>
          <p:pic>
            <p:nvPicPr>
              <p:cNvPr id="72" name="Picture 71"/>
              <p:cNvPicPr>
                <a:picLocks noChangeAspect="1"/>
              </p:cNvPicPr>
              <p:nvPr/>
            </p:nvPicPr>
            <p:blipFill>
              <a:blip r:embed="rId8"/>
              <a:stretch>
                <a:fillRect/>
              </a:stretch>
            </p:blipFill>
            <p:spPr>
              <a:xfrm>
                <a:off x="3183571" y="3802592"/>
                <a:ext cx="578426" cy="120033"/>
              </a:xfrm>
              <a:prstGeom prst="rect">
                <a:avLst/>
              </a:prstGeom>
              <a:grpFill/>
              <a:ln>
                <a:noFill/>
              </a:ln>
            </p:spPr>
          </p:pic>
          <p:pic>
            <p:nvPicPr>
              <p:cNvPr id="73" name="Picture 72"/>
              <p:cNvPicPr>
                <a:picLocks noChangeAspect="1"/>
              </p:cNvPicPr>
              <p:nvPr/>
            </p:nvPicPr>
            <p:blipFill>
              <a:blip r:embed="rId9"/>
              <a:stretch>
                <a:fillRect/>
              </a:stretch>
            </p:blipFill>
            <p:spPr>
              <a:xfrm>
                <a:off x="4604802" y="3649113"/>
                <a:ext cx="584483" cy="109029"/>
              </a:xfrm>
              <a:prstGeom prst="rect">
                <a:avLst/>
              </a:prstGeom>
              <a:grpFill/>
              <a:ln>
                <a:noFill/>
              </a:ln>
            </p:spPr>
          </p:pic>
          <p:grpSp>
            <p:nvGrpSpPr>
              <p:cNvPr id="75" name="Group 74"/>
              <p:cNvGrpSpPr/>
              <p:nvPr/>
            </p:nvGrpSpPr>
            <p:grpSpPr>
              <a:xfrm>
                <a:off x="4625273" y="3835249"/>
                <a:ext cx="511388" cy="168895"/>
                <a:chOff x="4625273" y="3835249"/>
                <a:chExt cx="511388" cy="168895"/>
              </a:xfrm>
              <a:grpFill/>
            </p:grpSpPr>
            <p:sp>
              <p:nvSpPr>
                <p:cNvPr id="87" name="Rectangle 86"/>
                <p:cNvSpPr/>
                <p:nvPr/>
              </p:nvSpPr>
              <p:spPr>
                <a:xfrm>
                  <a:off x="4625273" y="3835249"/>
                  <a:ext cx="511388" cy="168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62732">
                    <a:defRPr/>
                  </a:pPr>
                  <a:r>
                    <a:rPr lang="en-US" sz="1067" dirty="0">
                      <a:solidFill>
                        <a:srgbClr val="7F7F7F"/>
                      </a:solidFill>
                    </a:rPr>
                    <a:t>AMP</a:t>
                  </a:r>
                </a:p>
              </p:txBody>
            </p:sp>
            <p:pic>
              <p:nvPicPr>
                <p:cNvPr id="88" name="Picture 87"/>
                <p:cNvPicPr>
                  <a:picLocks noChangeAspect="1"/>
                </p:cNvPicPr>
                <p:nvPr/>
              </p:nvPicPr>
              <p:blipFill>
                <a:blip r:embed="rId10"/>
                <a:stretch>
                  <a:fillRect/>
                </a:stretch>
              </p:blipFill>
              <p:spPr>
                <a:xfrm>
                  <a:off x="4654297" y="3862609"/>
                  <a:ext cx="121300" cy="118476"/>
                </a:xfrm>
                <a:prstGeom prst="rect">
                  <a:avLst/>
                </a:prstGeom>
                <a:grpFill/>
                <a:ln>
                  <a:noFill/>
                </a:ln>
              </p:spPr>
            </p:pic>
          </p:grpSp>
          <p:pic>
            <p:nvPicPr>
              <p:cNvPr id="78" name="Picture 77"/>
              <p:cNvPicPr>
                <a:picLocks noChangeAspect="1"/>
              </p:cNvPicPr>
              <p:nvPr/>
            </p:nvPicPr>
            <p:blipFill>
              <a:blip r:embed="rId11"/>
              <a:stretch>
                <a:fillRect/>
              </a:stretch>
            </p:blipFill>
            <p:spPr>
              <a:xfrm>
                <a:off x="4602373" y="3425325"/>
                <a:ext cx="584483" cy="158445"/>
              </a:xfrm>
              <a:prstGeom prst="rect">
                <a:avLst/>
              </a:prstGeom>
              <a:grpFill/>
              <a:ln>
                <a:noFill/>
              </a:ln>
            </p:spPr>
          </p:pic>
          <p:pic>
            <p:nvPicPr>
              <p:cNvPr id="79" name="Picture 78"/>
              <p:cNvPicPr>
                <a:picLocks noChangeAspect="1"/>
              </p:cNvPicPr>
              <p:nvPr/>
            </p:nvPicPr>
            <p:blipFill>
              <a:blip r:embed="rId12"/>
              <a:stretch>
                <a:fillRect/>
              </a:stretch>
            </p:blipFill>
            <p:spPr>
              <a:xfrm>
                <a:off x="5226420" y="3429566"/>
                <a:ext cx="732337" cy="194672"/>
              </a:xfrm>
              <a:prstGeom prst="rect">
                <a:avLst/>
              </a:prstGeom>
              <a:grpFill/>
              <a:ln>
                <a:noFill/>
              </a:ln>
            </p:spPr>
          </p:pic>
          <p:pic>
            <p:nvPicPr>
              <p:cNvPr id="80" name="Picture 79"/>
              <p:cNvPicPr>
                <a:picLocks noChangeAspect="1"/>
              </p:cNvPicPr>
              <p:nvPr/>
            </p:nvPicPr>
            <p:blipFill>
              <a:blip r:embed="rId6"/>
              <a:stretch>
                <a:fillRect/>
              </a:stretch>
            </p:blipFill>
            <p:spPr>
              <a:xfrm>
                <a:off x="6001380" y="3419102"/>
                <a:ext cx="584483" cy="175346"/>
              </a:xfrm>
              <a:prstGeom prst="rect">
                <a:avLst/>
              </a:prstGeom>
              <a:grpFill/>
              <a:ln>
                <a:noFill/>
              </a:ln>
            </p:spPr>
          </p:pic>
          <p:pic>
            <p:nvPicPr>
              <p:cNvPr id="81" name="Picture 80"/>
              <p:cNvPicPr>
                <a:picLocks noChangeAspect="1"/>
              </p:cNvPicPr>
              <p:nvPr/>
            </p:nvPicPr>
            <p:blipFill>
              <a:blip r:embed="rId13"/>
              <a:stretch>
                <a:fillRect/>
              </a:stretch>
            </p:blipFill>
            <p:spPr>
              <a:xfrm>
                <a:off x="6705119" y="3419102"/>
                <a:ext cx="593591" cy="175346"/>
              </a:xfrm>
              <a:prstGeom prst="rect">
                <a:avLst/>
              </a:prstGeom>
              <a:grpFill/>
              <a:ln>
                <a:noFill/>
              </a:ln>
            </p:spPr>
          </p:pic>
          <p:pic>
            <p:nvPicPr>
              <p:cNvPr id="82" name="Picture 81"/>
              <p:cNvPicPr>
                <a:picLocks noChangeAspect="1"/>
              </p:cNvPicPr>
              <p:nvPr/>
            </p:nvPicPr>
            <p:blipFill>
              <a:blip r:embed="rId14"/>
              <a:stretch>
                <a:fillRect/>
              </a:stretch>
            </p:blipFill>
            <p:spPr>
              <a:xfrm>
                <a:off x="7418750" y="3424758"/>
                <a:ext cx="580548" cy="164036"/>
              </a:xfrm>
              <a:prstGeom prst="rect">
                <a:avLst/>
              </a:prstGeom>
              <a:grpFill/>
              <a:ln>
                <a:noFill/>
              </a:ln>
            </p:spPr>
          </p:pic>
          <p:pic>
            <p:nvPicPr>
              <p:cNvPr id="83" name="Picture 82"/>
              <p:cNvPicPr>
                <a:picLocks noChangeAspect="1"/>
              </p:cNvPicPr>
              <p:nvPr/>
            </p:nvPicPr>
            <p:blipFill>
              <a:blip r:embed="rId15"/>
              <a:stretch>
                <a:fillRect/>
              </a:stretch>
            </p:blipFill>
            <p:spPr>
              <a:xfrm>
                <a:off x="7407300" y="3670125"/>
                <a:ext cx="591998" cy="107944"/>
              </a:xfrm>
              <a:prstGeom prst="rect">
                <a:avLst/>
              </a:prstGeom>
              <a:grpFill/>
              <a:ln>
                <a:noFill/>
              </a:ln>
            </p:spPr>
          </p:pic>
          <p:pic>
            <p:nvPicPr>
              <p:cNvPr id="84" name="Picture 83"/>
              <p:cNvPicPr>
                <a:picLocks noChangeAspect="1"/>
              </p:cNvPicPr>
              <p:nvPr/>
            </p:nvPicPr>
            <p:blipFill>
              <a:blip r:embed="rId16"/>
              <a:stretch>
                <a:fillRect/>
              </a:stretch>
            </p:blipFill>
            <p:spPr>
              <a:xfrm>
                <a:off x="8132293" y="3423398"/>
                <a:ext cx="582663" cy="136368"/>
              </a:xfrm>
              <a:prstGeom prst="rect">
                <a:avLst/>
              </a:prstGeom>
              <a:grpFill/>
              <a:ln>
                <a:noFill/>
              </a:ln>
            </p:spPr>
          </p:pic>
          <p:pic>
            <p:nvPicPr>
              <p:cNvPr id="85" name="Picture 84"/>
              <p:cNvPicPr>
                <a:picLocks noChangeAspect="1"/>
              </p:cNvPicPr>
              <p:nvPr/>
            </p:nvPicPr>
            <p:blipFill>
              <a:blip r:embed="rId17"/>
              <a:stretch>
                <a:fillRect/>
              </a:stretch>
            </p:blipFill>
            <p:spPr>
              <a:xfrm>
                <a:off x="8138505" y="3618627"/>
                <a:ext cx="569097" cy="175343"/>
              </a:xfrm>
              <a:prstGeom prst="rect">
                <a:avLst/>
              </a:prstGeom>
              <a:grpFill/>
              <a:ln>
                <a:noFill/>
              </a:ln>
            </p:spPr>
          </p:pic>
          <p:pic>
            <p:nvPicPr>
              <p:cNvPr id="86" name="Picture 85"/>
              <p:cNvPicPr>
                <a:picLocks noChangeAspect="1"/>
              </p:cNvPicPr>
              <p:nvPr/>
            </p:nvPicPr>
            <p:blipFill>
              <a:blip r:embed="rId18"/>
              <a:stretch>
                <a:fillRect/>
              </a:stretch>
            </p:blipFill>
            <p:spPr>
              <a:xfrm>
                <a:off x="8138506" y="3862831"/>
                <a:ext cx="538010" cy="160259"/>
              </a:xfrm>
              <a:prstGeom prst="rect">
                <a:avLst/>
              </a:prstGeom>
              <a:grpFill/>
              <a:ln>
                <a:noFill/>
              </a:ln>
            </p:spPr>
          </p:pic>
        </p:grpSp>
        <p:pic>
          <p:nvPicPr>
            <p:cNvPr id="2" name="Picture 1">
              <a:extLst>
                <a:ext uri="{FF2B5EF4-FFF2-40B4-BE49-F238E27FC236}">
                  <a16:creationId xmlns:a16="http://schemas.microsoft.com/office/drawing/2014/main" id="{9281B107-7A19-4DAE-82D2-6E537A3D3F96}"/>
                </a:ext>
              </a:extLst>
            </p:cNvPr>
            <p:cNvPicPr>
              <a:picLocks noChangeAspect="1"/>
            </p:cNvPicPr>
            <p:nvPr/>
          </p:nvPicPr>
          <p:blipFill>
            <a:blip r:embed="rId19"/>
            <a:stretch>
              <a:fillRect/>
            </a:stretch>
          </p:blipFill>
          <p:spPr>
            <a:xfrm>
              <a:off x="417307" y="4634932"/>
              <a:ext cx="751844" cy="209788"/>
            </a:xfrm>
            <a:prstGeom prst="rect">
              <a:avLst/>
            </a:prstGeom>
          </p:spPr>
        </p:pic>
        <p:pic>
          <p:nvPicPr>
            <p:cNvPr id="31" name="Picture 30">
              <a:extLst>
                <a:ext uri="{FF2B5EF4-FFF2-40B4-BE49-F238E27FC236}">
                  <a16:creationId xmlns:a16="http://schemas.microsoft.com/office/drawing/2014/main" id="{34D7C724-5B7F-45E4-A3EA-26DDAF5E709C}"/>
                </a:ext>
              </a:extLst>
            </p:cNvPr>
            <p:cNvPicPr>
              <a:picLocks noChangeAspect="1"/>
            </p:cNvPicPr>
            <p:nvPr/>
          </p:nvPicPr>
          <p:blipFill>
            <a:blip r:embed="rId19"/>
            <a:stretch>
              <a:fillRect/>
            </a:stretch>
          </p:blipFill>
          <p:spPr>
            <a:xfrm>
              <a:off x="1367825" y="4653292"/>
              <a:ext cx="751844" cy="209788"/>
            </a:xfrm>
            <a:prstGeom prst="rect">
              <a:avLst/>
            </a:prstGeom>
          </p:spPr>
        </p:pic>
        <p:pic>
          <p:nvPicPr>
            <p:cNvPr id="32" name="Picture 31">
              <a:extLst>
                <a:ext uri="{FF2B5EF4-FFF2-40B4-BE49-F238E27FC236}">
                  <a16:creationId xmlns:a16="http://schemas.microsoft.com/office/drawing/2014/main" id="{24084917-F79E-4631-A6C5-B7DF9C2F41B9}"/>
                </a:ext>
              </a:extLst>
            </p:cNvPr>
            <p:cNvPicPr>
              <a:picLocks noChangeAspect="1"/>
            </p:cNvPicPr>
            <p:nvPr/>
          </p:nvPicPr>
          <p:blipFill>
            <a:blip r:embed="rId19"/>
            <a:stretch>
              <a:fillRect/>
            </a:stretch>
          </p:blipFill>
          <p:spPr>
            <a:xfrm>
              <a:off x="2304176" y="4638418"/>
              <a:ext cx="751844" cy="209788"/>
            </a:xfrm>
            <a:prstGeom prst="rect">
              <a:avLst/>
            </a:prstGeom>
          </p:spPr>
        </p:pic>
        <p:pic>
          <p:nvPicPr>
            <p:cNvPr id="33" name="Picture 32">
              <a:extLst>
                <a:ext uri="{FF2B5EF4-FFF2-40B4-BE49-F238E27FC236}">
                  <a16:creationId xmlns:a16="http://schemas.microsoft.com/office/drawing/2014/main" id="{8E19DFC7-88A6-4252-832B-B515D1CCE7D3}"/>
                </a:ext>
              </a:extLst>
            </p:cNvPr>
            <p:cNvPicPr>
              <a:picLocks noChangeAspect="1"/>
            </p:cNvPicPr>
            <p:nvPr/>
          </p:nvPicPr>
          <p:blipFill>
            <a:blip r:embed="rId19"/>
            <a:stretch>
              <a:fillRect/>
            </a:stretch>
          </p:blipFill>
          <p:spPr>
            <a:xfrm>
              <a:off x="3232655" y="4634932"/>
              <a:ext cx="751844" cy="209788"/>
            </a:xfrm>
            <a:prstGeom prst="rect">
              <a:avLst/>
            </a:prstGeom>
          </p:spPr>
        </p:pic>
        <p:pic>
          <p:nvPicPr>
            <p:cNvPr id="34" name="Picture 33">
              <a:extLst>
                <a:ext uri="{FF2B5EF4-FFF2-40B4-BE49-F238E27FC236}">
                  <a16:creationId xmlns:a16="http://schemas.microsoft.com/office/drawing/2014/main" id="{D2A8D9DE-31FF-4F4C-B383-05C286493437}"/>
                </a:ext>
              </a:extLst>
            </p:cNvPr>
            <p:cNvPicPr>
              <a:picLocks noChangeAspect="1"/>
            </p:cNvPicPr>
            <p:nvPr/>
          </p:nvPicPr>
          <p:blipFill>
            <a:blip r:embed="rId19"/>
            <a:stretch>
              <a:fillRect/>
            </a:stretch>
          </p:blipFill>
          <p:spPr>
            <a:xfrm>
              <a:off x="4169228" y="4639685"/>
              <a:ext cx="751844" cy="209788"/>
            </a:xfrm>
            <a:prstGeom prst="rect">
              <a:avLst/>
            </a:prstGeom>
          </p:spPr>
        </p:pic>
        <p:pic>
          <p:nvPicPr>
            <p:cNvPr id="35" name="Picture 34">
              <a:extLst>
                <a:ext uri="{FF2B5EF4-FFF2-40B4-BE49-F238E27FC236}">
                  <a16:creationId xmlns:a16="http://schemas.microsoft.com/office/drawing/2014/main" id="{F9FBC66B-B53E-44C2-B01E-BFBC549AFF66}"/>
                </a:ext>
              </a:extLst>
            </p:cNvPr>
            <p:cNvPicPr>
              <a:picLocks noChangeAspect="1"/>
            </p:cNvPicPr>
            <p:nvPr/>
          </p:nvPicPr>
          <p:blipFill>
            <a:blip r:embed="rId19"/>
            <a:stretch>
              <a:fillRect/>
            </a:stretch>
          </p:blipFill>
          <p:spPr>
            <a:xfrm>
              <a:off x="5120039" y="4639425"/>
              <a:ext cx="751844" cy="209788"/>
            </a:xfrm>
            <a:prstGeom prst="rect">
              <a:avLst/>
            </a:prstGeom>
          </p:spPr>
        </p:pic>
        <p:pic>
          <p:nvPicPr>
            <p:cNvPr id="36" name="Picture 35">
              <a:extLst>
                <a:ext uri="{FF2B5EF4-FFF2-40B4-BE49-F238E27FC236}">
                  <a16:creationId xmlns:a16="http://schemas.microsoft.com/office/drawing/2014/main" id="{4EEAE7D2-4059-4918-B6FC-2945FF2C7B9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955732" y="4725952"/>
              <a:ext cx="212663" cy="197501"/>
            </a:xfrm>
            <a:prstGeom prst="rect">
              <a:avLst/>
            </a:prstGeom>
          </p:spPr>
        </p:pic>
        <p:pic>
          <p:nvPicPr>
            <p:cNvPr id="37" name="Picture 4" descr="Image result for docker image">
              <a:extLst>
                <a:ext uri="{FF2B5EF4-FFF2-40B4-BE49-F238E27FC236}">
                  <a16:creationId xmlns:a16="http://schemas.microsoft.com/office/drawing/2014/main" id="{D803007B-D135-4AA6-9F59-D21A1BEB182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48700" y="4693939"/>
              <a:ext cx="342056" cy="3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412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
          <p:cNvSpPr>
            <a:spLocks noGrp="1"/>
          </p:cNvSpPr>
          <p:nvPr>
            <p:ph type="body" sz="quarter" idx="10"/>
          </p:nvPr>
        </p:nvSpPr>
        <p:spPr>
          <a:xfrm>
            <a:off x="72789" y="866465"/>
            <a:ext cx="8862265" cy="5375108"/>
          </a:xfrm>
          <a:prstGeom prst="rect">
            <a:avLst/>
          </a:prstGeom>
        </p:spPr>
        <p:txBody>
          <a:bodyPr/>
          <a:lstStyle/>
          <a:p>
            <a:pPr marL="228594" indent="-228594" defTabSz="1172049">
              <a:spcAft>
                <a:spcPts val="600"/>
              </a:spcAft>
              <a:buFont typeface="Arial" panose="020B0604020202020204" pitchFamily="34" charset="0"/>
              <a:buChar char="•"/>
            </a:pPr>
            <a:r>
              <a:rPr lang="en-US" sz="1600" dirty="0">
                <a:solidFill>
                  <a:srgbClr val="6E6E6E"/>
                </a:solidFill>
              </a:rPr>
              <a:t>AMEP platform is designed to provide foundation layer to build enterprise DevOps framework leveraging pre-packed set of configuration and extensions (AMEP Cartridges) using Microsoft Ecosystems. </a:t>
            </a:r>
          </a:p>
          <a:p>
            <a:pPr marL="228594" indent="-228594" defTabSz="1172049">
              <a:spcAft>
                <a:spcPts val="600"/>
              </a:spcAft>
              <a:buFont typeface="Arial" panose="020B0604020202020204" pitchFamily="34" charset="0"/>
              <a:buChar char="•"/>
            </a:pPr>
            <a:r>
              <a:rPr lang="en-US" sz="1600" dirty="0"/>
              <a:t>An AMEP cartridge will apply a configuration to one or more of the </a:t>
            </a:r>
            <a:r>
              <a:rPr lang="en-US" sz="1600" dirty="0">
                <a:hlinkClick r:id="rId2"/>
              </a:rPr>
              <a:t>five AMEP components​</a:t>
            </a:r>
            <a:r>
              <a:rPr lang="en-US" sz="1600" dirty="0"/>
              <a:t> to enable DevOps methodology for the technology enabled by the cartridge</a:t>
            </a:r>
            <a:endParaRPr lang="en-US" sz="1600" dirty="0">
              <a:solidFill>
                <a:srgbClr val="6E6E6E"/>
              </a:solidFill>
            </a:endParaRPr>
          </a:p>
          <a:p>
            <a:pPr marL="228594" indent="-228594" defTabSz="1172049">
              <a:spcAft>
                <a:spcPts val="600"/>
              </a:spcAft>
              <a:buFont typeface="Arial" panose="020B0604020202020204" pitchFamily="34" charset="0"/>
              <a:buChar char="•"/>
            </a:pPr>
            <a:r>
              <a:rPr lang="en-US" sz="1600" dirty="0">
                <a:solidFill>
                  <a:srgbClr val="6E6E6E"/>
                </a:solidFill>
              </a:rPr>
              <a:t>These cartridges are designed leveraging advanced technologies – Azure services, ARM, PowerShell, DSC etc.</a:t>
            </a:r>
          </a:p>
          <a:p>
            <a:pPr marL="228594" indent="-228594" defTabSz="1172049">
              <a:spcAft>
                <a:spcPts val="600"/>
              </a:spcAft>
              <a:buFont typeface="Arial" panose="020B0604020202020204" pitchFamily="34" charset="0"/>
              <a:buChar char="•"/>
            </a:pPr>
            <a:r>
              <a:rPr lang="en-US" sz="1600" dirty="0">
                <a:solidFill>
                  <a:srgbClr val="6E6E6E"/>
                </a:solidFill>
              </a:rPr>
              <a:t>Cartridges &amp; Service Catalogue helps to build uniform DevOps framework. This includes:</a:t>
            </a:r>
            <a:endParaRPr lang="en-US" sz="3467" dirty="0">
              <a:solidFill>
                <a:srgbClr val="6E6E6E"/>
              </a:solidFill>
            </a:endParaRPr>
          </a:p>
          <a:p>
            <a:pPr marL="1498313" lvl="1" indent="-228594" defTabSz="1172049">
              <a:spcBef>
                <a:spcPts val="0"/>
              </a:spcBef>
              <a:spcAft>
                <a:spcPts val="600"/>
              </a:spcAft>
              <a:buFont typeface="Wingdings" panose="05000000000000000000" pitchFamily="2" charset="2"/>
              <a:buChar char="ü"/>
            </a:pPr>
            <a:r>
              <a:rPr lang="en-US" sz="1467" dirty="0">
                <a:solidFill>
                  <a:srgbClr val="6E6E6E"/>
                </a:solidFill>
              </a:rPr>
              <a:t>Security Compliant VSTS Auto Provisioning (DevOps Automation)</a:t>
            </a:r>
          </a:p>
          <a:p>
            <a:pPr marL="1498313" lvl="1" indent="-228594" defTabSz="1172049">
              <a:spcBef>
                <a:spcPts val="0"/>
              </a:spcBef>
              <a:spcAft>
                <a:spcPts val="600"/>
              </a:spcAft>
              <a:buFont typeface="Wingdings" panose="05000000000000000000" pitchFamily="2" charset="2"/>
              <a:buChar char="ü"/>
            </a:pPr>
            <a:r>
              <a:rPr lang="en-US" sz="1467" dirty="0">
                <a:solidFill>
                  <a:srgbClr val="6E6E6E"/>
                </a:solidFill>
              </a:rPr>
              <a:t>Consistent Environment Auto Provisioning In Cloud in shorter time (DevOps Automation)</a:t>
            </a:r>
          </a:p>
          <a:p>
            <a:pPr marL="1498313" lvl="1" indent="-228594" defTabSz="1172049">
              <a:spcBef>
                <a:spcPts val="0"/>
              </a:spcBef>
              <a:spcAft>
                <a:spcPts val="600"/>
              </a:spcAft>
              <a:buFont typeface="Wingdings" panose="05000000000000000000" pitchFamily="2" charset="2"/>
              <a:buChar char="ü"/>
            </a:pPr>
            <a:r>
              <a:rPr lang="en-US" sz="1467" dirty="0"/>
              <a:t>​</a:t>
            </a:r>
            <a:r>
              <a:rPr lang="en-US" sz="1467" dirty="0">
                <a:solidFill>
                  <a:srgbClr val="6E6E6E"/>
                </a:solidFill>
              </a:rPr>
              <a:t>Auto configuring CICD standard pipelines from templates (DevOps Automation)</a:t>
            </a:r>
          </a:p>
          <a:p>
            <a:pPr marL="1498313" lvl="1" indent="-228594" defTabSz="1172049">
              <a:spcBef>
                <a:spcPts val="0"/>
              </a:spcBef>
              <a:spcAft>
                <a:spcPts val="600"/>
              </a:spcAft>
              <a:buFont typeface="Wingdings" panose="05000000000000000000" pitchFamily="2" charset="2"/>
              <a:buChar char="ü"/>
            </a:pPr>
            <a:r>
              <a:rPr lang="en-US" sz="1467" dirty="0">
                <a:solidFill>
                  <a:srgbClr val="6E6E6E"/>
                </a:solidFill>
              </a:rPr>
              <a:t>Azure AD integrated </a:t>
            </a:r>
            <a:r>
              <a:rPr lang="en-US" sz="1467" dirty="0" err="1">
                <a:solidFill>
                  <a:srgbClr val="6E6E6E"/>
                </a:solidFill>
              </a:rPr>
              <a:t>SonarQube</a:t>
            </a:r>
            <a:r>
              <a:rPr lang="en-US" sz="1467" dirty="0">
                <a:solidFill>
                  <a:srgbClr val="6E6E6E"/>
                </a:solidFill>
              </a:rPr>
              <a:t> Auto Provisioning (Testing &amp; QA)</a:t>
            </a:r>
          </a:p>
          <a:p>
            <a:pPr marL="1498313" lvl="1" indent="-228594" defTabSz="1172049">
              <a:spcBef>
                <a:spcPts val="0"/>
              </a:spcBef>
              <a:spcAft>
                <a:spcPts val="600"/>
              </a:spcAft>
              <a:buFont typeface="Wingdings" panose="05000000000000000000" pitchFamily="2" charset="2"/>
              <a:buChar char="ü"/>
            </a:pPr>
            <a:r>
              <a:rPr lang="en-US" sz="1467" dirty="0">
                <a:solidFill>
                  <a:srgbClr val="6E6E6E"/>
                </a:solidFill>
              </a:rPr>
              <a:t>Shared Instance ServiceNow Provisioning (Service Management)</a:t>
            </a:r>
          </a:p>
          <a:p>
            <a:pPr marL="1498313" lvl="1" indent="-228594" defTabSz="1172049">
              <a:spcBef>
                <a:spcPts val="0"/>
              </a:spcBef>
              <a:spcAft>
                <a:spcPts val="600"/>
              </a:spcAft>
              <a:buFont typeface="Wingdings" panose="05000000000000000000" pitchFamily="2" charset="2"/>
              <a:buChar char="ü"/>
            </a:pPr>
            <a:r>
              <a:rPr lang="en-US" sz="1467" dirty="0">
                <a:solidFill>
                  <a:srgbClr val="6E6E6E"/>
                </a:solidFill>
              </a:rPr>
              <a:t>Automatically tying prior incident resolutions to new incidents via machine learning and natural language recognition technologies (Service Management)</a:t>
            </a:r>
          </a:p>
          <a:p>
            <a:pPr marL="228594" indent="-228594" defTabSz="1172049">
              <a:lnSpc>
                <a:spcPct val="100000"/>
              </a:lnSpc>
              <a:spcAft>
                <a:spcPts val="600"/>
              </a:spcAft>
              <a:buFont typeface="Arial" panose="020B0604020202020204" pitchFamily="34" charset="0"/>
              <a:buChar char="•"/>
            </a:pPr>
            <a:r>
              <a:rPr lang="en-US" sz="1600" dirty="0"/>
              <a:t>​The Modern Engineering Studio can provide expert services for mobilization, customization and support of the MEP toolset</a:t>
            </a:r>
            <a:endParaRPr lang="en-US" sz="1600" dirty="0">
              <a:solidFill>
                <a:srgbClr val="6E6E6E"/>
              </a:solidFill>
            </a:endParaRPr>
          </a:p>
        </p:txBody>
      </p:sp>
      <p:sp>
        <p:nvSpPr>
          <p:cNvPr id="3" name="Title 2"/>
          <p:cNvSpPr>
            <a:spLocks noGrp="1"/>
          </p:cNvSpPr>
          <p:nvPr>
            <p:ph type="title"/>
          </p:nvPr>
        </p:nvSpPr>
        <p:spPr>
          <a:prstGeom prst="rect">
            <a:avLst/>
          </a:prstGeom>
        </p:spPr>
        <p:txBody>
          <a:bodyPr/>
          <a:lstStyle/>
          <a:p>
            <a:r>
              <a:rPr lang="en-US" dirty="0">
                <a:solidFill>
                  <a:srgbClr val="6E6E6E"/>
                </a:solidFill>
              </a:rPr>
              <a:t>MEP Platform, offering &amp; services</a:t>
            </a:r>
          </a:p>
        </p:txBody>
      </p:sp>
      <p:grpSp>
        <p:nvGrpSpPr>
          <p:cNvPr id="16" name="Group 15"/>
          <p:cNvGrpSpPr>
            <a:grpSpLocks noChangeAspect="1"/>
          </p:cNvGrpSpPr>
          <p:nvPr/>
        </p:nvGrpSpPr>
        <p:grpSpPr>
          <a:xfrm>
            <a:off x="9334942" y="1107916"/>
            <a:ext cx="2744217" cy="3171235"/>
            <a:chOff x="5146429" y="889189"/>
            <a:chExt cx="3495183" cy="4039055"/>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6429" y="889189"/>
              <a:ext cx="3495183" cy="4039055"/>
            </a:xfrm>
            <a:prstGeom prst="rect">
              <a:avLst/>
            </a:prstGeom>
          </p:spPr>
        </p:pic>
        <p:sp>
          <p:nvSpPr>
            <p:cNvPr id="19" name="Title 2"/>
            <p:cNvSpPr txBox="1">
              <a:spLocks/>
            </p:cNvSpPr>
            <p:nvPr/>
          </p:nvSpPr>
          <p:spPr>
            <a:xfrm>
              <a:off x="6390545" y="1971432"/>
              <a:ext cx="1159251" cy="246350"/>
            </a:xfrm>
            <a:prstGeom prst="rect">
              <a:avLst/>
            </a:prstGeom>
          </p:spPr>
          <p:txBody>
            <a:bodyPr/>
            <a:lstStyle>
              <a:defPPr>
                <a:defRPr lang="en-US"/>
              </a:defPPr>
              <a:lvl1pPr lvl="0" algn="ctr" defTabSz="1172078">
                <a:spcBef>
                  <a:spcPct val="0"/>
                </a:spcBef>
                <a:buNone/>
                <a:defRPr kumimoji="0" sz="1000" b="1" i="0" u="none" strike="noStrike" cap="none" spc="0" normalizeH="0" baseline="0">
                  <a:ln>
                    <a:noFill/>
                  </a:ln>
                  <a:solidFill>
                    <a:schemeClr val="bg1"/>
                  </a:solidFill>
                  <a:effectLst/>
                  <a:uLnTx/>
                  <a:uFillTx/>
                  <a:latin typeface="Segoe UI" panose="020B0502040204020203" pitchFamily="34" charset="0"/>
                  <a:ea typeface="+mj-ea"/>
                  <a:cs typeface="Segoe UI" panose="020B0502040204020203" pitchFamily="34" charset="0"/>
                </a:defRPr>
              </a:lvl1pPr>
            </a:lstStyle>
            <a:p>
              <a:r>
                <a:rPr lang="en-US" sz="800" dirty="0">
                  <a:solidFill>
                    <a:srgbClr val="6E6E6E"/>
                  </a:solidFill>
                </a:rPr>
                <a:t>DevOps </a:t>
              </a:r>
            </a:p>
            <a:p>
              <a:r>
                <a:rPr lang="en-US" sz="800" dirty="0">
                  <a:solidFill>
                    <a:srgbClr val="6E6E6E"/>
                  </a:solidFill>
                </a:rPr>
                <a:t>Automation</a:t>
              </a:r>
            </a:p>
          </p:txBody>
        </p:sp>
        <p:sp>
          <p:nvSpPr>
            <p:cNvPr id="20" name="Title 2"/>
            <p:cNvSpPr txBox="1">
              <a:spLocks/>
            </p:cNvSpPr>
            <p:nvPr/>
          </p:nvSpPr>
          <p:spPr>
            <a:xfrm>
              <a:off x="7111456" y="2791509"/>
              <a:ext cx="1261996" cy="234416"/>
            </a:xfrm>
            <a:prstGeom prst="rect">
              <a:avLst/>
            </a:prstGeom>
          </p:spPr>
          <p:txBody>
            <a:bodyPr/>
            <a:lstStyle>
              <a:defPPr>
                <a:defRPr lang="en-US"/>
              </a:defPPr>
              <a:lvl1pPr lvl="0" algn="ctr" defTabSz="1172078">
                <a:spcBef>
                  <a:spcPct val="0"/>
                </a:spcBef>
                <a:buNone/>
                <a:defRPr kumimoji="0" sz="1000" b="1" i="0" u="none" strike="noStrike" cap="none" spc="0" normalizeH="0" baseline="0">
                  <a:ln>
                    <a:noFill/>
                  </a:ln>
                  <a:solidFill>
                    <a:schemeClr val="bg1"/>
                  </a:solidFill>
                  <a:effectLst/>
                  <a:uLnTx/>
                  <a:uFillTx/>
                  <a:latin typeface="Segoe UI" panose="020B0502040204020203" pitchFamily="34" charset="0"/>
                  <a:ea typeface="+mj-ea"/>
                  <a:cs typeface="Segoe UI" panose="020B0502040204020203" pitchFamily="34" charset="0"/>
                </a:defRPr>
              </a:lvl1pPr>
            </a:lstStyle>
            <a:p>
              <a:pPr>
                <a:defRPr/>
              </a:pPr>
              <a:r>
                <a:rPr lang="en-US" sz="800" dirty="0">
                  <a:solidFill>
                    <a:srgbClr val="6E6E6E"/>
                  </a:solidFill>
                </a:rPr>
                <a:t>Testing </a:t>
              </a:r>
            </a:p>
            <a:p>
              <a:pPr>
                <a:defRPr/>
              </a:pPr>
              <a:r>
                <a:rPr lang="en-US" sz="800" dirty="0">
                  <a:solidFill>
                    <a:srgbClr val="6E6E6E"/>
                  </a:solidFill>
                </a:rPr>
                <a:t>&amp; QA</a:t>
              </a:r>
            </a:p>
          </p:txBody>
        </p:sp>
        <p:sp>
          <p:nvSpPr>
            <p:cNvPr id="21" name="Title 2"/>
            <p:cNvSpPr txBox="1">
              <a:spLocks/>
            </p:cNvSpPr>
            <p:nvPr/>
          </p:nvSpPr>
          <p:spPr>
            <a:xfrm>
              <a:off x="5671014" y="3394218"/>
              <a:ext cx="1162621" cy="234416"/>
            </a:xfrm>
            <a:prstGeom prst="rect">
              <a:avLst/>
            </a:prstGeom>
          </p:spPr>
          <p:txBody>
            <a:bodyPr/>
            <a:lstStyle>
              <a:defPPr>
                <a:defRPr lang="en-US"/>
              </a:defPPr>
              <a:lvl1pPr lvl="0" algn="ctr" defTabSz="1172078">
                <a:spcBef>
                  <a:spcPct val="0"/>
                </a:spcBef>
                <a:buNone/>
                <a:defRPr kumimoji="0" sz="1000" b="1" i="0" u="none" strike="noStrike" cap="none" spc="0" normalizeH="0" baseline="0">
                  <a:ln>
                    <a:noFill/>
                  </a:ln>
                  <a:solidFill>
                    <a:schemeClr val="bg1"/>
                  </a:solidFill>
                  <a:effectLst/>
                  <a:uLnTx/>
                  <a:uFillTx/>
                  <a:latin typeface="Segoe UI" panose="020B0502040204020203" pitchFamily="34" charset="0"/>
                  <a:ea typeface="+mj-ea"/>
                  <a:cs typeface="Segoe UI" panose="020B0502040204020203" pitchFamily="34" charset="0"/>
                </a:defRPr>
              </a:lvl1pPr>
            </a:lstStyle>
            <a:p>
              <a:pPr>
                <a:defRPr/>
              </a:pPr>
              <a:r>
                <a:rPr lang="en-US" sz="800" dirty="0">
                  <a:solidFill>
                    <a:srgbClr val="6E6E6E"/>
                  </a:solidFill>
                </a:rPr>
                <a:t>Service </a:t>
              </a:r>
            </a:p>
            <a:p>
              <a:pPr>
                <a:defRPr/>
              </a:pPr>
              <a:r>
                <a:rPr lang="en-US" sz="800" dirty="0">
                  <a:solidFill>
                    <a:srgbClr val="6E6E6E"/>
                  </a:solidFill>
                </a:rPr>
                <a:t>Management</a:t>
              </a:r>
            </a:p>
          </p:txBody>
        </p:sp>
        <p:sp>
          <p:nvSpPr>
            <p:cNvPr id="22" name="Title 2"/>
            <p:cNvSpPr txBox="1">
              <a:spLocks/>
            </p:cNvSpPr>
            <p:nvPr/>
          </p:nvSpPr>
          <p:spPr>
            <a:xfrm>
              <a:off x="5415656" y="2493175"/>
              <a:ext cx="1261997" cy="234416"/>
            </a:xfrm>
            <a:prstGeom prst="rect">
              <a:avLst/>
            </a:prstGeom>
          </p:spPr>
          <p:txBody>
            <a:bodyPr/>
            <a:lst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a:lstStyle>
            <a:p>
              <a:pPr lvl="0" algn="ctr">
                <a:defRPr/>
              </a:pPr>
              <a:r>
                <a:rPr lang="en-US" sz="800" b="1" dirty="0">
                  <a:solidFill>
                    <a:srgbClr val="6E6E6E"/>
                  </a:solidFill>
                  <a:latin typeface="Segoe UI" panose="020B0502040204020203" pitchFamily="34" charset="0"/>
                  <a:cs typeface="Segoe UI" panose="020B0502040204020203" pitchFamily="34" charset="0"/>
                </a:rPr>
                <a:t>Service</a:t>
              </a:r>
              <a:endParaRPr lang="en-US" sz="2400" b="1" dirty="0">
                <a:solidFill>
                  <a:srgbClr val="6E6E6E"/>
                </a:solidFill>
                <a:latin typeface="Segoe UI" panose="020B0502040204020203" pitchFamily="34" charset="0"/>
                <a:cs typeface="Segoe UI" panose="020B0502040204020203" pitchFamily="34" charset="0"/>
              </a:endParaRPr>
            </a:p>
            <a:p>
              <a:pPr lvl="0" algn="ctr">
                <a:defRPr/>
              </a:pPr>
              <a:r>
                <a:rPr lang="en-US" sz="800" b="1" dirty="0">
                  <a:solidFill>
                    <a:srgbClr val="6E6E6E"/>
                  </a:solidFill>
                  <a:latin typeface="Segoe UI" panose="020B0502040204020203" pitchFamily="34" charset="0"/>
                  <a:cs typeface="Segoe UI" panose="020B0502040204020203" pitchFamily="34" charset="0"/>
                </a:rPr>
                <a:t>Analytics</a:t>
              </a:r>
            </a:p>
          </p:txBody>
        </p:sp>
        <p:sp>
          <p:nvSpPr>
            <p:cNvPr id="23" name="Title 2"/>
            <p:cNvSpPr txBox="1">
              <a:spLocks/>
            </p:cNvSpPr>
            <p:nvPr/>
          </p:nvSpPr>
          <p:spPr>
            <a:xfrm>
              <a:off x="6601070" y="3628634"/>
              <a:ext cx="1261996" cy="234416"/>
            </a:xfrm>
            <a:prstGeom prst="rect">
              <a:avLst/>
            </a:prstGeom>
          </p:spPr>
          <p:txBody>
            <a:bodyPr/>
            <a:lst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a:lstStyle>
            <a:p>
              <a:pPr algn="ctr">
                <a:defRPr/>
              </a:pPr>
              <a:r>
                <a:rPr lang="en-US" sz="800" b="1" dirty="0">
                  <a:solidFill>
                    <a:srgbClr val="6E6E6E"/>
                  </a:solidFill>
                  <a:latin typeface="Segoe UI" panose="020B0502040204020203" pitchFamily="34" charset="0"/>
                  <a:cs typeface="Segoe UI" panose="020B0502040204020203" pitchFamily="34" charset="0"/>
                </a:rPr>
                <a:t>Systems </a:t>
              </a:r>
            </a:p>
            <a:p>
              <a:pPr algn="ctr">
                <a:defRPr/>
              </a:pPr>
              <a:r>
                <a:rPr lang="en-US" sz="800" b="1" dirty="0">
                  <a:solidFill>
                    <a:srgbClr val="6E6E6E"/>
                  </a:solidFill>
                  <a:latin typeface="Segoe UI" panose="020B0502040204020203" pitchFamily="34" charset="0"/>
                  <a:cs typeface="Segoe UI" panose="020B0502040204020203" pitchFamily="34" charset="0"/>
                </a:rPr>
                <a:t>Monitoring</a:t>
              </a:r>
            </a:p>
          </p:txBody>
        </p:sp>
        <p:sp>
          <p:nvSpPr>
            <p:cNvPr id="24" name="Title 2"/>
            <p:cNvSpPr txBox="1">
              <a:spLocks/>
            </p:cNvSpPr>
            <p:nvPr/>
          </p:nvSpPr>
          <p:spPr>
            <a:xfrm>
              <a:off x="6148017" y="2851312"/>
              <a:ext cx="1401779" cy="351416"/>
            </a:xfrm>
            <a:prstGeom prst="rect">
              <a:avLst/>
            </a:prstGeom>
          </p:spPr>
          <p:txBody>
            <a:bodyPr anchor="ctr"/>
            <a:lst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a:lstStyle>
            <a:p>
              <a:pPr algn="ctr" defTabSz="1562693">
                <a:defRPr/>
              </a:pPr>
              <a:r>
                <a:rPr lang="en-US" sz="1067" b="1" dirty="0">
                  <a:solidFill>
                    <a:srgbClr val="6E6E6E"/>
                  </a:solidFill>
                  <a:latin typeface="Segoe UI" panose="020B0502040204020203" pitchFamily="34" charset="0"/>
                  <a:cs typeface="Segoe UI" panose="020B0502040204020203" pitchFamily="34" charset="0"/>
                </a:rPr>
                <a:t>Avanade</a:t>
              </a:r>
            </a:p>
            <a:p>
              <a:pPr algn="ctr" defTabSz="1562693">
                <a:defRPr/>
              </a:pPr>
              <a:r>
                <a:rPr lang="en-US" sz="1067" b="1" dirty="0">
                  <a:solidFill>
                    <a:srgbClr val="6E6E6E"/>
                  </a:solidFill>
                  <a:latin typeface="Segoe UI" panose="020B0502040204020203" pitchFamily="34" charset="0"/>
                  <a:cs typeface="Segoe UI" panose="020B0502040204020203" pitchFamily="34" charset="0"/>
                </a:rPr>
                <a:t>Modern </a:t>
              </a:r>
            </a:p>
            <a:p>
              <a:pPr algn="ctr" defTabSz="1562693">
                <a:defRPr/>
              </a:pPr>
              <a:r>
                <a:rPr lang="en-US" sz="1067" b="1" dirty="0">
                  <a:solidFill>
                    <a:srgbClr val="6E6E6E"/>
                  </a:solidFill>
                  <a:latin typeface="Segoe UI" panose="020B0502040204020203" pitchFamily="34" charset="0"/>
                  <a:cs typeface="Segoe UI" panose="020B0502040204020203" pitchFamily="34" charset="0"/>
                </a:rPr>
                <a:t>Engineering </a:t>
              </a:r>
            </a:p>
            <a:p>
              <a:pPr algn="ctr" defTabSz="1562693">
                <a:defRPr/>
              </a:pPr>
              <a:r>
                <a:rPr lang="en-US" sz="1067" b="1" dirty="0">
                  <a:solidFill>
                    <a:srgbClr val="6E6E6E"/>
                  </a:solidFill>
                  <a:latin typeface="Segoe UI" panose="020B0502040204020203" pitchFamily="34" charset="0"/>
                  <a:cs typeface="Segoe UI" panose="020B0502040204020203" pitchFamily="34" charset="0"/>
                </a:rPr>
                <a:t>Platform</a:t>
              </a:r>
            </a:p>
          </p:txBody>
        </p:sp>
      </p:grpSp>
      <p:sp>
        <p:nvSpPr>
          <p:cNvPr id="2" name="Rectangle 1">
            <a:extLst>
              <a:ext uri="{FF2B5EF4-FFF2-40B4-BE49-F238E27FC236}">
                <a16:creationId xmlns:a16="http://schemas.microsoft.com/office/drawing/2014/main" id="{145A8782-2457-4843-99D8-63084E3540B4}"/>
              </a:ext>
            </a:extLst>
          </p:cNvPr>
          <p:cNvSpPr/>
          <p:nvPr/>
        </p:nvSpPr>
        <p:spPr>
          <a:xfrm>
            <a:off x="9016912" y="4106036"/>
            <a:ext cx="3175088" cy="1775166"/>
          </a:xfrm>
          <a:prstGeom prst="rect">
            <a:avLst/>
          </a:prstGeom>
        </p:spPr>
        <p:txBody>
          <a:bodyPr wrap="square">
            <a:spAutoFit/>
          </a:bodyPr>
          <a:lstStyle/>
          <a:p>
            <a:pPr defTabSz="1172049">
              <a:spcAft>
                <a:spcPts val="600"/>
              </a:spcAft>
            </a:pPr>
            <a:r>
              <a:rPr lang="en-US" sz="1600" b="1" u="sng" dirty="0">
                <a:solidFill>
                  <a:srgbClr val="6E6E6E"/>
                </a:solidFill>
                <a:hlinkClick r:id="rId4"/>
              </a:rPr>
              <a:t>MEP Differentiators</a:t>
            </a:r>
            <a:r>
              <a:rPr lang="en-US" sz="1600" b="1" u="sng" dirty="0">
                <a:solidFill>
                  <a:srgbClr val="6E6E6E"/>
                </a:solidFill>
              </a:rPr>
              <a:t>:</a:t>
            </a:r>
            <a:endParaRPr lang="en-US" sz="3467" b="1" u="sng" dirty="0">
              <a:solidFill>
                <a:srgbClr val="6E6E6E"/>
              </a:solidFill>
            </a:endParaRPr>
          </a:p>
          <a:p>
            <a:pPr marL="716947" indent="-228594" defTabSz="1172049">
              <a:spcAft>
                <a:spcPts val="600"/>
              </a:spcAft>
              <a:buFont typeface="Wingdings" panose="05000000000000000000" pitchFamily="2" charset="2"/>
              <a:buChar char="ü"/>
            </a:pPr>
            <a:r>
              <a:rPr lang="en-US" sz="1467" dirty="0">
                <a:solidFill>
                  <a:srgbClr val="6E6E6E"/>
                </a:solidFill>
              </a:rPr>
              <a:t>MEP Advisory</a:t>
            </a:r>
          </a:p>
          <a:p>
            <a:pPr marL="716947" indent="-228594" defTabSz="1172049">
              <a:spcAft>
                <a:spcPts val="600"/>
              </a:spcAft>
              <a:buFont typeface="Wingdings" panose="05000000000000000000" pitchFamily="2" charset="2"/>
              <a:buChar char="ü"/>
            </a:pPr>
            <a:r>
              <a:rPr lang="en-US" sz="1467" dirty="0">
                <a:solidFill>
                  <a:srgbClr val="6E6E6E"/>
                </a:solidFill>
                <a:hlinkClick r:id="rId5"/>
              </a:rPr>
              <a:t>MEP Platform &amp; Cartridges</a:t>
            </a:r>
            <a:endParaRPr lang="en-US" sz="1467" dirty="0">
              <a:solidFill>
                <a:srgbClr val="6E6E6E"/>
              </a:solidFill>
            </a:endParaRPr>
          </a:p>
          <a:p>
            <a:pPr marL="716947" indent="-228594" defTabSz="1172049">
              <a:spcAft>
                <a:spcPts val="600"/>
              </a:spcAft>
              <a:buFont typeface="Wingdings" panose="05000000000000000000" pitchFamily="2" charset="2"/>
              <a:buChar char="ü"/>
            </a:pPr>
            <a:r>
              <a:rPr lang="en-US" sz="1467" dirty="0">
                <a:solidFill>
                  <a:srgbClr val="6E6E6E"/>
                </a:solidFill>
                <a:hlinkClick r:id="rId6"/>
              </a:rPr>
              <a:t>MEP Standard/Fixed Price Services</a:t>
            </a:r>
            <a:endParaRPr lang="en-US" sz="1467" dirty="0">
              <a:solidFill>
                <a:srgbClr val="6E6E6E"/>
              </a:solidFill>
            </a:endParaRPr>
          </a:p>
          <a:p>
            <a:pPr marL="716947" indent="-228594" defTabSz="1172049">
              <a:spcAft>
                <a:spcPts val="600"/>
              </a:spcAft>
              <a:buFont typeface="Wingdings" panose="05000000000000000000" pitchFamily="2" charset="2"/>
              <a:buChar char="ü"/>
            </a:pPr>
            <a:r>
              <a:rPr lang="en-US" sz="1467" dirty="0">
                <a:solidFill>
                  <a:srgbClr val="6E6E6E"/>
                </a:solidFill>
              </a:rPr>
              <a:t>MEP Studio</a:t>
            </a:r>
          </a:p>
        </p:txBody>
      </p:sp>
      <p:cxnSp>
        <p:nvCxnSpPr>
          <p:cNvPr id="5" name="Straight Connector 4">
            <a:extLst>
              <a:ext uri="{FF2B5EF4-FFF2-40B4-BE49-F238E27FC236}">
                <a16:creationId xmlns:a16="http://schemas.microsoft.com/office/drawing/2014/main" id="{87D0AF29-78B5-4455-80FE-84D4EA49B613}"/>
              </a:ext>
            </a:extLst>
          </p:cNvPr>
          <p:cNvCxnSpPr>
            <a:cxnSpLocks/>
          </p:cNvCxnSpPr>
          <p:nvPr/>
        </p:nvCxnSpPr>
        <p:spPr>
          <a:xfrm>
            <a:off x="9012667" y="919212"/>
            <a:ext cx="4245" cy="5249571"/>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62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xEl>
                                              <p:pRg st="1" end="1"/>
                                            </p:txEl>
                                          </p:spTgt>
                                        </p:tgtEl>
                                        <p:attrNameLst>
                                          <p:attrName>style.visibility</p:attrName>
                                        </p:attrNameLst>
                                      </p:cBhvr>
                                      <p:to>
                                        <p:strVal val="visible"/>
                                      </p:to>
                                    </p:set>
                                    <p:animEffect transition="in" filter="fade">
                                      <p:cBhvr>
                                        <p:cTn id="16" dur="500"/>
                                        <p:tgtEl>
                                          <p:spTgt spid="1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xEl>
                                              <p:pRg st="2" end="2"/>
                                            </p:txEl>
                                          </p:spTgt>
                                        </p:tgtEl>
                                        <p:attrNameLst>
                                          <p:attrName>style.visibility</p:attrName>
                                        </p:attrNameLst>
                                      </p:cBhvr>
                                      <p:to>
                                        <p:strVal val="visible"/>
                                      </p:to>
                                    </p:set>
                                    <p:animEffect transition="in" filter="fade">
                                      <p:cBhvr>
                                        <p:cTn id="21" dur="500"/>
                                        <p:tgtEl>
                                          <p:spTgt spid="1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xEl>
                                              <p:pRg st="3" end="3"/>
                                            </p:txEl>
                                          </p:spTgt>
                                        </p:tgtEl>
                                        <p:attrNameLst>
                                          <p:attrName>style.visibility</p:attrName>
                                        </p:attrNameLst>
                                      </p:cBhvr>
                                      <p:to>
                                        <p:strVal val="visible"/>
                                      </p:to>
                                    </p:set>
                                    <p:animEffect transition="in" filter="fade">
                                      <p:cBhvr>
                                        <p:cTn id="26" dur="500"/>
                                        <p:tgtEl>
                                          <p:spTgt spid="18">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xEl>
                                              <p:pRg st="4" end="4"/>
                                            </p:txEl>
                                          </p:spTgt>
                                        </p:tgtEl>
                                        <p:attrNameLst>
                                          <p:attrName>style.visibility</p:attrName>
                                        </p:attrNameLst>
                                      </p:cBhvr>
                                      <p:to>
                                        <p:strVal val="visible"/>
                                      </p:to>
                                    </p:set>
                                    <p:animEffect transition="in" filter="fade">
                                      <p:cBhvr>
                                        <p:cTn id="29" dur="500"/>
                                        <p:tgtEl>
                                          <p:spTgt spid="18">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xEl>
                                              <p:pRg st="5" end="5"/>
                                            </p:txEl>
                                          </p:spTgt>
                                        </p:tgtEl>
                                        <p:attrNameLst>
                                          <p:attrName>style.visibility</p:attrName>
                                        </p:attrNameLst>
                                      </p:cBhvr>
                                      <p:to>
                                        <p:strVal val="visible"/>
                                      </p:to>
                                    </p:set>
                                    <p:animEffect transition="in" filter="fade">
                                      <p:cBhvr>
                                        <p:cTn id="32" dur="500"/>
                                        <p:tgtEl>
                                          <p:spTgt spid="18">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xEl>
                                              <p:pRg st="6" end="6"/>
                                            </p:txEl>
                                          </p:spTgt>
                                        </p:tgtEl>
                                        <p:attrNameLst>
                                          <p:attrName>style.visibility</p:attrName>
                                        </p:attrNameLst>
                                      </p:cBhvr>
                                      <p:to>
                                        <p:strVal val="visible"/>
                                      </p:to>
                                    </p:set>
                                    <p:animEffect transition="in" filter="fade">
                                      <p:cBhvr>
                                        <p:cTn id="35" dur="500"/>
                                        <p:tgtEl>
                                          <p:spTgt spid="18">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xEl>
                                              <p:pRg st="7" end="7"/>
                                            </p:txEl>
                                          </p:spTgt>
                                        </p:tgtEl>
                                        <p:attrNameLst>
                                          <p:attrName>style.visibility</p:attrName>
                                        </p:attrNameLst>
                                      </p:cBhvr>
                                      <p:to>
                                        <p:strVal val="visible"/>
                                      </p:to>
                                    </p:set>
                                    <p:animEffect transition="in" filter="fade">
                                      <p:cBhvr>
                                        <p:cTn id="38" dur="500"/>
                                        <p:tgtEl>
                                          <p:spTgt spid="18">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xEl>
                                              <p:pRg st="8" end="8"/>
                                            </p:txEl>
                                          </p:spTgt>
                                        </p:tgtEl>
                                        <p:attrNameLst>
                                          <p:attrName>style.visibility</p:attrName>
                                        </p:attrNameLst>
                                      </p:cBhvr>
                                      <p:to>
                                        <p:strVal val="visible"/>
                                      </p:to>
                                    </p:set>
                                    <p:animEffect transition="in" filter="fade">
                                      <p:cBhvr>
                                        <p:cTn id="41" dur="500"/>
                                        <p:tgtEl>
                                          <p:spTgt spid="18">
                                            <p:txEl>
                                              <p:pRg st="8" end="8"/>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a:t>Avanade DevOps Practice</a:t>
            </a:r>
          </a:p>
          <a:p>
            <a:r>
              <a:rPr lang="en-US" dirty="0"/>
              <a:t>Sept-2017</a:t>
            </a:r>
          </a:p>
        </p:txBody>
      </p:sp>
    </p:spTree>
    <p:extLst>
      <p:ext uri="{BB962C8B-B14F-4D97-AF65-F5344CB8AC3E}">
        <p14:creationId xmlns:p14="http://schemas.microsoft.com/office/powerpoint/2010/main" val="44890560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0095817" y="202742"/>
            <a:ext cx="1624013" cy="736611"/>
            <a:chOff x="9422606" y="-420"/>
            <a:chExt cx="1624013" cy="736611"/>
          </a:xfrm>
        </p:grpSpPr>
        <p:sp>
          <p:nvSpPr>
            <p:cNvPr id="52" name="Isosceles Triangle 51"/>
            <p:cNvSpPr/>
            <p:nvPr/>
          </p:nvSpPr>
          <p:spPr>
            <a:xfrm>
              <a:off x="9422606" y="-420"/>
              <a:ext cx="1624013" cy="273592"/>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000" dirty="0"/>
            </a:p>
          </p:txBody>
        </p:sp>
        <p:sp>
          <p:nvSpPr>
            <p:cNvPr id="53" name="Rectangle 52"/>
            <p:cNvSpPr/>
            <p:nvPr/>
          </p:nvSpPr>
          <p:spPr>
            <a:xfrm>
              <a:off x="9496425" y="619404"/>
              <a:ext cx="1476374" cy="1167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6" name="Rounded Rectangle 55"/>
            <p:cNvSpPr/>
            <p:nvPr/>
          </p:nvSpPr>
          <p:spPr>
            <a:xfrm>
              <a:off x="9496425" y="298880"/>
              <a:ext cx="467001" cy="240179"/>
            </a:xfrm>
            <a:prstGeom prst="roundRect">
              <a:avLst>
                <a:gd name="adj" fmla="val 121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People</a:t>
              </a:r>
            </a:p>
          </p:txBody>
        </p:sp>
        <p:sp>
          <p:nvSpPr>
            <p:cNvPr id="58" name="Rounded Rectangle 57"/>
            <p:cNvSpPr/>
            <p:nvPr/>
          </p:nvSpPr>
          <p:spPr>
            <a:xfrm>
              <a:off x="10001111" y="298880"/>
              <a:ext cx="467001" cy="240179"/>
            </a:xfrm>
            <a:prstGeom prst="roundRect">
              <a:avLst>
                <a:gd name="adj" fmla="val 658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Process</a:t>
              </a:r>
            </a:p>
          </p:txBody>
        </p:sp>
        <p:sp>
          <p:nvSpPr>
            <p:cNvPr id="59" name="Rounded Rectangle 58"/>
            <p:cNvSpPr/>
            <p:nvPr/>
          </p:nvSpPr>
          <p:spPr>
            <a:xfrm>
              <a:off x="10505798" y="298880"/>
              <a:ext cx="467001" cy="240179"/>
            </a:xfrm>
            <a:prstGeom prst="roundRect">
              <a:avLst>
                <a:gd name="adj" fmla="val 882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Tools</a:t>
              </a:r>
            </a:p>
          </p:txBody>
        </p:sp>
        <p:sp>
          <p:nvSpPr>
            <p:cNvPr id="60" name="Rectangle 59"/>
            <p:cNvSpPr/>
            <p:nvPr/>
          </p:nvSpPr>
          <p:spPr>
            <a:xfrm>
              <a:off x="9496425" y="564767"/>
              <a:ext cx="1476374" cy="343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p:cNvSpPr txBox="1"/>
            <p:nvPr/>
          </p:nvSpPr>
          <p:spPr>
            <a:xfrm>
              <a:off x="10012597" y="79953"/>
              <a:ext cx="444031" cy="153888"/>
            </a:xfrm>
            <a:prstGeom prst="rect">
              <a:avLst/>
            </a:prstGeom>
            <a:noFill/>
          </p:spPr>
          <p:txBody>
            <a:bodyPr wrap="none" lIns="0" tIns="0" rIns="0" bIns="0" rtlCol="0">
              <a:spAutoFit/>
            </a:bodyPr>
            <a:lstStyle/>
            <a:p>
              <a:pPr lvl="0" algn="ctr"/>
              <a:r>
                <a:rPr lang="en-US" sz="1000" dirty="0">
                  <a:solidFill>
                    <a:prstClr val="white"/>
                  </a:solidFill>
                </a:rPr>
                <a:t>DevOps</a:t>
              </a:r>
            </a:p>
          </p:txBody>
        </p:sp>
      </p:grpSp>
      <p:sp>
        <p:nvSpPr>
          <p:cNvPr id="70" name="Text Placeholder 2"/>
          <p:cNvSpPr txBox="1">
            <a:spLocks/>
          </p:cNvSpPr>
          <p:nvPr/>
        </p:nvSpPr>
        <p:spPr>
          <a:xfrm>
            <a:off x="916331" y="2526382"/>
            <a:ext cx="10524898" cy="1080861"/>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4400" dirty="0">
                <a:latin typeface="Segoe UI" charset="0"/>
                <a:ea typeface="Segoe UI" charset="0"/>
                <a:cs typeface="Segoe UI" charset="0"/>
              </a:rPr>
              <a:t>DevOps Development Approach</a:t>
            </a:r>
            <a:endParaRPr lang="en-US" sz="4400" b="1" dirty="0">
              <a:latin typeface="Segoe UI" charset="0"/>
              <a:ea typeface="Segoe UI" charset="0"/>
              <a:cs typeface="Segoe UI" charset="0"/>
            </a:endParaRPr>
          </a:p>
        </p:txBody>
      </p:sp>
      <p:pic>
        <p:nvPicPr>
          <p:cNvPr id="2" name="Picture 1"/>
          <p:cNvPicPr>
            <a:picLocks noChangeAspect="1"/>
          </p:cNvPicPr>
          <p:nvPr/>
        </p:nvPicPr>
        <p:blipFill>
          <a:blip r:embed="rId2"/>
          <a:stretch>
            <a:fillRect/>
          </a:stretch>
        </p:blipFill>
        <p:spPr>
          <a:xfrm>
            <a:off x="9031531" y="1817077"/>
            <a:ext cx="2886075" cy="2819400"/>
          </a:xfrm>
          <a:prstGeom prst="rect">
            <a:avLst/>
          </a:prstGeom>
        </p:spPr>
      </p:pic>
    </p:spTree>
    <p:extLst>
      <p:ext uri="{BB962C8B-B14F-4D97-AF65-F5344CB8AC3E}">
        <p14:creationId xmlns:p14="http://schemas.microsoft.com/office/powerpoint/2010/main" val="335971935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 and Deployment Automation </a:t>
            </a:r>
          </a:p>
        </p:txBody>
      </p:sp>
      <p:sp>
        <p:nvSpPr>
          <p:cNvPr id="4" name="TextBox 37"/>
          <p:cNvSpPr txBox="1">
            <a:spLocks noChangeArrowheads="1"/>
          </p:cNvSpPr>
          <p:nvPr/>
        </p:nvSpPr>
        <p:spPr bwMode="auto">
          <a:xfrm>
            <a:off x="676021" y="2237387"/>
            <a:ext cx="1002241" cy="21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6789"/>
            <a:r>
              <a:rPr lang="en-US" altLang="en-US" sz="800" dirty="0">
                <a:solidFill>
                  <a:srgbClr val="00234F"/>
                </a:solidFill>
                <a:latin typeface="Tahoma" pitchFamily="34" charset="0"/>
                <a:cs typeface="Tahoma" pitchFamily="34" charset="0"/>
              </a:rPr>
              <a:t>Dev Team</a:t>
            </a:r>
          </a:p>
        </p:txBody>
      </p:sp>
      <p:grpSp>
        <p:nvGrpSpPr>
          <p:cNvPr id="5" name="Group 4"/>
          <p:cNvGrpSpPr>
            <a:grpSpLocks/>
          </p:cNvGrpSpPr>
          <p:nvPr/>
        </p:nvGrpSpPr>
        <p:grpSpPr bwMode="auto">
          <a:xfrm>
            <a:off x="10611811" y="3391425"/>
            <a:ext cx="643048" cy="1344768"/>
            <a:chOff x="7018913" y="2556460"/>
            <a:chExt cx="933930" cy="1677305"/>
          </a:xfrm>
          <a:solidFill>
            <a:srgbClr val="0070C0"/>
          </a:solidFill>
        </p:grpSpPr>
        <p:sp>
          <p:nvSpPr>
            <p:cNvPr id="62" name="Down Arrow 9"/>
            <p:cNvSpPr/>
            <p:nvPr/>
          </p:nvSpPr>
          <p:spPr bwMode="auto">
            <a:xfrm rot="10800000" flipV="1">
              <a:off x="7018913" y="2602658"/>
              <a:ext cx="933930" cy="1631107"/>
            </a:xfrm>
            <a:prstGeom prst="downArrow">
              <a:avLst/>
            </a:prstGeom>
            <a:grp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sp>
          <p:nvSpPr>
            <p:cNvPr id="63" name="TextBox 45"/>
            <p:cNvSpPr txBox="1">
              <a:spLocks noChangeArrowheads="1"/>
            </p:cNvSpPr>
            <p:nvPr/>
          </p:nvSpPr>
          <p:spPr bwMode="auto">
            <a:xfrm rot="5400000">
              <a:off x="6786642" y="3088115"/>
              <a:ext cx="1398471" cy="3351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6789">
                <a:defRPr/>
              </a:pPr>
              <a:endParaRPr lang="en-US" altLang="en-US" sz="900" kern="0" dirty="0">
                <a:solidFill>
                  <a:prstClr val="white"/>
                </a:solidFill>
                <a:latin typeface="Calibri Light" panose="020F0302020204030204"/>
                <a:cs typeface="Arial" pitchFamily="34" charset="0"/>
              </a:endParaRPr>
            </a:p>
          </p:txBody>
        </p:sp>
      </p:gr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3876" y="1357851"/>
            <a:ext cx="742120" cy="82512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26"/>
          <p:cNvSpPr txBox="1">
            <a:spLocks noChangeArrowheads="1"/>
          </p:cNvSpPr>
          <p:nvPr/>
        </p:nvSpPr>
        <p:spPr bwMode="auto">
          <a:xfrm>
            <a:off x="10361115" y="2775370"/>
            <a:ext cx="1514299" cy="4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Code is packaged and readied for deployment by Team Services Release.</a:t>
            </a:r>
          </a:p>
        </p:txBody>
      </p:sp>
      <p:sp>
        <p:nvSpPr>
          <p:cNvPr id="8" name="TextBox 27"/>
          <p:cNvSpPr txBox="1">
            <a:spLocks noChangeArrowheads="1"/>
          </p:cNvSpPr>
          <p:nvPr/>
        </p:nvSpPr>
        <p:spPr bwMode="auto">
          <a:xfrm>
            <a:off x="1595155" y="3061682"/>
            <a:ext cx="2358708" cy="4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Ops Team Checks-In Infrastructure code(ARM Templates, PowerShell DSC Modules, Scripts etc.) in the same visual studio solution.</a:t>
            </a:r>
          </a:p>
        </p:txBody>
      </p:sp>
      <p:pic>
        <p:nvPicPr>
          <p:cNvPr id="9" name="Picture 8" descr="https://encrypted-tbn1.gstatic.com/images?q=tbn:ANd9GcRgtIqOWO-2esUblBO06vrOXHnvQO6zcs2-uy9kRJ2849tUxf3l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5495" y="2173604"/>
            <a:ext cx="1020863" cy="52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a:stretch>
            <a:fillRect/>
          </a:stretch>
        </p:blipFill>
        <p:spPr>
          <a:xfrm>
            <a:off x="2303888" y="5198053"/>
            <a:ext cx="780216" cy="703953"/>
          </a:xfrm>
          <a:prstGeom prst="rect">
            <a:avLst/>
          </a:prstGeom>
        </p:spPr>
      </p:pic>
      <p:grpSp>
        <p:nvGrpSpPr>
          <p:cNvPr id="11" name="Group 10"/>
          <p:cNvGrpSpPr/>
          <p:nvPr/>
        </p:nvGrpSpPr>
        <p:grpSpPr>
          <a:xfrm>
            <a:off x="2934299" y="2011418"/>
            <a:ext cx="1514739" cy="768730"/>
            <a:chOff x="3167870" y="3747625"/>
            <a:chExt cx="1515134" cy="768930"/>
          </a:xfrm>
        </p:grpSpPr>
        <p:pic>
          <p:nvPicPr>
            <p:cNvPr id="60" name="Picture 59"/>
            <p:cNvPicPr>
              <a:picLocks noChangeAspect="1"/>
            </p:cNvPicPr>
            <p:nvPr/>
          </p:nvPicPr>
          <p:blipFill>
            <a:blip r:embed="rId5" cstate="print">
              <a:duotone>
                <a:prstClr val="black"/>
                <a:srgbClr val="0813F8">
                  <a:tint val="45000"/>
                  <a:satMod val="400000"/>
                </a:srgbClr>
              </a:duotone>
              <a:extLst>
                <a:ext uri="{28A0092B-C50C-407E-A947-70E740481C1C}">
                  <a14:useLocalDpi xmlns:a14="http://schemas.microsoft.com/office/drawing/2010/main" val="0"/>
                </a:ext>
              </a:extLst>
            </a:blip>
            <a:stretch>
              <a:fillRect/>
            </a:stretch>
          </p:blipFill>
          <p:spPr>
            <a:xfrm>
              <a:off x="3167870" y="3747625"/>
              <a:ext cx="1515134" cy="768930"/>
            </a:xfrm>
            <a:prstGeom prst="rect">
              <a:avLst/>
            </a:prstGeom>
          </p:spPr>
        </p:pic>
        <p:pic>
          <p:nvPicPr>
            <p:cNvPr id="61" name="Picture 60"/>
            <p:cNvPicPr>
              <a:picLocks noChangeAspect="1"/>
            </p:cNvPicPr>
            <p:nvPr/>
          </p:nvPicPr>
          <p:blipFill>
            <a:blip r:embed="rId6">
              <a:clrChange>
                <a:clrFrom>
                  <a:srgbClr val="007ACC"/>
                </a:clrFrom>
                <a:clrTo>
                  <a:srgbClr val="007ACC">
                    <a:alpha val="0"/>
                  </a:srgbClr>
                </a:clrTo>
              </a:clrChange>
            </a:blip>
            <a:stretch>
              <a:fillRect/>
            </a:stretch>
          </p:blipFill>
          <p:spPr>
            <a:xfrm>
              <a:off x="3447952" y="4006338"/>
              <a:ext cx="1095375" cy="285750"/>
            </a:xfrm>
            <a:prstGeom prst="rect">
              <a:avLst/>
            </a:prstGeom>
          </p:spPr>
        </p:pic>
      </p:grpSp>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4268" y="2599113"/>
            <a:ext cx="742120" cy="82512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pic>
      <p:sp>
        <p:nvSpPr>
          <p:cNvPr id="13" name="TextBox 37"/>
          <p:cNvSpPr txBox="1">
            <a:spLocks noChangeArrowheads="1"/>
          </p:cNvSpPr>
          <p:nvPr/>
        </p:nvSpPr>
        <p:spPr bwMode="auto">
          <a:xfrm>
            <a:off x="729521" y="3531537"/>
            <a:ext cx="948741" cy="21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6789"/>
            <a:r>
              <a:rPr lang="en-US" altLang="en-US" sz="800" dirty="0">
                <a:solidFill>
                  <a:srgbClr val="00234F"/>
                </a:solidFill>
                <a:latin typeface="Tahoma" pitchFamily="34" charset="0"/>
                <a:cs typeface="Tahoma" pitchFamily="34" charset="0"/>
              </a:rPr>
              <a:t>Ops Team</a:t>
            </a:r>
          </a:p>
        </p:txBody>
      </p:sp>
      <p:cxnSp>
        <p:nvCxnSpPr>
          <p:cNvPr id="14" name="Elbow Connector 61"/>
          <p:cNvCxnSpPr>
            <a:stCxn id="6" idx="3"/>
            <a:endCxn id="60" idx="0"/>
          </p:cNvCxnSpPr>
          <p:nvPr/>
        </p:nvCxnSpPr>
        <p:spPr>
          <a:xfrm>
            <a:off x="1525995" y="1770412"/>
            <a:ext cx="2165672" cy="241007"/>
          </a:xfrm>
          <a:prstGeom prst="bentConnector2">
            <a:avLst/>
          </a:prstGeom>
          <a:noFill/>
          <a:ln w="38100" cap="flat" cmpd="sng" algn="ctr">
            <a:solidFill>
              <a:srgbClr val="FCAF17"/>
            </a:solidFill>
            <a:prstDash val="solid"/>
            <a:tailEnd type="arrow"/>
          </a:ln>
          <a:effectLst>
            <a:glow rad="101600">
              <a:sysClr val="window" lastClr="FFFFFF">
                <a:alpha val="60000"/>
              </a:sysClr>
            </a:glow>
            <a:outerShdw blurRad="40000" dist="23000" dir="5400000" rotWithShape="0">
              <a:srgbClr val="000000">
                <a:alpha val="35000"/>
              </a:srgbClr>
            </a:outerShdw>
          </a:effectLst>
        </p:spPr>
      </p:cxnSp>
      <p:cxnSp>
        <p:nvCxnSpPr>
          <p:cNvPr id="15" name="Elbow Connector 66"/>
          <p:cNvCxnSpPr>
            <a:stCxn id="12" idx="3"/>
            <a:endCxn id="60" idx="2"/>
          </p:cNvCxnSpPr>
          <p:nvPr/>
        </p:nvCxnSpPr>
        <p:spPr>
          <a:xfrm flipV="1">
            <a:off x="1546388" y="2780149"/>
            <a:ext cx="2145280" cy="231525"/>
          </a:xfrm>
          <a:prstGeom prst="bentConnector2">
            <a:avLst/>
          </a:prstGeom>
          <a:noFill/>
          <a:ln w="38100" cap="flat" cmpd="sng" algn="ctr">
            <a:solidFill>
              <a:srgbClr val="FCAF17"/>
            </a:solidFill>
            <a:prstDash val="solid"/>
            <a:tailEnd type="arrow"/>
          </a:ln>
          <a:effectLst>
            <a:glow rad="101600">
              <a:sysClr val="window" lastClr="FFFFFF">
                <a:alpha val="60000"/>
              </a:sysClr>
            </a:glow>
            <a:outerShdw blurRad="40000" dist="23000" dir="5400000" rotWithShape="0">
              <a:srgbClr val="000000">
                <a:alpha val="35000"/>
              </a:srgbClr>
            </a:outerShdw>
          </a:effectLst>
        </p:spPr>
      </p:cxnSp>
      <p:sp>
        <p:nvSpPr>
          <p:cNvPr id="16" name="TextBox 27"/>
          <p:cNvSpPr txBox="1">
            <a:spLocks noChangeArrowheads="1"/>
          </p:cNvSpPr>
          <p:nvPr/>
        </p:nvSpPr>
        <p:spPr bwMode="auto">
          <a:xfrm>
            <a:off x="1590183" y="1243078"/>
            <a:ext cx="2358708" cy="4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Dev Team Checks-In Application code, unit test cases, selenium test cases etc. in the visual studio solution.</a:t>
            </a:r>
          </a:p>
        </p:txBody>
      </p:sp>
      <p:sp>
        <p:nvSpPr>
          <p:cNvPr id="17" name="TextBox 27"/>
          <p:cNvSpPr txBox="1">
            <a:spLocks noChangeArrowheads="1"/>
          </p:cNvSpPr>
          <p:nvPr/>
        </p:nvSpPr>
        <p:spPr bwMode="auto">
          <a:xfrm>
            <a:off x="4905174" y="2761409"/>
            <a:ext cx="1281173" cy="4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Team Services Build is triggered with</a:t>
            </a:r>
          </a:p>
          <a:p>
            <a:pPr defTabSz="456789"/>
            <a:r>
              <a:rPr lang="en-US" altLang="en-US" sz="800" dirty="0">
                <a:solidFill>
                  <a:srgbClr val="00234F"/>
                </a:solidFill>
                <a:latin typeface="Tahoma" pitchFamily="34" charset="0"/>
                <a:cs typeface="Tahoma" pitchFamily="34" charset="0"/>
              </a:rPr>
              <a:t>each code change.</a:t>
            </a:r>
          </a:p>
        </p:txBody>
      </p:sp>
      <p:sp>
        <p:nvSpPr>
          <p:cNvPr id="18" name="TextBox 27"/>
          <p:cNvSpPr txBox="1">
            <a:spLocks noChangeArrowheads="1"/>
          </p:cNvSpPr>
          <p:nvPr/>
        </p:nvSpPr>
        <p:spPr bwMode="auto">
          <a:xfrm>
            <a:off x="8165724" y="2725341"/>
            <a:ext cx="1725743" cy="4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err="1">
                <a:solidFill>
                  <a:srgbClr val="00234F"/>
                </a:solidFill>
                <a:latin typeface="Tahoma" pitchFamily="34" charset="0"/>
                <a:cs typeface="Tahoma" pitchFamily="34" charset="0"/>
              </a:rPr>
              <a:t>SonarQube</a:t>
            </a:r>
            <a:r>
              <a:rPr lang="en-US" altLang="en-US" sz="800" dirty="0">
                <a:solidFill>
                  <a:srgbClr val="00234F"/>
                </a:solidFill>
                <a:latin typeface="Tahoma" pitchFamily="34" charset="0"/>
                <a:cs typeface="Tahoma" pitchFamily="34" charset="0"/>
              </a:rPr>
              <a:t> Analysis is performed on the latest code and results are pushed to the Sonar server.</a:t>
            </a:r>
          </a:p>
        </p:txBody>
      </p:sp>
      <p:sp>
        <p:nvSpPr>
          <p:cNvPr id="19" name="Down Arrow 76"/>
          <p:cNvSpPr/>
          <p:nvPr/>
        </p:nvSpPr>
        <p:spPr bwMode="auto">
          <a:xfrm rot="5400000" flipV="1">
            <a:off x="4541891" y="2291617"/>
            <a:ext cx="465455" cy="401994"/>
          </a:xfrm>
          <a:prstGeom prst="downArrow">
            <a:avLst/>
          </a:prstGeom>
          <a:solidFill>
            <a:srgbClr val="0070C0"/>
          </a:solid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pic>
        <p:nvPicPr>
          <p:cNvPr id="20" name="Picture 19"/>
          <p:cNvPicPr>
            <a:picLocks noChangeAspect="1"/>
          </p:cNvPicPr>
          <p:nvPr/>
        </p:nvPicPr>
        <p:blipFill>
          <a:blip r:embed="rId7">
            <a:clrChange>
              <a:clrFrom>
                <a:srgbClr val="FFFFFF"/>
              </a:clrFrom>
              <a:clrTo>
                <a:srgbClr val="FFFFFF">
                  <a:alpha val="0"/>
                </a:srgbClr>
              </a:clrTo>
            </a:clrChange>
          </a:blip>
          <a:stretch>
            <a:fillRect/>
          </a:stretch>
        </p:blipFill>
        <p:spPr>
          <a:xfrm>
            <a:off x="6699195" y="2237389"/>
            <a:ext cx="517005" cy="553935"/>
          </a:xfrm>
          <a:prstGeom prst="rect">
            <a:avLst/>
          </a:prstGeom>
        </p:spPr>
      </p:pic>
      <p:sp>
        <p:nvSpPr>
          <p:cNvPr id="21" name="TextBox 27"/>
          <p:cNvSpPr txBox="1">
            <a:spLocks noChangeArrowheads="1"/>
          </p:cNvSpPr>
          <p:nvPr/>
        </p:nvSpPr>
        <p:spPr bwMode="auto">
          <a:xfrm>
            <a:off x="6279128" y="2739428"/>
            <a:ext cx="1662647" cy="4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All Unit tests are executed. Any failure rejects the build and the check-In(Gated Check-Ins)</a:t>
            </a:r>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11810" y="2173604"/>
            <a:ext cx="643048" cy="643048"/>
          </a:xfrm>
          <a:prstGeom prst="rect">
            <a:avLst/>
          </a:prstGeom>
        </p:spPr>
      </p:pic>
      <p:sp>
        <p:nvSpPr>
          <p:cNvPr id="23" name="TextBox 83"/>
          <p:cNvSpPr txBox="1"/>
          <p:nvPr/>
        </p:nvSpPr>
        <p:spPr>
          <a:xfrm>
            <a:off x="3501002" y="2424576"/>
            <a:ext cx="58060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white"/>
                </a:solidFill>
              </a:rPr>
              <a:t>Build</a:t>
            </a:r>
          </a:p>
        </p:txBody>
      </p:sp>
      <p:grpSp>
        <p:nvGrpSpPr>
          <p:cNvPr id="24" name="Group 23"/>
          <p:cNvGrpSpPr/>
          <p:nvPr/>
        </p:nvGrpSpPr>
        <p:grpSpPr>
          <a:xfrm>
            <a:off x="10164916" y="4846004"/>
            <a:ext cx="1514739" cy="768730"/>
            <a:chOff x="7445339" y="3755728"/>
            <a:chExt cx="1515134" cy="768930"/>
          </a:xfrm>
        </p:grpSpPr>
        <p:grpSp>
          <p:nvGrpSpPr>
            <p:cNvPr id="56" name="Group 55"/>
            <p:cNvGrpSpPr/>
            <p:nvPr/>
          </p:nvGrpSpPr>
          <p:grpSpPr>
            <a:xfrm>
              <a:off x="7445339" y="3755728"/>
              <a:ext cx="1515134" cy="768930"/>
              <a:chOff x="3167870" y="3747625"/>
              <a:chExt cx="1515134" cy="768930"/>
            </a:xfrm>
          </p:grpSpPr>
          <p:pic>
            <p:nvPicPr>
              <p:cNvPr id="58" name="Picture 57"/>
              <p:cNvPicPr>
                <a:picLocks noChangeAspect="1"/>
              </p:cNvPicPr>
              <p:nvPr/>
            </p:nvPicPr>
            <p:blipFill>
              <a:blip r:embed="rId5" cstate="print">
                <a:duotone>
                  <a:prstClr val="black"/>
                  <a:srgbClr val="0813F8">
                    <a:tint val="45000"/>
                    <a:satMod val="400000"/>
                  </a:srgbClr>
                </a:duotone>
                <a:extLst>
                  <a:ext uri="{28A0092B-C50C-407E-A947-70E740481C1C}">
                    <a14:useLocalDpi xmlns:a14="http://schemas.microsoft.com/office/drawing/2010/main" val="0"/>
                  </a:ext>
                </a:extLst>
              </a:blip>
              <a:stretch>
                <a:fillRect/>
              </a:stretch>
            </p:blipFill>
            <p:spPr>
              <a:xfrm>
                <a:off x="3167870" y="3747625"/>
                <a:ext cx="1515134" cy="768930"/>
              </a:xfrm>
              <a:prstGeom prst="rect">
                <a:avLst/>
              </a:prstGeom>
            </p:spPr>
          </p:pic>
          <p:pic>
            <p:nvPicPr>
              <p:cNvPr id="59" name="Picture 58"/>
              <p:cNvPicPr>
                <a:picLocks noChangeAspect="1"/>
              </p:cNvPicPr>
              <p:nvPr/>
            </p:nvPicPr>
            <p:blipFill>
              <a:blip r:embed="rId6">
                <a:clrChange>
                  <a:clrFrom>
                    <a:srgbClr val="007ACC"/>
                  </a:clrFrom>
                  <a:clrTo>
                    <a:srgbClr val="007ACC">
                      <a:alpha val="0"/>
                    </a:srgbClr>
                  </a:clrTo>
                </a:clrChange>
              </a:blip>
              <a:stretch>
                <a:fillRect/>
              </a:stretch>
            </p:blipFill>
            <p:spPr>
              <a:xfrm>
                <a:off x="3447952" y="4006338"/>
                <a:ext cx="1095375" cy="285750"/>
              </a:xfrm>
              <a:prstGeom prst="rect">
                <a:avLst/>
              </a:prstGeom>
            </p:spPr>
          </p:pic>
        </p:grpSp>
        <p:sp>
          <p:nvSpPr>
            <p:cNvPr id="57" name="TextBox 87"/>
            <p:cNvSpPr txBox="1"/>
            <p:nvPr/>
          </p:nvSpPr>
          <p:spPr>
            <a:xfrm>
              <a:off x="8012191" y="4168992"/>
              <a:ext cx="782598" cy="30785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white"/>
                  </a:solidFill>
                </a:rPr>
                <a:t>Release</a:t>
              </a:r>
            </a:p>
          </p:txBody>
        </p:sp>
      </p:grpSp>
      <p:pic>
        <p:nvPicPr>
          <p:cNvPr id="25" name="Picture 24" descr="https://i3-vso.sec.s-msft.com/en-us/docs/build/steps/build/_img/msbui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4355" y="2289337"/>
            <a:ext cx="485670" cy="48567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6848032" y="5067283"/>
            <a:ext cx="910274" cy="793007"/>
            <a:chOff x="7351625" y="4986322"/>
            <a:chExt cx="910511" cy="793214"/>
          </a:xfrm>
        </p:grpSpPr>
        <p:grpSp>
          <p:nvGrpSpPr>
            <p:cNvPr id="52" name="Group 51"/>
            <p:cNvGrpSpPr/>
            <p:nvPr/>
          </p:nvGrpSpPr>
          <p:grpSpPr>
            <a:xfrm>
              <a:off x="7351625" y="4986322"/>
              <a:ext cx="862795" cy="793214"/>
              <a:chOff x="7428657" y="4982917"/>
              <a:chExt cx="862795" cy="793214"/>
            </a:xfrm>
          </p:grpSpPr>
          <p:pic>
            <p:nvPicPr>
              <p:cNvPr id="54" name="Picture 53"/>
              <p:cNvPicPr>
                <a:picLocks noChangeAspect="1"/>
              </p:cNvPicPr>
              <p:nvPr/>
            </p:nvPicPr>
            <p:blipFill>
              <a:blip r:embed="rId10">
                <a:clrChange>
                  <a:clrFrom>
                    <a:srgbClr val="FFFFFF"/>
                  </a:clrFrom>
                  <a:clrTo>
                    <a:srgbClr val="FFFFFF">
                      <a:alpha val="0"/>
                    </a:srgbClr>
                  </a:clrTo>
                </a:clrChange>
              </a:blip>
              <a:stretch>
                <a:fillRect/>
              </a:stretch>
            </p:blipFill>
            <p:spPr>
              <a:xfrm>
                <a:off x="7428657" y="4982917"/>
                <a:ext cx="618740" cy="704412"/>
              </a:xfrm>
              <a:prstGeom prst="rect">
                <a:avLst/>
              </a:prstGeom>
            </p:spPr>
          </p:pic>
          <p:pic>
            <p:nvPicPr>
              <p:cNvPr id="55" name="Picture 54"/>
              <p:cNvPicPr>
                <a:picLocks noChangeAspect="1"/>
              </p:cNvPicPr>
              <p:nvPr/>
            </p:nvPicPr>
            <p:blipFill>
              <a:blip r:embed="rId10">
                <a:clrChange>
                  <a:clrFrom>
                    <a:srgbClr val="FFFFFF"/>
                  </a:clrFrom>
                  <a:clrTo>
                    <a:srgbClr val="FFFFFF">
                      <a:alpha val="0"/>
                    </a:srgbClr>
                  </a:clrTo>
                </a:clrChange>
              </a:blip>
              <a:stretch>
                <a:fillRect/>
              </a:stretch>
            </p:blipFill>
            <p:spPr>
              <a:xfrm>
                <a:off x="7672712" y="5071719"/>
                <a:ext cx="618740" cy="704412"/>
              </a:xfrm>
              <a:prstGeom prst="rect">
                <a:avLst/>
              </a:prstGeom>
            </p:spPr>
          </p:pic>
        </p:grpSp>
        <p:pic>
          <p:nvPicPr>
            <p:cNvPr id="53" name="Picture 52"/>
            <p:cNvPicPr>
              <a:picLocks noChangeAspect="1"/>
            </p:cNvPicPr>
            <p:nvPr/>
          </p:nvPicPr>
          <p:blipFill rotWithShape="1">
            <a:blip r:embed="rId11" cstate="print">
              <a:extLst>
                <a:ext uri="{28A0092B-C50C-407E-A947-70E740481C1C}">
                  <a14:useLocalDpi xmlns:a14="http://schemas.microsoft.com/office/drawing/2010/main" val="0"/>
                </a:ext>
              </a:extLst>
            </a:blip>
            <a:srcRect l="14850" t="18733" r="14377" b="18069"/>
            <a:stretch/>
          </p:blipFill>
          <p:spPr>
            <a:xfrm>
              <a:off x="7868897" y="5453058"/>
              <a:ext cx="393239" cy="263362"/>
            </a:xfrm>
            <a:prstGeom prst="rect">
              <a:avLst/>
            </a:prstGeom>
          </p:spPr>
        </p:pic>
      </p:grpSp>
      <p:pic>
        <p:nvPicPr>
          <p:cNvPr id="27" name="Picture 26" descr="http://www.ravichaganti.com/blog/uploads/2015/10/arm.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75788" y="5119781"/>
            <a:ext cx="715588" cy="58072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6"/>
          <p:cNvSpPr txBox="1">
            <a:spLocks noChangeArrowheads="1"/>
          </p:cNvSpPr>
          <p:nvPr/>
        </p:nvSpPr>
        <p:spPr bwMode="auto">
          <a:xfrm>
            <a:off x="8400314" y="5776301"/>
            <a:ext cx="1727349" cy="4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ARM templates are triggered to create required infrastructure for the application.</a:t>
            </a:r>
          </a:p>
        </p:txBody>
      </p:sp>
      <p:sp>
        <p:nvSpPr>
          <p:cNvPr id="29" name="TextBox 26"/>
          <p:cNvSpPr txBox="1">
            <a:spLocks noChangeArrowheads="1"/>
          </p:cNvSpPr>
          <p:nvPr/>
        </p:nvSpPr>
        <p:spPr bwMode="auto">
          <a:xfrm>
            <a:off x="6633666" y="5838300"/>
            <a:ext cx="1727349" cy="33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Infrastructure is provisioned in the Azure Cloud.</a:t>
            </a:r>
          </a:p>
        </p:txBody>
      </p:sp>
      <p:sp>
        <p:nvSpPr>
          <p:cNvPr id="30" name="TextBox 26"/>
          <p:cNvSpPr txBox="1">
            <a:spLocks noChangeArrowheads="1"/>
          </p:cNvSpPr>
          <p:nvPr/>
        </p:nvSpPr>
        <p:spPr bwMode="auto">
          <a:xfrm>
            <a:off x="3731434" y="5812622"/>
            <a:ext cx="1306454" cy="4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Application is deployed to the newly provisioned infrastructure.</a:t>
            </a:r>
          </a:p>
        </p:txBody>
      </p:sp>
      <p:sp>
        <p:nvSpPr>
          <p:cNvPr id="31" name="TextBox 26"/>
          <p:cNvSpPr txBox="1">
            <a:spLocks noChangeArrowheads="1"/>
          </p:cNvSpPr>
          <p:nvPr/>
        </p:nvSpPr>
        <p:spPr bwMode="auto">
          <a:xfrm>
            <a:off x="1953093" y="5874161"/>
            <a:ext cx="1624371" cy="4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Functional tests(Selenium) are performed on the deployed code.</a:t>
            </a:r>
          </a:p>
        </p:txBody>
      </p:sp>
      <p:sp>
        <p:nvSpPr>
          <p:cNvPr id="32" name="Down Arrow 104"/>
          <p:cNvSpPr/>
          <p:nvPr/>
        </p:nvSpPr>
        <p:spPr bwMode="auto">
          <a:xfrm rot="16200000" flipV="1">
            <a:off x="3303024" y="5359079"/>
            <a:ext cx="435901" cy="435457"/>
          </a:xfrm>
          <a:prstGeom prst="downArrow">
            <a:avLst/>
          </a:prstGeom>
          <a:solidFill>
            <a:srgbClr val="0070C0"/>
          </a:solid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sp>
        <p:nvSpPr>
          <p:cNvPr id="33" name="Down Arrow 105"/>
          <p:cNvSpPr/>
          <p:nvPr/>
        </p:nvSpPr>
        <p:spPr bwMode="auto">
          <a:xfrm rot="5400000" flipV="1">
            <a:off x="5969690" y="2335732"/>
            <a:ext cx="465455" cy="401994"/>
          </a:xfrm>
          <a:prstGeom prst="downArrow">
            <a:avLst/>
          </a:prstGeom>
          <a:solidFill>
            <a:srgbClr val="0070C0"/>
          </a:solid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sp>
        <p:nvSpPr>
          <p:cNvPr id="34" name="Down Arrow 106"/>
          <p:cNvSpPr/>
          <p:nvPr/>
        </p:nvSpPr>
        <p:spPr bwMode="auto">
          <a:xfrm rot="5400000" flipV="1">
            <a:off x="7742875" y="2356191"/>
            <a:ext cx="465455" cy="401994"/>
          </a:xfrm>
          <a:prstGeom prst="downArrow">
            <a:avLst/>
          </a:prstGeom>
          <a:solidFill>
            <a:srgbClr val="0070C0"/>
          </a:solid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sp>
        <p:nvSpPr>
          <p:cNvPr id="35" name="Down Arrow 107"/>
          <p:cNvSpPr/>
          <p:nvPr/>
        </p:nvSpPr>
        <p:spPr bwMode="auto">
          <a:xfrm rot="5400000" flipV="1">
            <a:off x="9882687" y="2354743"/>
            <a:ext cx="465455" cy="401994"/>
          </a:xfrm>
          <a:prstGeom prst="downArrow">
            <a:avLst/>
          </a:prstGeom>
          <a:solidFill>
            <a:srgbClr val="0070C0"/>
          </a:solid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sp>
        <p:nvSpPr>
          <p:cNvPr id="36" name="Down Arrow 108"/>
          <p:cNvSpPr/>
          <p:nvPr/>
        </p:nvSpPr>
        <p:spPr bwMode="auto">
          <a:xfrm rot="16200000" flipV="1">
            <a:off x="6206402" y="5316168"/>
            <a:ext cx="435901" cy="435457"/>
          </a:xfrm>
          <a:prstGeom prst="downArrow">
            <a:avLst/>
          </a:prstGeom>
          <a:solidFill>
            <a:srgbClr val="0070C0"/>
          </a:solid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sp>
        <p:nvSpPr>
          <p:cNvPr id="37" name="Down Arrow 109"/>
          <p:cNvSpPr/>
          <p:nvPr/>
        </p:nvSpPr>
        <p:spPr bwMode="auto">
          <a:xfrm rot="16200000" flipV="1">
            <a:off x="7990389" y="5237498"/>
            <a:ext cx="435901" cy="435457"/>
          </a:xfrm>
          <a:prstGeom prst="downArrow">
            <a:avLst/>
          </a:prstGeom>
          <a:solidFill>
            <a:srgbClr val="0070C0"/>
          </a:solid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sp>
        <p:nvSpPr>
          <p:cNvPr id="38" name="Down Arrow 110"/>
          <p:cNvSpPr/>
          <p:nvPr/>
        </p:nvSpPr>
        <p:spPr bwMode="auto">
          <a:xfrm rot="16200000" flipV="1">
            <a:off x="9656840" y="5201668"/>
            <a:ext cx="435901" cy="435457"/>
          </a:xfrm>
          <a:prstGeom prst="downArrow">
            <a:avLst/>
          </a:prstGeom>
          <a:solidFill>
            <a:srgbClr val="0070C0"/>
          </a:solid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pic>
        <p:nvPicPr>
          <p:cNvPr id="39" name="Picture 38" descr="https://avatars0.githubusercontent.com/u/11524380?v=3&amp;s=28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87777" y="5169526"/>
            <a:ext cx="714185" cy="714185"/>
          </a:xfrm>
          <a:prstGeom prst="rect">
            <a:avLst/>
          </a:prstGeom>
          <a:noFill/>
          <a:extLst>
            <a:ext uri="{909E8E84-426E-40DD-AFC4-6F175D3DCCD1}">
              <a14:hiddenFill xmlns:a14="http://schemas.microsoft.com/office/drawing/2010/main">
                <a:solidFill>
                  <a:srgbClr val="FFFFFF"/>
                </a:solidFill>
              </a14:hiddenFill>
            </a:ext>
          </a:extLst>
        </p:spPr>
      </p:pic>
      <p:sp>
        <p:nvSpPr>
          <p:cNvPr id="40" name="Down Arrow 112"/>
          <p:cNvSpPr/>
          <p:nvPr/>
        </p:nvSpPr>
        <p:spPr bwMode="auto">
          <a:xfrm rot="16200000" flipV="1">
            <a:off x="4786253" y="5308888"/>
            <a:ext cx="435901" cy="435457"/>
          </a:xfrm>
          <a:prstGeom prst="downArrow">
            <a:avLst/>
          </a:prstGeom>
          <a:solidFill>
            <a:srgbClr val="0070C0"/>
          </a:solid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sp>
        <p:nvSpPr>
          <p:cNvPr id="41" name="TextBox 26"/>
          <p:cNvSpPr txBox="1">
            <a:spLocks noChangeArrowheads="1"/>
          </p:cNvSpPr>
          <p:nvPr/>
        </p:nvSpPr>
        <p:spPr bwMode="auto">
          <a:xfrm>
            <a:off x="5155166" y="5812621"/>
            <a:ext cx="1306454" cy="33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Environment verification tests are performed.</a:t>
            </a:r>
          </a:p>
        </p:txBody>
      </p:sp>
      <p:pic>
        <p:nvPicPr>
          <p:cNvPr id="42" name="Picture 41"/>
          <p:cNvPicPr>
            <a:picLocks noChangeAspect="1"/>
          </p:cNvPicPr>
          <p:nvPr/>
        </p:nvPicPr>
        <p:blipFill rotWithShape="1">
          <a:blip r:embed="rId14"/>
          <a:srcRect t="1251"/>
          <a:stretch/>
        </p:blipFill>
        <p:spPr>
          <a:xfrm>
            <a:off x="3867137" y="5236603"/>
            <a:ext cx="846938" cy="534909"/>
          </a:xfrm>
          <a:prstGeom prst="rect">
            <a:avLst/>
          </a:prstGeom>
        </p:spPr>
      </p:pic>
      <p:pic>
        <p:nvPicPr>
          <p:cNvPr id="43" name="Picture 42" descr="http://nurs.ush.sd/_Images/_tchers/fem.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3746" y="5259162"/>
            <a:ext cx="551604" cy="553461"/>
          </a:xfrm>
          <a:prstGeom prst="rect">
            <a:avLst/>
          </a:prstGeom>
          <a:noFill/>
          <a:extLst>
            <a:ext uri="{909E8E84-426E-40DD-AFC4-6F175D3DCCD1}">
              <a14:hiddenFill xmlns:a14="http://schemas.microsoft.com/office/drawing/2010/main">
                <a:solidFill>
                  <a:srgbClr val="FFFFFF"/>
                </a:solidFill>
              </a14:hiddenFill>
            </a:ext>
          </a:extLst>
        </p:spPr>
      </p:pic>
      <p:sp>
        <p:nvSpPr>
          <p:cNvPr id="44" name="Down Arrow 118"/>
          <p:cNvSpPr/>
          <p:nvPr/>
        </p:nvSpPr>
        <p:spPr bwMode="auto">
          <a:xfrm rot="16200000" flipV="1">
            <a:off x="1637624" y="5321227"/>
            <a:ext cx="435901" cy="435457"/>
          </a:xfrm>
          <a:prstGeom prst="downArrow">
            <a:avLst/>
          </a:prstGeom>
          <a:solidFill>
            <a:srgbClr val="0070C0"/>
          </a:solid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sp>
        <p:nvSpPr>
          <p:cNvPr id="45" name="TextBox 26"/>
          <p:cNvSpPr txBox="1">
            <a:spLocks noChangeArrowheads="1"/>
          </p:cNvSpPr>
          <p:nvPr/>
        </p:nvSpPr>
        <p:spPr bwMode="auto">
          <a:xfrm>
            <a:off x="316588" y="5892023"/>
            <a:ext cx="1752352" cy="33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[Optional] Approval workflows to deploy to higher environments</a:t>
            </a:r>
          </a:p>
        </p:txBody>
      </p:sp>
      <p:pic>
        <p:nvPicPr>
          <p:cNvPr id="46" name="Picture 45"/>
          <p:cNvPicPr>
            <a:picLocks noChangeAspect="1"/>
          </p:cNvPicPr>
          <p:nvPr/>
        </p:nvPicPr>
        <p:blipFill rotWithShape="1">
          <a:blip r:embed="rId14"/>
          <a:srcRect t="1251"/>
          <a:stretch/>
        </p:blipFill>
        <p:spPr>
          <a:xfrm>
            <a:off x="5150494" y="3623590"/>
            <a:ext cx="1176993" cy="743364"/>
          </a:xfrm>
          <a:prstGeom prst="rect">
            <a:avLst/>
          </a:prstGeom>
        </p:spPr>
      </p:pic>
      <p:cxnSp>
        <p:nvCxnSpPr>
          <p:cNvPr id="47" name="Elbow Connector 121"/>
          <p:cNvCxnSpPr/>
          <p:nvPr/>
        </p:nvCxnSpPr>
        <p:spPr>
          <a:xfrm rot="5400000" flipH="1" flipV="1">
            <a:off x="1604049" y="3651619"/>
            <a:ext cx="1015065" cy="2004064"/>
          </a:xfrm>
          <a:prstGeom prst="bentConnector2">
            <a:avLst/>
          </a:prstGeom>
          <a:noFill/>
          <a:ln w="38100" cap="flat" cmpd="sng" algn="ctr">
            <a:solidFill>
              <a:srgbClr val="FCAF17"/>
            </a:solidFill>
            <a:prstDash val="solid"/>
            <a:tailEnd type="arrow"/>
          </a:ln>
          <a:effectLst>
            <a:glow rad="101600">
              <a:sysClr val="window" lastClr="FFFFFF">
                <a:alpha val="60000"/>
              </a:sysClr>
            </a:glow>
            <a:outerShdw blurRad="40000" dist="23000" dir="5400000" rotWithShape="0">
              <a:srgbClr val="000000">
                <a:alpha val="35000"/>
              </a:srgbClr>
            </a:outerShdw>
          </a:effectLst>
        </p:spPr>
      </p:cxnSp>
      <p:sp>
        <p:nvSpPr>
          <p:cNvPr id="48" name="TextBox 26"/>
          <p:cNvSpPr txBox="1">
            <a:spLocks noChangeArrowheads="1"/>
          </p:cNvSpPr>
          <p:nvPr/>
        </p:nvSpPr>
        <p:spPr bwMode="auto">
          <a:xfrm>
            <a:off x="5203493" y="4365281"/>
            <a:ext cx="1306454" cy="33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Deployment to higher environments</a:t>
            </a:r>
          </a:p>
        </p:txBody>
      </p:sp>
      <p:sp>
        <p:nvSpPr>
          <p:cNvPr id="49" name="TextBox 26"/>
          <p:cNvSpPr txBox="1">
            <a:spLocks noChangeArrowheads="1"/>
          </p:cNvSpPr>
          <p:nvPr/>
        </p:nvSpPr>
        <p:spPr bwMode="auto">
          <a:xfrm>
            <a:off x="2961723" y="4416611"/>
            <a:ext cx="1752352" cy="21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789"/>
            <a:r>
              <a:rPr lang="en-US" altLang="en-US" sz="800" dirty="0">
                <a:solidFill>
                  <a:srgbClr val="00234F"/>
                </a:solidFill>
                <a:latin typeface="Tahoma" pitchFamily="34" charset="0"/>
                <a:cs typeface="Tahoma" pitchFamily="34" charset="0"/>
              </a:rPr>
              <a:t>[Optional] Manual testing cycle</a:t>
            </a:r>
          </a:p>
        </p:txBody>
      </p:sp>
      <p:sp>
        <p:nvSpPr>
          <p:cNvPr id="50" name="Down Arrow 128"/>
          <p:cNvSpPr/>
          <p:nvPr/>
        </p:nvSpPr>
        <p:spPr bwMode="auto">
          <a:xfrm rot="5400000" flipV="1">
            <a:off x="4534310" y="3832085"/>
            <a:ext cx="465455" cy="401994"/>
          </a:xfrm>
          <a:prstGeom prst="downArrow">
            <a:avLst/>
          </a:prstGeom>
          <a:solidFill>
            <a:srgbClr val="0070C0"/>
          </a:solidFill>
          <a:ln w="38100" cap="flat" cmpd="sng" algn="ctr">
            <a:solidFill>
              <a:sysClr val="window" lastClr="FFFFFF">
                <a:lumMod val="95000"/>
              </a:sysClr>
            </a:solidFill>
            <a:prstDash val="solid"/>
            <a:headEnd type="none" w="med" len="med"/>
            <a:tailEnd type="none" w="med" len="med"/>
          </a:ln>
          <a:effectLst>
            <a:outerShdw blurRad="40000" dist="20000" dir="5400000" rotWithShape="0">
              <a:srgbClr val="000000">
                <a:alpha val="38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577" eaLnBrk="0" hangingPunct="0">
              <a:lnSpc>
                <a:spcPct val="80000"/>
              </a:lnSpc>
              <a:defRPr/>
            </a:pPr>
            <a:endParaRPr lang="en-US" sz="3197" b="1" kern="0" dirty="0">
              <a:solidFill>
                <a:srgbClr val="00234F"/>
              </a:solidFill>
              <a:latin typeface="AvenirNext LT Pro Medium"/>
            </a:endParaRPr>
          </a:p>
        </p:txBody>
      </p:sp>
      <p:pic>
        <p:nvPicPr>
          <p:cNvPr id="51" name="Picture 50" descr="https://d30y9cdsu7xlg0.cloudfront.net/png/83825-200.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399930" y="3746926"/>
            <a:ext cx="695211" cy="69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379716"/>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0792" y="241252"/>
            <a:ext cx="10270415" cy="681243"/>
          </a:xfrm>
        </p:spPr>
        <p:txBody>
          <a:bodyPr anchor="ctr"/>
          <a:lstStyle/>
          <a:p>
            <a:r>
              <a:rPr lang="en-US" dirty="0"/>
              <a:t>Avanade Agile Development Approach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1071962"/>
            <a:ext cx="11828543" cy="4944374"/>
          </a:xfrm>
          <a:prstGeom prst="rect">
            <a:avLst/>
          </a:prstGeom>
        </p:spPr>
      </p:pic>
    </p:spTree>
    <p:extLst>
      <p:ext uri="{BB962C8B-B14F-4D97-AF65-F5344CB8AC3E}">
        <p14:creationId xmlns:p14="http://schemas.microsoft.com/office/powerpoint/2010/main" val="375546070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Capability</a:t>
            </a:r>
          </a:p>
        </p:txBody>
      </p:sp>
      <p:grpSp>
        <p:nvGrpSpPr>
          <p:cNvPr id="41" name="Group 40"/>
          <p:cNvGrpSpPr/>
          <p:nvPr/>
        </p:nvGrpSpPr>
        <p:grpSpPr>
          <a:xfrm>
            <a:off x="3938954" y="2167259"/>
            <a:ext cx="1547446" cy="2277208"/>
            <a:chOff x="7148146" y="1951893"/>
            <a:chExt cx="1547446" cy="2277208"/>
          </a:xfrm>
        </p:grpSpPr>
        <p:sp>
          <p:nvSpPr>
            <p:cNvPr id="2" name="Rectangle: Rounded Corners 1"/>
            <p:cNvSpPr/>
            <p:nvPr/>
          </p:nvSpPr>
          <p:spPr>
            <a:xfrm>
              <a:off x="7148146" y="1951893"/>
              <a:ext cx="1547446" cy="227720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356323" y="2070515"/>
              <a:ext cx="1131818" cy="2072320"/>
              <a:chOff x="4279174" y="2044443"/>
              <a:chExt cx="1131818" cy="2072320"/>
            </a:xfrm>
          </p:grpSpPr>
          <p:pic>
            <p:nvPicPr>
              <p:cNvPr id="24" name="Picture 2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303462" y="3115816"/>
                <a:ext cx="391434" cy="391434"/>
              </a:xfrm>
              <a:prstGeom prst="rect">
                <a:avLst/>
              </a:prstGeom>
              <a:solidFill>
                <a:schemeClr val="tx2"/>
              </a:solidFill>
            </p:spPr>
          </p:pic>
          <p:pic>
            <p:nvPicPr>
              <p:cNvPr id="25" name="Picture 24"/>
              <p:cNvPicPr>
                <a:picLocks noChangeAspect="1"/>
              </p:cNvPicPr>
              <p:nvPr/>
            </p:nvPicPr>
            <p:blipFill>
              <a:blip r:embed="rId3">
                <a:duotone>
                  <a:schemeClr val="bg2">
                    <a:shade val="45000"/>
                    <a:satMod val="135000"/>
                  </a:schemeClr>
                  <a:prstClr val="white"/>
                </a:duotone>
              </a:blip>
              <a:stretch>
                <a:fillRect/>
              </a:stretch>
            </p:blipFill>
            <p:spPr>
              <a:xfrm>
                <a:off x="4279174" y="2667940"/>
                <a:ext cx="474589" cy="324435"/>
              </a:xfrm>
              <a:prstGeom prst="rect">
                <a:avLst/>
              </a:prstGeom>
              <a:solidFill>
                <a:schemeClr val="tx2"/>
              </a:solidFill>
            </p:spPr>
          </p:pic>
          <p:pic>
            <p:nvPicPr>
              <p:cNvPr id="26" name="Picture 25"/>
              <p:cNvPicPr>
                <a:picLocks noChangeAspect="1"/>
              </p:cNvPicPr>
              <p:nvPr/>
            </p:nvPicPr>
            <p:blipFill>
              <a:blip r:embed="rId4"/>
              <a:stretch>
                <a:fillRect/>
              </a:stretch>
            </p:blipFill>
            <p:spPr>
              <a:xfrm>
                <a:off x="5035065" y="2654336"/>
                <a:ext cx="337213" cy="324774"/>
              </a:xfrm>
              <a:prstGeom prst="rect">
                <a:avLst/>
              </a:prstGeom>
              <a:solidFill>
                <a:schemeClr val="tx2"/>
              </a:solidFill>
            </p:spPr>
          </p:pic>
          <p:grpSp>
            <p:nvGrpSpPr>
              <p:cNvPr id="27" name="Group 26"/>
              <p:cNvGrpSpPr/>
              <p:nvPr/>
            </p:nvGrpSpPr>
            <p:grpSpPr>
              <a:xfrm>
                <a:off x="4685933" y="3637831"/>
                <a:ext cx="355306" cy="478932"/>
                <a:chOff x="686002" y="2335447"/>
                <a:chExt cx="512339" cy="690605"/>
              </a:xfrm>
              <a:solidFill>
                <a:schemeClr val="tx2"/>
              </a:solidFill>
            </p:grpSpPr>
            <p:sp>
              <p:nvSpPr>
                <p:cNvPr id="39" name="Freeform 97"/>
                <p:cNvSpPr>
                  <a:spLocks/>
                </p:cNvSpPr>
                <p:nvPr/>
              </p:nvSpPr>
              <p:spPr bwMode="auto">
                <a:xfrm>
                  <a:off x="686002" y="2540382"/>
                  <a:ext cx="397239" cy="485670"/>
                </a:xfrm>
                <a:custGeom>
                  <a:avLst/>
                  <a:gdLst>
                    <a:gd name="T0" fmla="*/ 107 w 120"/>
                    <a:gd name="T1" fmla="*/ 0 h 146"/>
                    <a:gd name="T2" fmla="*/ 57 w 120"/>
                    <a:gd name="T3" fmla="*/ 0 h 146"/>
                    <a:gd name="T4" fmla="*/ 40 w 120"/>
                    <a:gd name="T5" fmla="*/ 16 h 146"/>
                    <a:gd name="T6" fmla="*/ 40 w 120"/>
                    <a:gd name="T7" fmla="*/ 17 h 146"/>
                    <a:gd name="T8" fmla="*/ 22 w 120"/>
                    <a:gd name="T9" fmla="*/ 0 h 146"/>
                    <a:gd name="T10" fmla="*/ 17 w 120"/>
                    <a:gd name="T11" fmla="*/ 0 h 146"/>
                    <a:gd name="T12" fmla="*/ 0 w 120"/>
                    <a:gd name="T13" fmla="*/ 17 h 146"/>
                    <a:gd name="T14" fmla="*/ 0 w 120"/>
                    <a:gd name="T15" fmla="*/ 53 h 146"/>
                    <a:gd name="T16" fmla="*/ 17 w 120"/>
                    <a:gd name="T17" fmla="*/ 70 h 146"/>
                    <a:gd name="T18" fmla="*/ 17 w 120"/>
                    <a:gd name="T19" fmla="*/ 70 h 146"/>
                    <a:gd name="T20" fmla="*/ 16 w 120"/>
                    <a:gd name="T21" fmla="*/ 74 h 146"/>
                    <a:gd name="T22" fmla="*/ 16 w 120"/>
                    <a:gd name="T23" fmla="*/ 134 h 146"/>
                    <a:gd name="T24" fmla="*/ 28 w 120"/>
                    <a:gd name="T25" fmla="*/ 146 h 146"/>
                    <a:gd name="T26" fmla="*/ 40 w 120"/>
                    <a:gd name="T27" fmla="*/ 134 h 146"/>
                    <a:gd name="T28" fmla="*/ 52 w 120"/>
                    <a:gd name="T29" fmla="*/ 146 h 146"/>
                    <a:gd name="T30" fmla="*/ 64 w 120"/>
                    <a:gd name="T31" fmla="*/ 134 h 146"/>
                    <a:gd name="T32" fmla="*/ 64 w 120"/>
                    <a:gd name="T33" fmla="*/ 23 h 146"/>
                    <a:gd name="T34" fmla="*/ 107 w 120"/>
                    <a:gd name="T35" fmla="*/ 23 h 146"/>
                    <a:gd name="T36" fmla="*/ 120 w 120"/>
                    <a:gd name="T37" fmla="*/ 12 h 146"/>
                    <a:gd name="T38" fmla="*/ 107 w 120"/>
                    <a:gd name="T3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46">
                      <a:moveTo>
                        <a:pt x="107" y="0"/>
                      </a:moveTo>
                      <a:cubicBezTo>
                        <a:pt x="99" y="0"/>
                        <a:pt x="57" y="0"/>
                        <a:pt x="57" y="0"/>
                      </a:cubicBezTo>
                      <a:cubicBezTo>
                        <a:pt x="40" y="16"/>
                        <a:pt x="40" y="16"/>
                        <a:pt x="40" y="16"/>
                      </a:cubicBezTo>
                      <a:cubicBezTo>
                        <a:pt x="40" y="17"/>
                        <a:pt x="40" y="17"/>
                        <a:pt x="40" y="17"/>
                      </a:cubicBezTo>
                      <a:cubicBezTo>
                        <a:pt x="22" y="0"/>
                        <a:pt x="22" y="0"/>
                        <a:pt x="22" y="0"/>
                      </a:cubicBezTo>
                      <a:cubicBezTo>
                        <a:pt x="17" y="0"/>
                        <a:pt x="17" y="0"/>
                        <a:pt x="17" y="0"/>
                      </a:cubicBezTo>
                      <a:cubicBezTo>
                        <a:pt x="8" y="0"/>
                        <a:pt x="0" y="7"/>
                        <a:pt x="0" y="17"/>
                      </a:cubicBezTo>
                      <a:cubicBezTo>
                        <a:pt x="0" y="53"/>
                        <a:pt x="0" y="53"/>
                        <a:pt x="0" y="53"/>
                      </a:cubicBezTo>
                      <a:cubicBezTo>
                        <a:pt x="0" y="62"/>
                        <a:pt x="8" y="70"/>
                        <a:pt x="17" y="70"/>
                      </a:cubicBezTo>
                      <a:cubicBezTo>
                        <a:pt x="17" y="70"/>
                        <a:pt x="17" y="70"/>
                        <a:pt x="17" y="70"/>
                      </a:cubicBezTo>
                      <a:cubicBezTo>
                        <a:pt x="17" y="71"/>
                        <a:pt x="16" y="73"/>
                        <a:pt x="16" y="74"/>
                      </a:cubicBezTo>
                      <a:cubicBezTo>
                        <a:pt x="16" y="134"/>
                        <a:pt x="16" y="134"/>
                        <a:pt x="16" y="134"/>
                      </a:cubicBezTo>
                      <a:cubicBezTo>
                        <a:pt x="16" y="140"/>
                        <a:pt x="22" y="146"/>
                        <a:pt x="28" y="146"/>
                      </a:cubicBezTo>
                      <a:cubicBezTo>
                        <a:pt x="35" y="146"/>
                        <a:pt x="40" y="140"/>
                        <a:pt x="40" y="134"/>
                      </a:cubicBezTo>
                      <a:cubicBezTo>
                        <a:pt x="40" y="140"/>
                        <a:pt x="46" y="146"/>
                        <a:pt x="52" y="146"/>
                      </a:cubicBezTo>
                      <a:cubicBezTo>
                        <a:pt x="59" y="146"/>
                        <a:pt x="64" y="140"/>
                        <a:pt x="64" y="134"/>
                      </a:cubicBezTo>
                      <a:cubicBezTo>
                        <a:pt x="64" y="23"/>
                        <a:pt x="64" y="23"/>
                        <a:pt x="64" y="23"/>
                      </a:cubicBezTo>
                      <a:cubicBezTo>
                        <a:pt x="64" y="23"/>
                        <a:pt x="101" y="23"/>
                        <a:pt x="107" y="23"/>
                      </a:cubicBezTo>
                      <a:cubicBezTo>
                        <a:pt x="113" y="23"/>
                        <a:pt x="120" y="20"/>
                        <a:pt x="120" y="12"/>
                      </a:cubicBezTo>
                      <a:cubicBezTo>
                        <a:pt x="120" y="4"/>
                        <a:pt x="114" y="0"/>
                        <a:pt x="1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40" name="Freeform 98"/>
                <p:cNvSpPr>
                  <a:spLocks noEditPoints="1"/>
                </p:cNvSpPr>
                <p:nvPr/>
              </p:nvSpPr>
              <p:spPr bwMode="auto">
                <a:xfrm>
                  <a:off x="749167" y="2335447"/>
                  <a:ext cx="449174" cy="185284"/>
                </a:xfrm>
                <a:custGeom>
                  <a:avLst/>
                  <a:gdLst>
                    <a:gd name="T0" fmla="*/ 116 w 136"/>
                    <a:gd name="T1" fmla="*/ 1 h 56"/>
                    <a:gd name="T2" fmla="*/ 106 w 136"/>
                    <a:gd name="T3" fmla="*/ 5 h 56"/>
                    <a:gd name="T4" fmla="*/ 95 w 136"/>
                    <a:gd name="T5" fmla="*/ 12 h 56"/>
                    <a:gd name="T6" fmla="*/ 79 w 136"/>
                    <a:gd name="T7" fmla="*/ 0 h 56"/>
                    <a:gd name="T8" fmla="*/ 65 w 136"/>
                    <a:gd name="T9" fmla="*/ 7 h 56"/>
                    <a:gd name="T10" fmla="*/ 39 w 136"/>
                    <a:gd name="T11" fmla="*/ 23 h 56"/>
                    <a:gd name="T12" fmla="*/ 21 w 136"/>
                    <a:gd name="T13" fmla="*/ 12 h 56"/>
                    <a:gd name="T14" fmla="*/ 0 w 136"/>
                    <a:gd name="T15" fmla="*/ 33 h 56"/>
                    <a:gd name="T16" fmla="*/ 21 w 136"/>
                    <a:gd name="T17" fmla="*/ 54 h 56"/>
                    <a:gd name="T18" fmla="*/ 38 w 136"/>
                    <a:gd name="T19" fmla="*/ 45 h 56"/>
                    <a:gd name="T20" fmla="*/ 79 w 136"/>
                    <a:gd name="T21" fmla="*/ 56 h 56"/>
                    <a:gd name="T22" fmla="*/ 92 w 136"/>
                    <a:gd name="T23" fmla="*/ 48 h 56"/>
                    <a:gd name="T24" fmla="*/ 116 w 136"/>
                    <a:gd name="T25" fmla="*/ 56 h 56"/>
                    <a:gd name="T26" fmla="*/ 136 w 136"/>
                    <a:gd name="T27" fmla="*/ 29 h 56"/>
                    <a:gd name="T28" fmla="*/ 116 w 136"/>
                    <a:gd name="T29" fmla="*/ 1 h 56"/>
                    <a:gd name="T30" fmla="*/ 79 w 136"/>
                    <a:gd name="T31" fmla="*/ 46 h 56"/>
                    <a:gd name="T32" fmla="*/ 66 w 136"/>
                    <a:gd name="T33" fmla="*/ 28 h 56"/>
                    <a:gd name="T34" fmla="*/ 79 w 136"/>
                    <a:gd name="T35" fmla="*/ 10 h 56"/>
                    <a:gd name="T36" fmla="*/ 92 w 136"/>
                    <a:gd name="T37" fmla="*/ 28 h 56"/>
                    <a:gd name="T38" fmla="*/ 79 w 136"/>
                    <a:gd name="T39" fmla="*/ 46 h 56"/>
                    <a:gd name="T40" fmla="*/ 116 w 136"/>
                    <a:gd name="T41" fmla="*/ 46 h 56"/>
                    <a:gd name="T42" fmla="*/ 103 w 136"/>
                    <a:gd name="T43" fmla="*/ 29 h 56"/>
                    <a:gd name="T44" fmla="*/ 116 w 136"/>
                    <a:gd name="T45" fmla="*/ 11 h 56"/>
                    <a:gd name="T46" fmla="*/ 129 w 136"/>
                    <a:gd name="T47" fmla="*/ 29 h 56"/>
                    <a:gd name="T48" fmla="*/ 116 w 136"/>
                    <a:gd name="T4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56">
                      <a:moveTo>
                        <a:pt x="116" y="1"/>
                      </a:moveTo>
                      <a:cubicBezTo>
                        <a:pt x="112" y="1"/>
                        <a:pt x="110" y="3"/>
                        <a:pt x="106" y="5"/>
                      </a:cubicBezTo>
                      <a:cubicBezTo>
                        <a:pt x="95" y="12"/>
                        <a:pt x="95" y="12"/>
                        <a:pt x="95" y="12"/>
                      </a:cubicBezTo>
                      <a:cubicBezTo>
                        <a:pt x="92" y="5"/>
                        <a:pt x="86" y="0"/>
                        <a:pt x="79" y="0"/>
                      </a:cubicBezTo>
                      <a:cubicBezTo>
                        <a:pt x="75" y="0"/>
                        <a:pt x="70" y="4"/>
                        <a:pt x="65" y="7"/>
                      </a:cubicBezTo>
                      <a:cubicBezTo>
                        <a:pt x="61" y="9"/>
                        <a:pt x="45" y="19"/>
                        <a:pt x="39" y="23"/>
                      </a:cubicBezTo>
                      <a:cubicBezTo>
                        <a:pt x="35" y="17"/>
                        <a:pt x="29" y="12"/>
                        <a:pt x="21" y="12"/>
                      </a:cubicBezTo>
                      <a:cubicBezTo>
                        <a:pt x="10" y="12"/>
                        <a:pt x="0" y="22"/>
                        <a:pt x="0" y="33"/>
                      </a:cubicBezTo>
                      <a:cubicBezTo>
                        <a:pt x="0" y="45"/>
                        <a:pt x="10" y="54"/>
                        <a:pt x="21" y="54"/>
                      </a:cubicBezTo>
                      <a:cubicBezTo>
                        <a:pt x="28" y="54"/>
                        <a:pt x="34" y="51"/>
                        <a:pt x="38" y="45"/>
                      </a:cubicBezTo>
                      <a:cubicBezTo>
                        <a:pt x="44" y="47"/>
                        <a:pt x="77" y="56"/>
                        <a:pt x="79" y="56"/>
                      </a:cubicBezTo>
                      <a:cubicBezTo>
                        <a:pt x="84" y="56"/>
                        <a:pt x="89" y="53"/>
                        <a:pt x="92" y="48"/>
                      </a:cubicBezTo>
                      <a:cubicBezTo>
                        <a:pt x="92" y="48"/>
                        <a:pt x="110" y="56"/>
                        <a:pt x="116" y="56"/>
                      </a:cubicBezTo>
                      <a:cubicBezTo>
                        <a:pt x="127" y="56"/>
                        <a:pt x="136" y="44"/>
                        <a:pt x="136" y="29"/>
                      </a:cubicBezTo>
                      <a:cubicBezTo>
                        <a:pt x="136" y="14"/>
                        <a:pt x="127" y="1"/>
                        <a:pt x="116" y="1"/>
                      </a:cubicBezTo>
                      <a:close/>
                      <a:moveTo>
                        <a:pt x="79" y="46"/>
                      </a:moveTo>
                      <a:cubicBezTo>
                        <a:pt x="72" y="46"/>
                        <a:pt x="66" y="38"/>
                        <a:pt x="66" y="28"/>
                      </a:cubicBezTo>
                      <a:cubicBezTo>
                        <a:pt x="66" y="18"/>
                        <a:pt x="72" y="10"/>
                        <a:pt x="79" y="10"/>
                      </a:cubicBezTo>
                      <a:cubicBezTo>
                        <a:pt x="86" y="10"/>
                        <a:pt x="92" y="18"/>
                        <a:pt x="92" y="28"/>
                      </a:cubicBezTo>
                      <a:cubicBezTo>
                        <a:pt x="92" y="38"/>
                        <a:pt x="86" y="46"/>
                        <a:pt x="79" y="46"/>
                      </a:cubicBezTo>
                      <a:close/>
                      <a:moveTo>
                        <a:pt x="116" y="46"/>
                      </a:moveTo>
                      <a:cubicBezTo>
                        <a:pt x="109" y="46"/>
                        <a:pt x="103" y="38"/>
                        <a:pt x="103" y="29"/>
                      </a:cubicBezTo>
                      <a:cubicBezTo>
                        <a:pt x="103" y="19"/>
                        <a:pt x="109" y="11"/>
                        <a:pt x="116" y="11"/>
                      </a:cubicBezTo>
                      <a:cubicBezTo>
                        <a:pt x="123" y="11"/>
                        <a:pt x="129" y="19"/>
                        <a:pt x="129" y="29"/>
                      </a:cubicBezTo>
                      <a:cubicBezTo>
                        <a:pt x="129" y="38"/>
                        <a:pt x="123" y="46"/>
                        <a:pt x="116"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grpSp>
          <p:grpSp>
            <p:nvGrpSpPr>
              <p:cNvPr id="28" name="Group 27"/>
              <p:cNvGrpSpPr/>
              <p:nvPr/>
            </p:nvGrpSpPr>
            <p:grpSpPr>
              <a:xfrm>
                <a:off x="4525950" y="2044443"/>
                <a:ext cx="677721" cy="433057"/>
                <a:chOff x="6153151" y="1125537"/>
                <a:chExt cx="879475" cy="561976"/>
              </a:xfrm>
              <a:solidFill>
                <a:schemeClr val="tx2"/>
              </a:solidFill>
            </p:grpSpPr>
            <p:sp>
              <p:nvSpPr>
                <p:cNvPr id="32" name="Freeform 89"/>
                <p:cNvSpPr>
                  <a:spLocks noEditPoints="1"/>
                </p:cNvSpPr>
                <p:nvPr/>
              </p:nvSpPr>
              <p:spPr bwMode="auto">
                <a:xfrm>
                  <a:off x="6153151" y="1179512"/>
                  <a:ext cx="879475" cy="468313"/>
                </a:xfrm>
                <a:custGeom>
                  <a:avLst/>
                  <a:gdLst>
                    <a:gd name="T0" fmla="*/ 152 w 485"/>
                    <a:gd name="T1" fmla="*/ 38 h 258"/>
                    <a:gd name="T2" fmla="*/ 156 w 485"/>
                    <a:gd name="T3" fmla="*/ 8 h 258"/>
                    <a:gd name="T4" fmla="*/ 123 w 485"/>
                    <a:gd name="T5" fmla="*/ 0 h 258"/>
                    <a:gd name="T6" fmla="*/ 59 w 485"/>
                    <a:gd name="T7" fmla="*/ 64 h 258"/>
                    <a:gd name="T8" fmla="*/ 102 w 485"/>
                    <a:gd name="T9" fmla="*/ 139 h 258"/>
                    <a:gd name="T10" fmla="*/ 102 w 485"/>
                    <a:gd name="T11" fmla="*/ 164 h 258"/>
                    <a:gd name="T12" fmla="*/ 0 w 485"/>
                    <a:gd name="T13" fmla="*/ 246 h 258"/>
                    <a:gd name="T14" fmla="*/ 83 w 485"/>
                    <a:gd name="T15" fmla="*/ 258 h 258"/>
                    <a:gd name="T16" fmla="*/ 84 w 485"/>
                    <a:gd name="T17" fmla="*/ 245 h 258"/>
                    <a:gd name="T18" fmla="*/ 113 w 485"/>
                    <a:gd name="T19" fmla="*/ 170 h 258"/>
                    <a:gd name="T20" fmla="*/ 201 w 485"/>
                    <a:gd name="T21" fmla="*/ 134 h 258"/>
                    <a:gd name="T22" fmla="*/ 201 w 485"/>
                    <a:gd name="T23" fmla="*/ 134 h 258"/>
                    <a:gd name="T24" fmla="*/ 152 w 485"/>
                    <a:gd name="T25" fmla="*/ 38 h 258"/>
                    <a:gd name="T26" fmla="*/ 481 w 485"/>
                    <a:gd name="T27" fmla="*/ 228 h 258"/>
                    <a:gd name="T28" fmla="*/ 382 w 485"/>
                    <a:gd name="T29" fmla="*/ 164 h 258"/>
                    <a:gd name="T30" fmla="*/ 382 w 485"/>
                    <a:gd name="T31" fmla="*/ 139 h 258"/>
                    <a:gd name="T32" fmla="*/ 425 w 485"/>
                    <a:gd name="T33" fmla="*/ 64 h 258"/>
                    <a:gd name="T34" fmla="*/ 361 w 485"/>
                    <a:gd name="T35" fmla="*/ 0 h 258"/>
                    <a:gd name="T36" fmla="*/ 328 w 485"/>
                    <a:gd name="T37" fmla="*/ 8 h 258"/>
                    <a:gd name="T38" fmla="*/ 332 w 485"/>
                    <a:gd name="T39" fmla="*/ 38 h 258"/>
                    <a:gd name="T40" fmla="*/ 283 w 485"/>
                    <a:gd name="T41" fmla="*/ 134 h 258"/>
                    <a:gd name="T42" fmla="*/ 283 w 485"/>
                    <a:gd name="T43" fmla="*/ 134 h 258"/>
                    <a:gd name="T44" fmla="*/ 369 w 485"/>
                    <a:gd name="T45" fmla="*/ 167 h 258"/>
                    <a:gd name="T46" fmla="*/ 401 w 485"/>
                    <a:gd name="T47" fmla="*/ 245 h 258"/>
                    <a:gd name="T48" fmla="*/ 401 w 485"/>
                    <a:gd name="T49" fmla="*/ 258 h 258"/>
                    <a:gd name="T50" fmla="*/ 485 w 485"/>
                    <a:gd name="T51" fmla="*/ 246 h 258"/>
                    <a:gd name="T52" fmla="*/ 481 w 485"/>
                    <a:gd name="T53" fmla="*/ 2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5" h="258">
                      <a:moveTo>
                        <a:pt x="152" y="38"/>
                      </a:moveTo>
                      <a:cubicBezTo>
                        <a:pt x="152" y="28"/>
                        <a:pt x="154" y="18"/>
                        <a:pt x="156" y="8"/>
                      </a:cubicBezTo>
                      <a:cubicBezTo>
                        <a:pt x="147" y="3"/>
                        <a:pt x="135" y="0"/>
                        <a:pt x="123" y="0"/>
                      </a:cubicBezTo>
                      <a:cubicBezTo>
                        <a:pt x="88" y="0"/>
                        <a:pt x="59" y="25"/>
                        <a:pt x="59" y="64"/>
                      </a:cubicBezTo>
                      <a:cubicBezTo>
                        <a:pt x="59" y="96"/>
                        <a:pt x="77" y="127"/>
                        <a:pt x="102" y="139"/>
                      </a:cubicBezTo>
                      <a:cubicBezTo>
                        <a:pt x="102" y="164"/>
                        <a:pt x="102" y="164"/>
                        <a:pt x="102" y="164"/>
                      </a:cubicBezTo>
                      <a:cubicBezTo>
                        <a:pt x="22" y="169"/>
                        <a:pt x="6" y="203"/>
                        <a:pt x="0" y="246"/>
                      </a:cubicBezTo>
                      <a:cubicBezTo>
                        <a:pt x="83" y="258"/>
                        <a:pt x="83" y="258"/>
                        <a:pt x="83" y="258"/>
                      </a:cubicBezTo>
                      <a:cubicBezTo>
                        <a:pt x="84" y="245"/>
                        <a:pt x="84" y="245"/>
                        <a:pt x="84" y="245"/>
                      </a:cubicBezTo>
                      <a:cubicBezTo>
                        <a:pt x="88" y="218"/>
                        <a:pt x="94" y="191"/>
                        <a:pt x="113" y="170"/>
                      </a:cubicBezTo>
                      <a:cubicBezTo>
                        <a:pt x="131" y="152"/>
                        <a:pt x="159" y="139"/>
                        <a:pt x="201" y="134"/>
                      </a:cubicBezTo>
                      <a:cubicBezTo>
                        <a:pt x="201" y="134"/>
                        <a:pt x="201" y="134"/>
                        <a:pt x="201" y="134"/>
                      </a:cubicBezTo>
                      <a:cubicBezTo>
                        <a:pt x="173" y="116"/>
                        <a:pt x="152" y="79"/>
                        <a:pt x="152" y="38"/>
                      </a:cubicBezTo>
                      <a:close/>
                      <a:moveTo>
                        <a:pt x="481" y="228"/>
                      </a:moveTo>
                      <a:cubicBezTo>
                        <a:pt x="472" y="194"/>
                        <a:pt x="450" y="168"/>
                        <a:pt x="382" y="164"/>
                      </a:cubicBezTo>
                      <a:cubicBezTo>
                        <a:pt x="382" y="139"/>
                        <a:pt x="382" y="139"/>
                        <a:pt x="382" y="139"/>
                      </a:cubicBezTo>
                      <a:cubicBezTo>
                        <a:pt x="407" y="127"/>
                        <a:pt x="425" y="96"/>
                        <a:pt x="425" y="64"/>
                      </a:cubicBezTo>
                      <a:cubicBezTo>
                        <a:pt x="425" y="25"/>
                        <a:pt x="396" y="0"/>
                        <a:pt x="361" y="0"/>
                      </a:cubicBezTo>
                      <a:cubicBezTo>
                        <a:pt x="349" y="0"/>
                        <a:pt x="338" y="3"/>
                        <a:pt x="328" y="8"/>
                      </a:cubicBezTo>
                      <a:cubicBezTo>
                        <a:pt x="331" y="18"/>
                        <a:pt x="332" y="28"/>
                        <a:pt x="332" y="38"/>
                      </a:cubicBezTo>
                      <a:cubicBezTo>
                        <a:pt x="332" y="79"/>
                        <a:pt x="312" y="116"/>
                        <a:pt x="283" y="134"/>
                      </a:cubicBezTo>
                      <a:cubicBezTo>
                        <a:pt x="283" y="134"/>
                        <a:pt x="283" y="134"/>
                        <a:pt x="283" y="134"/>
                      </a:cubicBezTo>
                      <a:cubicBezTo>
                        <a:pt x="324" y="139"/>
                        <a:pt x="352" y="150"/>
                        <a:pt x="369" y="167"/>
                      </a:cubicBezTo>
                      <a:cubicBezTo>
                        <a:pt x="390" y="188"/>
                        <a:pt x="397" y="217"/>
                        <a:pt x="401" y="245"/>
                      </a:cubicBezTo>
                      <a:cubicBezTo>
                        <a:pt x="401" y="258"/>
                        <a:pt x="401" y="258"/>
                        <a:pt x="401" y="258"/>
                      </a:cubicBezTo>
                      <a:cubicBezTo>
                        <a:pt x="485" y="246"/>
                        <a:pt x="485" y="246"/>
                        <a:pt x="485" y="246"/>
                      </a:cubicBezTo>
                      <a:cubicBezTo>
                        <a:pt x="484" y="240"/>
                        <a:pt x="483" y="234"/>
                        <a:pt x="48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3" name="Freeform 90"/>
                <p:cNvSpPr>
                  <a:spLocks/>
                </p:cNvSpPr>
                <p:nvPr/>
              </p:nvSpPr>
              <p:spPr bwMode="auto">
                <a:xfrm>
                  <a:off x="6459538" y="1125537"/>
                  <a:ext cx="263525" cy="300038"/>
                </a:xfrm>
                <a:custGeom>
                  <a:avLst/>
                  <a:gdLst>
                    <a:gd name="T0" fmla="*/ 73 w 146"/>
                    <a:gd name="T1" fmla="*/ 165 h 165"/>
                    <a:gd name="T2" fmla="*/ 97 w 146"/>
                    <a:gd name="T3" fmla="*/ 159 h 165"/>
                    <a:gd name="T4" fmla="*/ 146 w 146"/>
                    <a:gd name="T5" fmla="*/ 74 h 165"/>
                    <a:gd name="T6" fmla="*/ 73 w 146"/>
                    <a:gd name="T7" fmla="*/ 0 h 165"/>
                    <a:gd name="T8" fmla="*/ 0 w 146"/>
                    <a:gd name="T9" fmla="*/ 74 h 165"/>
                    <a:gd name="T10" fmla="*/ 49 w 146"/>
                    <a:gd name="T11" fmla="*/ 159 h 165"/>
                    <a:gd name="T12" fmla="*/ 73 w 146"/>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46" h="165">
                      <a:moveTo>
                        <a:pt x="73" y="165"/>
                      </a:moveTo>
                      <a:cubicBezTo>
                        <a:pt x="86" y="165"/>
                        <a:pt x="97" y="159"/>
                        <a:pt x="97" y="159"/>
                      </a:cubicBezTo>
                      <a:cubicBezTo>
                        <a:pt x="126" y="146"/>
                        <a:pt x="146" y="110"/>
                        <a:pt x="146" y="74"/>
                      </a:cubicBezTo>
                      <a:cubicBezTo>
                        <a:pt x="146" y="28"/>
                        <a:pt x="114" y="0"/>
                        <a:pt x="73" y="0"/>
                      </a:cubicBezTo>
                      <a:cubicBezTo>
                        <a:pt x="33" y="0"/>
                        <a:pt x="0" y="28"/>
                        <a:pt x="0" y="74"/>
                      </a:cubicBezTo>
                      <a:cubicBezTo>
                        <a:pt x="0" y="110"/>
                        <a:pt x="21" y="146"/>
                        <a:pt x="49" y="159"/>
                      </a:cubicBezTo>
                      <a:cubicBezTo>
                        <a:pt x="49" y="159"/>
                        <a:pt x="61" y="165"/>
                        <a:pt x="73"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4" name="Freeform 91"/>
                <p:cNvSpPr>
                  <a:spLocks/>
                </p:cNvSpPr>
                <p:nvPr/>
              </p:nvSpPr>
              <p:spPr bwMode="auto">
                <a:xfrm>
                  <a:off x="6615113" y="1450975"/>
                  <a:ext cx="233363" cy="236538"/>
                </a:xfrm>
                <a:custGeom>
                  <a:avLst/>
                  <a:gdLst>
                    <a:gd name="T0" fmla="*/ 126 w 129"/>
                    <a:gd name="T1" fmla="*/ 81 h 131"/>
                    <a:gd name="T2" fmla="*/ 29 w 129"/>
                    <a:gd name="T3" fmla="*/ 0 h 131"/>
                    <a:gd name="T4" fmla="*/ 0 w 129"/>
                    <a:gd name="T5" fmla="*/ 131 h 131"/>
                    <a:gd name="T6" fmla="*/ 129 w 129"/>
                    <a:gd name="T7" fmla="*/ 118 h 131"/>
                    <a:gd name="T8" fmla="*/ 126 w 129"/>
                    <a:gd name="T9" fmla="*/ 81 h 131"/>
                  </a:gdLst>
                  <a:ahLst/>
                  <a:cxnLst>
                    <a:cxn ang="0">
                      <a:pos x="T0" y="T1"/>
                    </a:cxn>
                    <a:cxn ang="0">
                      <a:pos x="T2" y="T3"/>
                    </a:cxn>
                    <a:cxn ang="0">
                      <a:pos x="T4" y="T5"/>
                    </a:cxn>
                    <a:cxn ang="0">
                      <a:pos x="T6" y="T7"/>
                    </a:cxn>
                    <a:cxn ang="0">
                      <a:pos x="T8" y="T9"/>
                    </a:cxn>
                  </a:cxnLst>
                  <a:rect l="0" t="0" r="r" b="b"/>
                  <a:pathLst>
                    <a:path w="129" h="131">
                      <a:moveTo>
                        <a:pt x="126" y="81"/>
                      </a:moveTo>
                      <a:cubicBezTo>
                        <a:pt x="118" y="39"/>
                        <a:pt x="104" y="7"/>
                        <a:pt x="29" y="0"/>
                      </a:cubicBezTo>
                      <a:cubicBezTo>
                        <a:pt x="0" y="131"/>
                        <a:pt x="0" y="131"/>
                        <a:pt x="0" y="131"/>
                      </a:cubicBezTo>
                      <a:cubicBezTo>
                        <a:pt x="90" y="130"/>
                        <a:pt x="129" y="118"/>
                        <a:pt x="129" y="118"/>
                      </a:cubicBezTo>
                      <a:cubicBezTo>
                        <a:pt x="128" y="114"/>
                        <a:pt x="127" y="85"/>
                        <a:pt x="126"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5" name="Freeform 92"/>
                <p:cNvSpPr>
                  <a:spLocks/>
                </p:cNvSpPr>
                <p:nvPr/>
              </p:nvSpPr>
              <p:spPr bwMode="auto">
                <a:xfrm>
                  <a:off x="6335713" y="1450975"/>
                  <a:ext cx="233363" cy="236538"/>
                </a:xfrm>
                <a:custGeom>
                  <a:avLst/>
                  <a:gdLst>
                    <a:gd name="T0" fmla="*/ 1 w 129"/>
                    <a:gd name="T1" fmla="*/ 83 h 131"/>
                    <a:gd name="T2" fmla="*/ 0 w 129"/>
                    <a:gd name="T3" fmla="*/ 118 h 131"/>
                    <a:gd name="T4" fmla="*/ 129 w 129"/>
                    <a:gd name="T5" fmla="*/ 131 h 131"/>
                    <a:gd name="T6" fmla="*/ 99 w 129"/>
                    <a:gd name="T7" fmla="*/ 0 h 131"/>
                    <a:gd name="T8" fmla="*/ 1 w 129"/>
                    <a:gd name="T9" fmla="*/ 83 h 131"/>
                  </a:gdLst>
                  <a:ahLst/>
                  <a:cxnLst>
                    <a:cxn ang="0">
                      <a:pos x="T0" y="T1"/>
                    </a:cxn>
                    <a:cxn ang="0">
                      <a:pos x="T2" y="T3"/>
                    </a:cxn>
                    <a:cxn ang="0">
                      <a:pos x="T4" y="T5"/>
                    </a:cxn>
                    <a:cxn ang="0">
                      <a:pos x="T6" y="T7"/>
                    </a:cxn>
                    <a:cxn ang="0">
                      <a:pos x="T8" y="T9"/>
                    </a:cxn>
                  </a:cxnLst>
                  <a:rect l="0" t="0" r="r" b="b"/>
                  <a:pathLst>
                    <a:path w="129" h="131">
                      <a:moveTo>
                        <a:pt x="1" y="83"/>
                      </a:moveTo>
                      <a:cubicBezTo>
                        <a:pt x="1" y="86"/>
                        <a:pt x="0" y="114"/>
                        <a:pt x="0" y="118"/>
                      </a:cubicBezTo>
                      <a:cubicBezTo>
                        <a:pt x="0" y="118"/>
                        <a:pt x="33" y="130"/>
                        <a:pt x="129" y="131"/>
                      </a:cubicBezTo>
                      <a:cubicBezTo>
                        <a:pt x="99" y="0"/>
                        <a:pt x="99" y="0"/>
                        <a:pt x="99" y="0"/>
                      </a:cubicBezTo>
                      <a:cubicBezTo>
                        <a:pt x="22" y="7"/>
                        <a:pt x="10" y="40"/>
                        <a:pt x="1"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6" name="Freeform 93"/>
                <p:cNvSpPr>
                  <a:spLocks/>
                </p:cNvSpPr>
                <p:nvPr/>
              </p:nvSpPr>
              <p:spPr bwMode="auto">
                <a:xfrm>
                  <a:off x="6564313" y="1452562"/>
                  <a:ext cx="55563" cy="30163"/>
                </a:xfrm>
                <a:custGeom>
                  <a:avLst/>
                  <a:gdLst>
                    <a:gd name="T0" fmla="*/ 15 w 31"/>
                    <a:gd name="T1" fmla="*/ 2 h 17"/>
                    <a:gd name="T2" fmla="*/ 0 w 31"/>
                    <a:gd name="T3" fmla="*/ 0 h 17"/>
                    <a:gd name="T4" fmla="*/ 7 w 31"/>
                    <a:gd name="T5" fmla="*/ 17 h 17"/>
                    <a:gd name="T6" fmla="*/ 24 w 31"/>
                    <a:gd name="T7" fmla="*/ 17 h 17"/>
                    <a:gd name="T8" fmla="*/ 31 w 31"/>
                    <a:gd name="T9" fmla="*/ 0 h 17"/>
                    <a:gd name="T10" fmla="*/ 15 w 31"/>
                    <a:gd name="T11" fmla="*/ 2 h 17"/>
                  </a:gdLst>
                  <a:ahLst/>
                  <a:cxnLst>
                    <a:cxn ang="0">
                      <a:pos x="T0" y="T1"/>
                    </a:cxn>
                    <a:cxn ang="0">
                      <a:pos x="T2" y="T3"/>
                    </a:cxn>
                    <a:cxn ang="0">
                      <a:pos x="T4" y="T5"/>
                    </a:cxn>
                    <a:cxn ang="0">
                      <a:pos x="T6" y="T7"/>
                    </a:cxn>
                    <a:cxn ang="0">
                      <a:pos x="T8" y="T9"/>
                    </a:cxn>
                    <a:cxn ang="0">
                      <a:pos x="T10" y="T11"/>
                    </a:cxn>
                  </a:cxnLst>
                  <a:rect l="0" t="0" r="r" b="b"/>
                  <a:pathLst>
                    <a:path w="31" h="17">
                      <a:moveTo>
                        <a:pt x="15" y="2"/>
                      </a:moveTo>
                      <a:cubicBezTo>
                        <a:pt x="7" y="2"/>
                        <a:pt x="0" y="0"/>
                        <a:pt x="0" y="0"/>
                      </a:cubicBezTo>
                      <a:cubicBezTo>
                        <a:pt x="7" y="17"/>
                        <a:pt x="7" y="17"/>
                        <a:pt x="7" y="17"/>
                      </a:cubicBezTo>
                      <a:cubicBezTo>
                        <a:pt x="24" y="17"/>
                        <a:pt x="24" y="17"/>
                        <a:pt x="24" y="17"/>
                      </a:cubicBezTo>
                      <a:cubicBezTo>
                        <a:pt x="31" y="0"/>
                        <a:pt x="31" y="0"/>
                        <a:pt x="31" y="0"/>
                      </a:cubicBezTo>
                      <a:cubicBezTo>
                        <a:pt x="31" y="0"/>
                        <a:pt x="2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7" name="Freeform 94"/>
                <p:cNvSpPr>
                  <a:spLocks/>
                </p:cNvSpPr>
                <p:nvPr/>
              </p:nvSpPr>
              <p:spPr bwMode="auto">
                <a:xfrm>
                  <a:off x="6564313" y="1503362"/>
                  <a:ext cx="53975" cy="179388"/>
                </a:xfrm>
                <a:custGeom>
                  <a:avLst/>
                  <a:gdLst>
                    <a:gd name="T0" fmla="*/ 34 w 34"/>
                    <a:gd name="T1" fmla="*/ 33 h 113"/>
                    <a:gd name="T2" fmla="*/ 26 w 34"/>
                    <a:gd name="T3" fmla="*/ 0 h 113"/>
                    <a:gd name="T4" fmla="*/ 8 w 34"/>
                    <a:gd name="T5" fmla="*/ 0 h 113"/>
                    <a:gd name="T6" fmla="*/ 0 w 34"/>
                    <a:gd name="T7" fmla="*/ 34 h 113"/>
                    <a:gd name="T8" fmla="*/ 17 w 34"/>
                    <a:gd name="T9" fmla="*/ 113 h 113"/>
                    <a:gd name="T10" fmla="*/ 34 w 34"/>
                    <a:gd name="T11" fmla="*/ 33 h 113"/>
                  </a:gdLst>
                  <a:ahLst/>
                  <a:cxnLst>
                    <a:cxn ang="0">
                      <a:pos x="T0" y="T1"/>
                    </a:cxn>
                    <a:cxn ang="0">
                      <a:pos x="T2" y="T3"/>
                    </a:cxn>
                    <a:cxn ang="0">
                      <a:pos x="T4" y="T5"/>
                    </a:cxn>
                    <a:cxn ang="0">
                      <a:pos x="T6" y="T7"/>
                    </a:cxn>
                    <a:cxn ang="0">
                      <a:pos x="T8" y="T9"/>
                    </a:cxn>
                    <a:cxn ang="0">
                      <a:pos x="T10" y="T11"/>
                    </a:cxn>
                  </a:cxnLst>
                  <a:rect l="0" t="0" r="r" b="b"/>
                  <a:pathLst>
                    <a:path w="34" h="113">
                      <a:moveTo>
                        <a:pt x="34" y="33"/>
                      </a:moveTo>
                      <a:lnTo>
                        <a:pt x="26" y="0"/>
                      </a:lnTo>
                      <a:lnTo>
                        <a:pt x="8" y="0"/>
                      </a:lnTo>
                      <a:lnTo>
                        <a:pt x="0" y="34"/>
                      </a:lnTo>
                      <a:lnTo>
                        <a:pt x="17" y="113"/>
                      </a:ln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8" name="Freeform 95"/>
                <p:cNvSpPr>
                  <a:spLocks/>
                </p:cNvSpPr>
                <p:nvPr/>
              </p:nvSpPr>
              <p:spPr bwMode="auto">
                <a:xfrm>
                  <a:off x="6677026" y="1579562"/>
                  <a:ext cx="90488" cy="22225"/>
                </a:xfrm>
                <a:custGeom>
                  <a:avLst/>
                  <a:gdLst>
                    <a:gd name="T0" fmla="*/ 57 w 57"/>
                    <a:gd name="T1" fmla="*/ 14 h 14"/>
                    <a:gd name="T2" fmla="*/ 0 w 57"/>
                    <a:gd name="T3" fmla="*/ 14 h 14"/>
                    <a:gd name="T4" fmla="*/ 0 w 57"/>
                    <a:gd name="T5" fmla="*/ 0 h 14"/>
                    <a:gd name="T6" fmla="*/ 34 w 57"/>
                    <a:gd name="T7" fmla="*/ 0 h 14"/>
                    <a:gd name="T8" fmla="*/ 57 w 57"/>
                    <a:gd name="T9" fmla="*/ 0 h 14"/>
                    <a:gd name="T10" fmla="*/ 57 w 57"/>
                    <a:gd name="T11" fmla="*/ 14 h 14"/>
                  </a:gdLst>
                  <a:ahLst/>
                  <a:cxnLst>
                    <a:cxn ang="0">
                      <a:pos x="T0" y="T1"/>
                    </a:cxn>
                    <a:cxn ang="0">
                      <a:pos x="T2" y="T3"/>
                    </a:cxn>
                    <a:cxn ang="0">
                      <a:pos x="T4" y="T5"/>
                    </a:cxn>
                    <a:cxn ang="0">
                      <a:pos x="T6" y="T7"/>
                    </a:cxn>
                    <a:cxn ang="0">
                      <a:pos x="T8" y="T9"/>
                    </a:cxn>
                    <a:cxn ang="0">
                      <a:pos x="T10" y="T11"/>
                    </a:cxn>
                  </a:cxnLst>
                  <a:rect l="0" t="0" r="r" b="b"/>
                  <a:pathLst>
                    <a:path w="57" h="14">
                      <a:moveTo>
                        <a:pt x="57" y="14"/>
                      </a:moveTo>
                      <a:lnTo>
                        <a:pt x="0" y="14"/>
                      </a:lnTo>
                      <a:lnTo>
                        <a:pt x="0" y="0"/>
                      </a:lnTo>
                      <a:lnTo>
                        <a:pt x="34" y="0"/>
                      </a:lnTo>
                      <a:lnTo>
                        <a:pt x="57" y="0"/>
                      </a:lnTo>
                      <a:lnTo>
                        <a:pt x="5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grpSp>
          <p:grpSp>
            <p:nvGrpSpPr>
              <p:cNvPr id="29" name="Group 28"/>
              <p:cNvGrpSpPr/>
              <p:nvPr/>
            </p:nvGrpSpPr>
            <p:grpSpPr>
              <a:xfrm>
                <a:off x="4996350" y="3104214"/>
                <a:ext cx="414642" cy="414638"/>
                <a:chOff x="4596378" y="2807883"/>
                <a:chExt cx="772185" cy="772182"/>
              </a:xfrm>
              <a:solidFill>
                <a:schemeClr val="tx2"/>
              </a:solidFill>
            </p:grpSpPr>
            <p:sp>
              <p:nvSpPr>
                <p:cNvPr id="30" name="Freeform 24"/>
                <p:cNvSpPr>
                  <a:spLocks noEditPoints="1"/>
                </p:cNvSpPr>
                <p:nvPr/>
              </p:nvSpPr>
              <p:spPr bwMode="auto">
                <a:xfrm>
                  <a:off x="4619700" y="2807883"/>
                  <a:ext cx="748863" cy="743680"/>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1" name="Freeform 25"/>
                <p:cNvSpPr>
                  <a:spLocks/>
                </p:cNvSpPr>
                <p:nvPr/>
              </p:nvSpPr>
              <p:spPr bwMode="auto">
                <a:xfrm>
                  <a:off x="4596378" y="2844160"/>
                  <a:ext cx="735905" cy="735905"/>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grpSp>
        </p:grpSp>
      </p:grpSp>
    </p:spTree>
    <p:extLst>
      <p:ext uri="{BB962C8B-B14F-4D97-AF65-F5344CB8AC3E}">
        <p14:creationId xmlns:p14="http://schemas.microsoft.com/office/powerpoint/2010/main" val="31073365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Segoe UI" panose="020B0502040204020203" pitchFamily="34" charset="0"/>
              </a:rPr>
              <a:t>Capability</a:t>
            </a:r>
            <a:endParaRPr lang="en-US" dirty="0"/>
          </a:p>
        </p:txBody>
      </p:sp>
      <p:sp>
        <p:nvSpPr>
          <p:cNvPr id="3" name="Rectangle 2"/>
          <p:cNvSpPr/>
          <p:nvPr/>
        </p:nvSpPr>
        <p:spPr>
          <a:xfrm>
            <a:off x="533401" y="1980272"/>
            <a:ext cx="3286155" cy="3932937"/>
          </a:xfrm>
          <a:prstGeom prst="rect">
            <a:avLst/>
          </a:prstGeom>
          <a:solidFill>
            <a:schemeClr val="bg2">
              <a:lumMod val="20000"/>
              <a:lumOff val="80000"/>
            </a:schemeClr>
          </a:solidFill>
          <a:ln w="9525" cap="flat" cmpd="sng" algn="ctr">
            <a:solidFill>
              <a:schemeClr val="accent1"/>
            </a:solidFill>
            <a:prstDash val="solid"/>
            <a:round/>
            <a:headEnd type="none" w="med" len="med"/>
            <a:tailEnd type="none" w="med" len="med"/>
          </a:ln>
          <a:effectLst/>
        </p:spPr>
        <p:txBody>
          <a:bodyPr vert="horz" wrap="square" lIns="91392" tIns="91440" rIns="91392" bIns="45696" numCol="1" rtlCol="0" anchor="t" anchorCtr="0" compatLnSpc="1">
            <a:prstTxWarp prst="textNoShape">
              <a:avLst/>
            </a:prstTxWarp>
          </a:bodyPr>
          <a:lstStyle/>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Process Assessment</a:t>
            </a:r>
          </a:p>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Implementation Guidance</a:t>
            </a:r>
          </a:p>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Process Consultation</a:t>
            </a:r>
          </a:p>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Tools Guidance, Boot Camps</a:t>
            </a:r>
          </a:p>
          <a:p>
            <a:pPr marL="285578" indent="-285578" eaLnBrk="0" hangingPunct="0">
              <a:buFont typeface="Arial" panose="020B0604020202020204" pitchFamily="34" charset="0"/>
              <a:buChar char="•"/>
            </a:pPr>
            <a:endParaRPr lang="en-US" sz="1600" kern="0" dirty="0">
              <a:solidFill>
                <a:srgbClr val="BCBDBC">
                  <a:lumMod val="50000"/>
                </a:srgbClr>
              </a:solidFill>
              <a:cs typeface="Segoe UI Light" panose="020B0502040204020203" pitchFamily="34" charset="0"/>
            </a:endParaRPr>
          </a:p>
          <a:p>
            <a:pPr algn="ctr" eaLnBrk="0" hangingPunct="0"/>
            <a:endParaRPr lang="en-US" sz="1600" kern="0" dirty="0">
              <a:solidFill>
                <a:srgbClr val="BCBDBC">
                  <a:lumMod val="50000"/>
                </a:srgbClr>
              </a:solidFill>
              <a:cs typeface="Segoe UI Light" panose="020B0502040204020203" pitchFamily="34" charset="0"/>
            </a:endParaRPr>
          </a:p>
          <a:p>
            <a:endParaRPr lang="en-US" sz="1600" dirty="0">
              <a:solidFill>
                <a:srgbClr val="BCBDBC">
                  <a:lumMod val="50000"/>
                </a:srgbClr>
              </a:solidFill>
              <a:cs typeface="Segoe UI Light" panose="020B0502040204020203" pitchFamily="34" charset="0"/>
            </a:endParaRPr>
          </a:p>
        </p:txBody>
      </p:sp>
      <p:sp>
        <p:nvSpPr>
          <p:cNvPr id="4" name="Rectangle 3"/>
          <p:cNvSpPr/>
          <p:nvPr/>
        </p:nvSpPr>
        <p:spPr>
          <a:xfrm>
            <a:off x="4453721" y="1980273"/>
            <a:ext cx="3253308" cy="3932937"/>
          </a:xfrm>
          <a:prstGeom prst="rect">
            <a:avLst/>
          </a:prstGeom>
          <a:solidFill>
            <a:schemeClr val="bg2">
              <a:lumMod val="20000"/>
              <a:lumOff val="80000"/>
            </a:schemeClr>
          </a:solidFill>
          <a:ln w="9525" cap="flat" cmpd="sng" algn="ctr">
            <a:solidFill>
              <a:schemeClr val="accent3"/>
            </a:solidFill>
            <a:prstDash val="solid"/>
            <a:round/>
            <a:headEnd type="none" w="med" len="med"/>
            <a:tailEnd type="none" w="med" len="med"/>
          </a:ln>
          <a:effectLst/>
        </p:spPr>
        <p:txBody>
          <a:bodyPr vert="horz" wrap="square" lIns="91392" tIns="91440" rIns="91392" bIns="45696" numCol="1" rtlCol="0" anchor="t" anchorCtr="0" compatLnSpc="1">
            <a:prstTxWarp prst="textNoShape">
              <a:avLst/>
            </a:prstTxWarp>
          </a:bodyPr>
          <a:lstStyle/>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Microsoft Certified DevOps Professionals</a:t>
            </a:r>
          </a:p>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SCRUM Certified Professionals</a:t>
            </a:r>
          </a:p>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More than 500 Hrs. of DevOps implementation on multiple engagements</a:t>
            </a:r>
          </a:p>
          <a:p>
            <a:pPr marL="285578" indent="-285578" eaLnBrk="0" hangingPunct="0">
              <a:buFont typeface="Arial" panose="020B0604020202020204" pitchFamily="34" charset="0"/>
              <a:buChar char="•"/>
            </a:pPr>
            <a:r>
              <a:rPr lang="en-US" sz="1600" kern="0" dirty="0" err="1">
                <a:solidFill>
                  <a:srgbClr val="BCBDBC">
                    <a:lumMod val="50000"/>
                  </a:srgbClr>
                </a:solidFill>
                <a:cs typeface="Segoe UI Light" panose="020B0502040204020203" pitchFamily="34" charset="0"/>
              </a:rPr>
              <a:t>AppDev</a:t>
            </a:r>
            <a:r>
              <a:rPr lang="en-US" sz="1600" kern="0" dirty="0">
                <a:solidFill>
                  <a:srgbClr val="BCBDBC">
                    <a:lumMod val="50000"/>
                  </a:srgbClr>
                </a:solidFill>
                <a:cs typeface="Segoe UI Light" panose="020B0502040204020203" pitchFamily="34" charset="0"/>
              </a:rPr>
              <a:t> and Azure Architect</a:t>
            </a:r>
          </a:p>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IS Architect *</a:t>
            </a:r>
            <a:endParaRPr lang="en-US" sz="1600" dirty="0">
              <a:solidFill>
                <a:srgbClr val="BCBDBC">
                  <a:lumMod val="50000"/>
                </a:srgbClr>
              </a:solidFill>
              <a:cs typeface="Segoe UI Light" panose="020B0502040204020203" pitchFamily="34" charset="0"/>
            </a:endParaRPr>
          </a:p>
        </p:txBody>
      </p:sp>
      <p:sp>
        <p:nvSpPr>
          <p:cNvPr id="5" name="Rectangle 4"/>
          <p:cNvSpPr/>
          <p:nvPr/>
        </p:nvSpPr>
        <p:spPr>
          <a:xfrm>
            <a:off x="8341195" y="1980273"/>
            <a:ext cx="3317407" cy="3932937"/>
          </a:xfrm>
          <a:prstGeom prst="rect">
            <a:avLst/>
          </a:prstGeom>
          <a:solidFill>
            <a:schemeClr val="bg2">
              <a:lumMod val="20000"/>
              <a:lumOff val="80000"/>
            </a:schemeClr>
          </a:solidFill>
          <a:ln w="9525" cap="flat" cmpd="sng" algn="ctr">
            <a:solidFill>
              <a:schemeClr val="accent6"/>
            </a:solidFill>
            <a:prstDash val="solid"/>
            <a:round/>
            <a:headEnd type="none" w="med" len="med"/>
            <a:tailEnd type="none" w="med" len="med"/>
          </a:ln>
          <a:effectLst/>
        </p:spPr>
        <p:txBody>
          <a:bodyPr vert="horz" wrap="square" lIns="91392" tIns="91440" rIns="91392" bIns="45696" numCol="1" rtlCol="0" anchor="t" anchorCtr="0" compatLnSpc="1">
            <a:prstTxWarp prst="textNoShape">
              <a:avLst/>
            </a:prstTxWarp>
          </a:bodyPr>
          <a:lstStyle/>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Assessment Questionnaire &amp;  Maturity Worksheet</a:t>
            </a:r>
          </a:p>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DevOps Tool Guidance</a:t>
            </a:r>
            <a:br>
              <a:rPr lang="en-US" sz="1600" kern="0" dirty="0">
                <a:solidFill>
                  <a:srgbClr val="BCBDBC">
                    <a:lumMod val="50000"/>
                  </a:srgbClr>
                </a:solidFill>
                <a:cs typeface="Segoe UI Light" panose="020B0502040204020203" pitchFamily="34" charset="0"/>
              </a:rPr>
            </a:br>
            <a:r>
              <a:rPr lang="en-US" sz="1400" i="1" kern="0" dirty="0">
                <a:solidFill>
                  <a:srgbClr val="BCBDBC">
                    <a:lumMod val="50000"/>
                  </a:srgbClr>
                </a:solidFill>
                <a:cs typeface="Segoe UI Light" panose="020B0502040204020203" pitchFamily="34" charset="0"/>
              </a:rPr>
              <a:t>Microsoft Ecosystem</a:t>
            </a:r>
          </a:p>
          <a:p>
            <a:pPr marL="285578" lvl="1"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DevOps Management Portal</a:t>
            </a:r>
          </a:p>
          <a:p>
            <a:pPr marL="285578" lvl="1"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DevOps Process Workflow</a:t>
            </a:r>
            <a:endParaRPr lang="en-US" sz="1400" i="1" kern="0" dirty="0">
              <a:solidFill>
                <a:srgbClr val="BCBDBC">
                  <a:lumMod val="50000"/>
                </a:srgbClr>
              </a:solidFill>
              <a:cs typeface="Segoe UI Light" panose="020B0502040204020203" pitchFamily="34" charset="0"/>
            </a:endParaRPr>
          </a:p>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Ops Friendly Frameworks</a:t>
            </a:r>
          </a:p>
          <a:p>
            <a:pPr marL="285578" indent="-285578" eaLnBrk="0" hangingPunct="0">
              <a:buFont typeface="Arial" panose="020B0604020202020204" pitchFamily="34" charset="0"/>
              <a:buChar char="•"/>
            </a:pPr>
            <a:r>
              <a:rPr lang="en-US" sz="1600" kern="0" dirty="0">
                <a:solidFill>
                  <a:srgbClr val="BCBDBC">
                    <a:lumMod val="50000"/>
                  </a:srgbClr>
                </a:solidFill>
                <a:cs typeface="Segoe UI Light" panose="020B0502040204020203" pitchFamily="34" charset="0"/>
              </a:rPr>
              <a:t>Telemetry Guidance</a:t>
            </a:r>
          </a:p>
        </p:txBody>
      </p:sp>
      <p:sp>
        <p:nvSpPr>
          <p:cNvPr id="8" name="TextBox 7"/>
          <p:cNvSpPr txBox="1"/>
          <p:nvPr/>
        </p:nvSpPr>
        <p:spPr>
          <a:xfrm>
            <a:off x="4453721" y="1338445"/>
            <a:ext cx="3253308" cy="641826"/>
          </a:xfrm>
          <a:prstGeom prst="round2SameRect">
            <a:avLst/>
          </a:prstGeom>
          <a:solidFill>
            <a:schemeClr val="accent3"/>
          </a:solidFill>
          <a:ln>
            <a:solidFill>
              <a:schemeClr val="accent3"/>
            </a:solidFill>
          </a:ln>
          <a:effectLst/>
        </p:spPr>
        <p:txBody>
          <a:bodyPr wrap="square" rtlCol="0" anchor="ctr">
            <a:noAutofit/>
          </a:bodyPr>
          <a:lstStyle/>
          <a:p>
            <a:pPr eaLnBrk="0" hangingPunct="0">
              <a:defRPr/>
            </a:pPr>
            <a:r>
              <a:rPr lang="en-US" sz="1798" b="1" kern="0" dirty="0">
                <a:solidFill>
                  <a:prstClr val="white"/>
                </a:solidFill>
                <a:latin typeface="Segoe UI Light"/>
                <a:ea typeface="Segoe UI Symbol" panose="020B0502040204020203" pitchFamily="34" charset="0"/>
                <a:cs typeface="Segoe UI Light" panose="020B0502040204020203" pitchFamily="34" charset="0"/>
              </a:rPr>
              <a:t>People</a:t>
            </a:r>
          </a:p>
        </p:txBody>
      </p:sp>
      <p:sp>
        <p:nvSpPr>
          <p:cNvPr id="11" name="TextBox 10"/>
          <p:cNvSpPr txBox="1"/>
          <p:nvPr/>
        </p:nvSpPr>
        <p:spPr>
          <a:xfrm>
            <a:off x="8341195" y="1338445"/>
            <a:ext cx="3317407" cy="641826"/>
          </a:xfrm>
          <a:prstGeom prst="round2SameRect">
            <a:avLst/>
          </a:prstGeom>
          <a:solidFill>
            <a:schemeClr val="accent6"/>
          </a:solidFill>
          <a:ln>
            <a:solidFill>
              <a:schemeClr val="accent6"/>
            </a:solidFill>
          </a:ln>
          <a:effectLst/>
        </p:spPr>
        <p:txBody>
          <a:bodyPr wrap="square" rtlCol="0" anchor="ctr">
            <a:noAutofit/>
          </a:bodyPr>
          <a:lstStyle/>
          <a:p>
            <a:pPr eaLnBrk="0" hangingPunct="0">
              <a:defRPr/>
            </a:pPr>
            <a:r>
              <a:rPr lang="en-US" sz="1798" b="1" kern="0" dirty="0">
                <a:solidFill>
                  <a:prstClr val="white"/>
                </a:solidFill>
                <a:latin typeface="Segoe UI Light"/>
                <a:ea typeface="Segoe UI Symbol" panose="020B0502040204020203" pitchFamily="34" charset="0"/>
                <a:cs typeface="Segoe UI Light" panose="020B0502040204020203" pitchFamily="34" charset="0"/>
              </a:rPr>
              <a:t>Tools &amp; Accelerators</a:t>
            </a:r>
          </a:p>
        </p:txBody>
      </p:sp>
      <p:sp>
        <p:nvSpPr>
          <p:cNvPr id="12" name="TextBox 11"/>
          <p:cNvSpPr txBox="1"/>
          <p:nvPr/>
        </p:nvSpPr>
        <p:spPr>
          <a:xfrm>
            <a:off x="533400" y="1338445"/>
            <a:ext cx="3286155" cy="641826"/>
          </a:xfrm>
          <a:prstGeom prst="round2SameRect">
            <a:avLst/>
          </a:prstGeom>
          <a:solidFill>
            <a:schemeClr val="accent1"/>
          </a:solidFill>
          <a:ln>
            <a:solidFill>
              <a:schemeClr val="accent1"/>
            </a:solidFill>
          </a:ln>
          <a:effectLst/>
        </p:spPr>
        <p:txBody>
          <a:bodyPr wrap="square" rtlCol="0" anchor="ctr">
            <a:noAutofit/>
          </a:bodyPr>
          <a:lstStyle/>
          <a:p>
            <a:pPr eaLnBrk="0" hangingPunct="0">
              <a:defRPr/>
            </a:pPr>
            <a:r>
              <a:rPr lang="en-US" sz="1798" b="1" kern="0" dirty="0">
                <a:solidFill>
                  <a:prstClr val="white"/>
                </a:solidFill>
                <a:latin typeface="Segoe UI Light"/>
                <a:ea typeface="Segoe UI Symbol" panose="020B0502040204020203" pitchFamily="34" charset="0"/>
                <a:cs typeface="Segoe UI Light" panose="020B0502040204020203" pitchFamily="34" charset="0"/>
              </a:rPr>
              <a:t>Activities Overview</a:t>
            </a:r>
          </a:p>
        </p:txBody>
      </p:sp>
      <p:sp>
        <p:nvSpPr>
          <p:cNvPr id="15" name="TextBox 14"/>
          <p:cNvSpPr txBox="1"/>
          <p:nvPr/>
        </p:nvSpPr>
        <p:spPr>
          <a:xfrm>
            <a:off x="445768" y="6005215"/>
            <a:ext cx="3817376" cy="276999"/>
          </a:xfrm>
          <a:prstGeom prst="rect">
            <a:avLst/>
          </a:prstGeom>
          <a:noFill/>
        </p:spPr>
        <p:txBody>
          <a:bodyPr wrap="square" rtlCol="0">
            <a:spAutoFit/>
          </a:bodyPr>
          <a:lstStyle/>
          <a:p>
            <a:r>
              <a:rPr lang="en-US" sz="1200" dirty="0">
                <a:solidFill>
                  <a:prstClr val="white">
                    <a:lumMod val="50000"/>
                  </a:prstClr>
                </a:solidFill>
                <a:latin typeface="Segoe UI Light" panose="020B0502040204020203" pitchFamily="34" charset="0"/>
                <a:cs typeface="Segoe UI Light" panose="020B0502040204020203" pitchFamily="34" charset="0"/>
              </a:rPr>
              <a:t>* IS Architect to be engaged from IS Team</a:t>
            </a:r>
          </a:p>
        </p:txBody>
      </p:sp>
      <p:grpSp>
        <p:nvGrpSpPr>
          <p:cNvPr id="20" name="Group 19"/>
          <p:cNvGrpSpPr/>
          <p:nvPr/>
        </p:nvGrpSpPr>
        <p:grpSpPr>
          <a:xfrm>
            <a:off x="11109815" y="1458142"/>
            <a:ext cx="414642" cy="414638"/>
            <a:chOff x="4596378" y="2807883"/>
            <a:chExt cx="772185" cy="772182"/>
          </a:xfrm>
          <a:solidFill>
            <a:schemeClr val="bg1"/>
          </a:solidFill>
        </p:grpSpPr>
        <p:sp>
          <p:nvSpPr>
            <p:cNvPr id="21" name="Freeform 24"/>
            <p:cNvSpPr>
              <a:spLocks noEditPoints="1"/>
            </p:cNvSpPr>
            <p:nvPr/>
          </p:nvSpPr>
          <p:spPr bwMode="auto">
            <a:xfrm>
              <a:off x="4619700" y="2807883"/>
              <a:ext cx="748863" cy="743680"/>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22" name="Freeform 25"/>
            <p:cNvSpPr>
              <a:spLocks/>
            </p:cNvSpPr>
            <p:nvPr/>
          </p:nvSpPr>
          <p:spPr bwMode="auto">
            <a:xfrm>
              <a:off x="4596378" y="2844160"/>
              <a:ext cx="735905" cy="735905"/>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grpSp>
      <p:grpSp>
        <p:nvGrpSpPr>
          <p:cNvPr id="28" name="Group 27"/>
          <p:cNvGrpSpPr/>
          <p:nvPr/>
        </p:nvGrpSpPr>
        <p:grpSpPr>
          <a:xfrm>
            <a:off x="3353667" y="1416509"/>
            <a:ext cx="355306" cy="478932"/>
            <a:chOff x="686002" y="2335447"/>
            <a:chExt cx="512339" cy="690605"/>
          </a:xfrm>
          <a:solidFill>
            <a:schemeClr val="bg1"/>
          </a:solidFill>
        </p:grpSpPr>
        <p:sp>
          <p:nvSpPr>
            <p:cNvPr id="26" name="Freeform 97"/>
            <p:cNvSpPr>
              <a:spLocks/>
            </p:cNvSpPr>
            <p:nvPr/>
          </p:nvSpPr>
          <p:spPr bwMode="auto">
            <a:xfrm>
              <a:off x="686002" y="2540382"/>
              <a:ext cx="397239" cy="485670"/>
            </a:xfrm>
            <a:custGeom>
              <a:avLst/>
              <a:gdLst>
                <a:gd name="T0" fmla="*/ 107 w 120"/>
                <a:gd name="T1" fmla="*/ 0 h 146"/>
                <a:gd name="T2" fmla="*/ 57 w 120"/>
                <a:gd name="T3" fmla="*/ 0 h 146"/>
                <a:gd name="T4" fmla="*/ 40 w 120"/>
                <a:gd name="T5" fmla="*/ 16 h 146"/>
                <a:gd name="T6" fmla="*/ 40 w 120"/>
                <a:gd name="T7" fmla="*/ 17 h 146"/>
                <a:gd name="T8" fmla="*/ 22 w 120"/>
                <a:gd name="T9" fmla="*/ 0 h 146"/>
                <a:gd name="T10" fmla="*/ 17 w 120"/>
                <a:gd name="T11" fmla="*/ 0 h 146"/>
                <a:gd name="T12" fmla="*/ 0 w 120"/>
                <a:gd name="T13" fmla="*/ 17 h 146"/>
                <a:gd name="T14" fmla="*/ 0 w 120"/>
                <a:gd name="T15" fmla="*/ 53 h 146"/>
                <a:gd name="T16" fmla="*/ 17 w 120"/>
                <a:gd name="T17" fmla="*/ 70 h 146"/>
                <a:gd name="T18" fmla="*/ 17 w 120"/>
                <a:gd name="T19" fmla="*/ 70 h 146"/>
                <a:gd name="T20" fmla="*/ 16 w 120"/>
                <a:gd name="T21" fmla="*/ 74 h 146"/>
                <a:gd name="T22" fmla="*/ 16 w 120"/>
                <a:gd name="T23" fmla="*/ 134 h 146"/>
                <a:gd name="T24" fmla="*/ 28 w 120"/>
                <a:gd name="T25" fmla="*/ 146 h 146"/>
                <a:gd name="T26" fmla="*/ 40 w 120"/>
                <a:gd name="T27" fmla="*/ 134 h 146"/>
                <a:gd name="T28" fmla="*/ 52 w 120"/>
                <a:gd name="T29" fmla="*/ 146 h 146"/>
                <a:gd name="T30" fmla="*/ 64 w 120"/>
                <a:gd name="T31" fmla="*/ 134 h 146"/>
                <a:gd name="T32" fmla="*/ 64 w 120"/>
                <a:gd name="T33" fmla="*/ 23 h 146"/>
                <a:gd name="T34" fmla="*/ 107 w 120"/>
                <a:gd name="T35" fmla="*/ 23 h 146"/>
                <a:gd name="T36" fmla="*/ 120 w 120"/>
                <a:gd name="T37" fmla="*/ 12 h 146"/>
                <a:gd name="T38" fmla="*/ 107 w 120"/>
                <a:gd name="T3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46">
                  <a:moveTo>
                    <a:pt x="107" y="0"/>
                  </a:moveTo>
                  <a:cubicBezTo>
                    <a:pt x="99" y="0"/>
                    <a:pt x="57" y="0"/>
                    <a:pt x="57" y="0"/>
                  </a:cubicBezTo>
                  <a:cubicBezTo>
                    <a:pt x="40" y="16"/>
                    <a:pt x="40" y="16"/>
                    <a:pt x="40" y="16"/>
                  </a:cubicBezTo>
                  <a:cubicBezTo>
                    <a:pt x="40" y="17"/>
                    <a:pt x="40" y="17"/>
                    <a:pt x="40" y="17"/>
                  </a:cubicBezTo>
                  <a:cubicBezTo>
                    <a:pt x="22" y="0"/>
                    <a:pt x="22" y="0"/>
                    <a:pt x="22" y="0"/>
                  </a:cubicBezTo>
                  <a:cubicBezTo>
                    <a:pt x="17" y="0"/>
                    <a:pt x="17" y="0"/>
                    <a:pt x="17" y="0"/>
                  </a:cubicBezTo>
                  <a:cubicBezTo>
                    <a:pt x="8" y="0"/>
                    <a:pt x="0" y="7"/>
                    <a:pt x="0" y="17"/>
                  </a:cubicBezTo>
                  <a:cubicBezTo>
                    <a:pt x="0" y="53"/>
                    <a:pt x="0" y="53"/>
                    <a:pt x="0" y="53"/>
                  </a:cubicBezTo>
                  <a:cubicBezTo>
                    <a:pt x="0" y="62"/>
                    <a:pt x="8" y="70"/>
                    <a:pt x="17" y="70"/>
                  </a:cubicBezTo>
                  <a:cubicBezTo>
                    <a:pt x="17" y="70"/>
                    <a:pt x="17" y="70"/>
                    <a:pt x="17" y="70"/>
                  </a:cubicBezTo>
                  <a:cubicBezTo>
                    <a:pt x="17" y="71"/>
                    <a:pt x="16" y="73"/>
                    <a:pt x="16" y="74"/>
                  </a:cubicBezTo>
                  <a:cubicBezTo>
                    <a:pt x="16" y="134"/>
                    <a:pt x="16" y="134"/>
                    <a:pt x="16" y="134"/>
                  </a:cubicBezTo>
                  <a:cubicBezTo>
                    <a:pt x="16" y="140"/>
                    <a:pt x="22" y="146"/>
                    <a:pt x="28" y="146"/>
                  </a:cubicBezTo>
                  <a:cubicBezTo>
                    <a:pt x="35" y="146"/>
                    <a:pt x="40" y="140"/>
                    <a:pt x="40" y="134"/>
                  </a:cubicBezTo>
                  <a:cubicBezTo>
                    <a:pt x="40" y="140"/>
                    <a:pt x="46" y="146"/>
                    <a:pt x="52" y="146"/>
                  </a:cubicBezTo>
                  <a:cubicBezTo>
                    <a:pt x="59" y="146"/>
                    <a:pt x="64" y="140"/>
                    <a:pt x="64" y="134"/>
                  </a:cubicBezTo>
                  <a:cubicBezTo>
                    <a:pt x="64" y="23"/>
                    <a:pt x="64" y="23"/>
                    <a:pt x="64" y="23"/>
                  </a:cubicBezTo>
                  <a:cubicBezTo>
                    <a:pt x="64" y="23"/>
                    <a:pt x="101" y="23"/>
                    <a:pt x="107" y="23"/>
                  </a:cubicBezTo>
                  <a:cubicBezTo>
                    <a:pt x="113" y="23"/>
                    <a:pt x="120" y="20"/>
                    <a:pt x="120" y="12"/>
                  </a:cubicBezTo>
                  <a:cubicBezTo>
                    <a:pt x="120" y="4"/>
                    <a:pt x="114" y="0"/>
                    <a:pt x="1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27" name="Freeform 98"/>
            <p:cNvSpPr>
              <a:spLocks noEditPoints="1"/>
            </p:cNvSpPr>
            <p:nvPr/>
          </p:nvSpPr>
          <p:spPr bwMode="auto">
            <a:xfrm>
              <a:off x="749167" y="2335447"/>
              <a:ext cx="449174" cy="185284"/>
            </a:xfrm>
            <a:custGeom>
              <a:avLst/>
              <a:gdLst>
                <a:gd name="T0" fmla="*/ 116 w 136"/>
                <a:gd name="T1" fmla="*/ 1 h 56"/>
                <a:gd name="T2" fmla="*/ 106 w 136"/>
                <a:gd name="T3" fmla="*/ 5 h 56"/>
                <a:gd name="T4" fmla="*/ 95 w 136"/>
                <a:gd name="T5" fmla="*/ 12 h 56"/>
                <a:gd name="T6" fmla="*/ 79 w 136"/>
                <a:gd name="T7" fmla="*/ 0 h 56"/>
                <a:gd name="T8" fmla="*/ 65 w 136"/>
                <a:gd name="T9" fmla="*/ 7 h 56"/>
                <a:gd name="T10" fmla="*/ 39 w 136"/>
                <a:gd name="T11" fmla="*/ 23 h 56"/>
                <a:gd name="T12" fmla="*/ 21 w 136"/>
                <a:gd name="T13" fmla="*/ 12 h 56"/>
                <a:gd name="T14" fmla="*/ 0 w 136"/>
                <a:gd name="T15" fmla="*/ 33 h 56"/>
                <a:gd name="T16" fmla="*/ 21 w 136"/>
                <a:gd name="T17" fmla="*/ 54 h 56"/>
                <a:gd name="T18" fmla="*/ 38 w 136"/>
                <a:gd name="T19" fmla="*/ 45 h 56"/>
                <a:gd name="T20" fmla="*/ 79 w 136"/>
                <a:gd name="T21" fmla="*/ 56 h 56"/>
                <a:gd name="T22" fmla="*/ 92 w 136"/>
                <a:gd name="T23" fmla="*/ 48 h 56"/>
                <a:gd name="T24" fmla="*/ 116 w 136"/>
                <a:gd name="T25" fmla="*/ 56 h 56"/>
                <a:gd name="T26" fmla="*/ 136 w 136"/>
                <a:gd name="T27" fmla="*/ 29 h 56"/>
                <a:gd name="T28" fmla="*/ 116 w 136"/>
                <a:gd name="T29" fmla="*/ 1 h 56"/>
                <a:gd name="T30" fmla="*/ 79 w 136"/>
                <a:gd name="T31" fmla="*/ 46 h 56"/>
                <a:gd name="T32" fmla="*/ 66 w 136"/>
                <a:gd name="T33" fmla="*/ 28 h 56"/>
                <a:gd name="T34" fmla="*/ 79 w 136"/>
                <a:gd name="T35" fmla="*/ 10 h 56"/>
                <a:gd name="T36" fmla="*/ 92 w 136"/>
                <a:gd name="T37" fmla="*/ 28 h 56"/>
                <a:gd name="T38" fmla="*/ 79 w 136"/>
                <a:gd name="T39" fmla="*/ 46 h 56"/>
                <a:gd name="T40" fmla="*/ 116 w 136"/>
                <a:gd name="T41" fmla="*/ 46 h 56"/>
                <a:gd name="T42" fmla="*/ 103 w 136"/>
                <a:gd name="T43" fmla="*/ 29 h 56"/>
                <a:gd name="T44" fmla="*/ 116 w 136"/>
                <a:gd name="T45" fmla="*/ 11 h 56"/>
                <a:gd name="T46" fmla="*/ 129 w 136"/>
                <a:gd name="T47" fmla="*/ 29 h 56"/>
                <a:gd name="T48" fmla="*/ 116 w 136"/>
                <a:gd name="T4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56">
                  <a:moveTo>
                    <a:pt x="116" y="1"/>
                  </a:moveTo>
                  <a:cubicBezTo>
                    <a:pt x="112" y="1"/>
                    <a:pt x="110" y="3"/>
                    <a:pt x="106" y="5"/>
                  </a:cubicBezTo>
                  <a:cubicBezTo>
                    <a:pt x="95" y="12"/>
                    <a:pt x="95" y="12"/>
                    <a:pt x="95" y="12"/>
                  </a:cubicBezTo>
                  <a:cubicBezTo>
                    <a:pt x="92" y="5"/>
                    <a:pt x="86" y="0"/>
                    <a:pt x="79" y="0"/>
                  </a:cubicBezTo>
                  <a:cubicBezTo>
                    <a:pt x="75" y="0"/>
                    <a:pt x="70" y="4"/>
                    <a:pt x="65" y="7"/>
                  </a:cubicBezTo>
                  <a:cubicBezTo>
                    <a:pt x="61" y="9"/>
                    <a:pt x="45" y="19"/>
                    <a:pt x="39" y="23"/>
                  </a:cubicBezTo>
                  <a:cubicBezTo>
                    <a:pt x="35" y="17"/>
                    <a:pt x="29" y="12"/>
                    <a:pt x="21" y="12"/>
                  </a:cubicBezTo>
                  <a:cubicBezTo>
                    <a:pt x="10" y="12"/>
                    <a:pt x="0" y="22"/>
                    <a:pt x="0" y="33"/>
                  </a:cubicBezTo>
                  <a:cubicBezTo>
                    <a:pt x="0" y="45"/>
                    <a:pt x="10" y="54"/>
                    <a:pt x="21" y="54"/>
                  </a:cubicBezTo>
                  <a:cubicBezTo>
                    <a:pt x="28" y="54"/>
                    <a:pt x="34" y="51"/>
                    <a:pt x="38" y="45"/>
                  </a:cubicBezTo>
                  <a:cubicBezTo>
                    <a:pt x="44" y="47"/>
                    <a:pt x="77" y="56"/>
                    <a:pt x="79" y="56"/>
                  </a:cubicBezTo>
                  <a:cubicBezTo>
                    <a:pt x="84" y="56"/>
                    <a:pt x="89" y="53"/>
                    <a:pt x="92" y="48"/>
                  </a:cubicBezTo>
                  <a:cubicBezTo>
                    <a:pt x="92" y="48"/>
                    <a:pt x="110" y="56"/>
                    <a:pt x="116" y="56"/>
                  </a:cubicBezTo>
                  <a:cubicBezTo>
                    <a:pt x="127" y="56"/>
                    <a:pt x="136" y="44"/>
                    <a:pt x="136" y="29"/>
                  </a:cubicBezTo>
                  <a:cubicBezTo>
                    <a:pt x="136" y="14"/>
                    <a:pt x="127" y="1"/>
                    <a:pt x="116" y="1"/>
                  </a:cubicBezTo>
                  <a:close/>
                  <a:moveTo>
                    <a:pt x="79" y="46"/>
                  </a:moveTo>
                  <a:cubicBezTo>
                    <a:pt x="72" y="46"/>
                    <a:pt x="66" y="38"/>
                    <a:pt x="66" y="28"/>
                  </a:cubicBezTo>
                  <a:cubicBezTo>
                    <a:pt x="66" y="18"/>
                    <a:pt x="72" y="10"/>
                    <a:pt x="79" y="10"/>
                  </a:cubicBezTo>
                  <a:cubicBezTo>
                    <a:pt x="86" y="10"/>
                    <a:pt x="92" y="18"/>
                    <a:pt x="92" y="28"/>
                  </a:cubicBezTo>
                  <a:cubicBezTo>
                    <a:pt x="92" y="38"/>
                    <a:pt x="86" y="46"/>
                    <a:pt x="79" y="46"/>
                  </a:cubicBezTo>
                  <a:close/>
                  <a:moveTo>
                    <a:pt x="116" y="46"/>
                  </a:moveTo>
                  <a:cubicBezTo>
                    <a:pt x="109" y="46"/>
                    <a:pt x="103" y="38"/>
                    <a:pt x="103" y="29"/>
                  </a:cubicBezTo>
                  <a:cubicBezTo>
                    <a:pt x="103" y="19"/>
                    <a:pt x="109" y="11"/>
                    <a:pt x="116" y="11"/>
                  </a:cubicBezTo>
                  <a:cubicBezTo>
                    <a:pt x="123" y="11"/>
                    <a:pt x="129" y="19"/>
                    <a:pt x="129" y="29"/>
                  </a:cubicBezTo>
                  <a:cubicBezTo>
                    <a:pt x="129" y="38"/>
                    <a:pt x="123" y="46"/>
                    <a:pt x="116"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grpSp>
      <p:grpSp>
        <p:nvGrpSpPr>
          <p:cNvPr id="29" name="Group 28"/>
          <p:cNvGrpSpPr/>
          <p:nvPr/>
        </p:nvGrpSpPr>
        <p:grpSpPr>
          <a:xfrm>
            <a:off x="6909472" y="1441280"/>
            <a:ext cx="677721" cy="433057"/>
            <a:chOff x="6153151" y="1125537"/>
            <a:chExt cx="879475" cy="561976"/>
          </a:xfrm>
          <a:solidFill>
            <a:schemeClr val="bg1"/>
          </a:solidFill>
        </p:grpSpPr>
        <p:sp>
          <p:nvSpPr>
            <p:cNvPr id="30" name="Freeform 89"/>
            <p:cNvSpPr>
              <a:spLocks noEditPoints="1"/>
            </p:cNvSpPr>
            <p:nvPr/>
          </p:nvSpPr>
          <p:spPr bwMode="auto">
            <a:xfrm>
              <a:off x="6153151" y="1179512"/>
              <a:ext cx="879475" cy="468313"/>
            </a:xfrm>
            <a:custGeom>
              <a:avLst/>
              <a:gdLst>
                <a:gd name="T0" fmla="*/ 152 w 485"/>
                <a:gd name="T1" fmla="*/ 38 h 258"/>
                <a:gd name="T2" fmla="*/ 156 w 485"/>
                <a:gd name="T3" fmla="*/ 8 h 258"/>
                <a:gd name="T4" fmla="*/ 123 w 485"/>
                <a:gd name="T5" fmla="*/ 0 h 258"/>
                <a:gd name="T6" fmla="*/ 59 w 485"/>
                <a:gd name="T7" fmla="*/ 64 h 258"/>
                <a:gd name="T8" fmla="*/ 102 w 485"/>
                <a:gd name="T9" fmla="*/ 139 h 258"/>
                <a:gd name="T10" fmla="*/ 102 w 485"/>
                <a:gd name="T11" fmla="*/ 164 h 258"/>
                <a:gd name="T12" fmla="*/ 0 w 485"/>
                <a:gd name="T13" fmla="*/ 246 h 258"/>
                <a:gd name="T14" fmla="*/ 83 w 485"/>
                <a:gd name="T15" fmla="*/ 258 h 258"/>
                <a:gd name="T16" fmla="*/ 84 w 485"/>
                <a:gd name="T17" fmla="*/ 245 h 258"/>
                <a:gd name="T18" fmla="*/ 113 w 485"/>
                <a:gd name="T19" fmla="*/ 170 h 258"/>
                <a:gd name="T20" fmla="*/ 201 w 485"/>
                <a:gd name="T21" fmla="*/ 134 h 258"/>
                <a:gd name="T22" fmla="*/ 201 w 485"/>
                <a:gd name="T23" fmla="*/ 134 h 258"/>
                <a:gd name="T24" fmla="*/ 152 w 485"/>
                <a:gd name="T25" fmla="*/ 38 h 258"/>
                <a:gd name="T26" fmla="*/ 481 w 485"/>
                <a:gd name="T27" fmla="*/ 228 h 258"/>
                <a:gd name="T28" fmla="*/ 382 w 485"/>
                <a:gd name="T29" fmla="*/ 164 h 258"/>
                <a:gd name="T30" fmla="*/ 382 w 485"/>
                <a:gd name="T31" fmla="*/ 139 h 258"/>
                <a:gd name="T32" fmla="*/ 425 w 485"/>
                <a:gd name="T33" fmla="*/ 64 h 258"/>
                <a:gd name="T34" fmla="*/ 361 w 485"/>
                <a:gd name="T35" fmla="*/ 0 h 258"/>
                <a:gd name="T36" fmla="*/ 328 w 485"/>
                <a:gd name="T37" fmla="*/ 8 h 258"/>
                <a:gd name="T38" fmla="*/ 332 w 485"/>
                <a:gd name="T39" fmla="*/ 38 h 258"/>
                <a:gd name="T40" fmla="*/ 283 w 485"/>
                <a:gd name="T41" fmla="*/ 134 h 258"/>
                <a:gd name="T42" fmla="*/ 283 w 485"/>
                <a:gd name="T43" fmla="*/ 134 h 258"/>
                <a:gd name="T44" fmla="*/ 369 w 485"/>
                <a:gd name="T45" fmla="*/ 167 h 258"/>
                <a:gd name="T46" fmla="*/ 401 w 485"/>
                <a:gd name="T47" fmla="*/ 245 h 258"/>
                <a:gd name="T48" fmla="*/ 401 w 485"/>
                <a:gd name="T49" fmla="*/ 258 h 258"/>
                <a:gd name="T50" fmla="*/ 485 w 485"/>
                <a:gd name="T51" fmla="*/ 246 h 258"/>
                <a:gd name="T52" fmla="*/ 481 w 485"/>
                <a:gd name="T53" fmla="*/ 2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5" h="258">
                  <a:moveTo>
                    <a:pt x="152" y="38"/>
                  </a:moveTo>
                  <a:cubicBezTo>
                    <a:pt x="152" y="28"/>
                    <a:pt x="154" y="18"/>
                    <a:pt x="156" y="8"/>
                  </a:cubicBezTo>
                  <a:cubicBezTo>
                    <a:pt x="147" y="3"/>
                    <a:pt x="135" y="0"/>
                    <a:pt x="123" y="0"/>
                  </a:cubicBezTo>
                  <a:cubicBezTo>
                    <a:pt x="88" y="0"/>
                    <a:pt x="59" y="25"/>
                    <a:pt x="59" y="64"/>
                  </a:cubicBezTo>
                  <a:cubicBezTo>
                    <a:pt x="59" y="96"/>
                    <a:pt x="77" y="127"/>
                    <a:pt x="102" y="139"/>
                  </a:cubicBezTo>
                  <a:cubicBezTo>
                    <a:pt x="102" y="164"/>
                    <a:pt x="102" y="164"/>
                    <a:pt x="102" y="164"/>
                  </a:cubicBezTo>
                  <a:cubicBezTo>
                    <a:pt x="22" y="169"/>
                    <a:pt x="6" y="203"/>
                    <a:pt x="0" y="246"/>
                  </a:cubicBezTo>
                  <a:cubicBezTo>
                    <a:pt x="83" y="258"/>
                    <a:pt x="83" y="258"/>
                    <a:pt x="83" y="258"/>
                  </a:cubicBezTo>
                  <a:cubicBezTo>
                    <a:pt x="84" y="245"/>
                    <a:pt x="84" y="245"/>
                    <a:pt x="84" y="245"/>
                  </a:cubicBezTo>
                  <a:cubicBezTo>
                    <a:pt x="88" y="218"/>
                    <a:pt x="94" y="191"/>
                    <a:pt x="113" y="170"/>
                  </a:cubicBezTo>
                  <a:cubicBezTo>
                    <a:pt x="131" y="152"/>
                    <a:pt x="159" y="139"/>
                    <a:pt x="201" y="134"/>
                  </a:cubicBezTo>
                  <a:cubicBezTo>
                    <a:pt x="201" y="134"/>
                    <a:pt x="201" y="134"/>
                    <a:pt x="201" y="134"/>
                  </a:cubicBezTo>
                  <a:cubicBezTo>
                    <a:pt x="173" y="116"/>
                    <a:pt x="152" y="79"/>
                    <a:pt x="152" y="38"/>
                  </a:cubicBezTo>
                  <a:close/>
                  <a:moveTo>
                    <a:pt x="481" y="228"/>
                  </a:moveTo>
                  <a:cubicBezTo>
                    <a:pt x="472" y="194"/>
                    <a:pt x="450" y="168"/>
                    <a:pt x="382" y="164"/>
                  </a:cubicBezTo>
                  <a:cubicBezTo>
                    <a:pt x="382" y="139"/>
                    <a:pt x="382" y="139"/>
                    <a:pt x="382" y="139"/>
                  </a:cubicBezTo>
                  <a:cubicBezTo>
                    <a:pt x="407" y="127"/>
                    <a:pt x="425" y="96"/>
                    <a:pt x="425" y="64"/>
                  </a:cubicBezTo>
                  <a:cubicBezTo>
                    <a:pt x="425" y="25"/>
                    <a:pt x="396" y="0"/>
                    <a:pt x="361" y="0"/>
                  </a:cubicBezTo>
                  <a:cubicBezTo>
                    <a:pt x="349" y="0"/>
                    <a:pt x="338" y="3"/>
                    <a:pt x="328" y="8"/>
                  </a:cubicBezTo>
                  <a:cubicBezTo>
                    <a:pt x="331" y="18"/>
                    <a:pt x="332" y="28"/>
                    <a:pt x="332" y="38"/>
                  </a:cubicBezTo>
                  <a:cubicBezTo>
                    <a:pt x="332" y="79"/>
                    <a:pt x="312" y="116"/>
                    <a:pt x="283" y="134"/>
                  </a:cubicBezTo>
                  <a:cubicBezTo>
                    <a:pt x="283" y="134"/>
                    <a:pt x="283" y="134"/>
                    <a:pt x="283" y="134"/>
                  </a:cubicBezTo>
                  <a:cubicBezTo>
                    <a:pt x="324" y="139"/>
                    <a:pt x="352" y="150"/>
                    <a:pt x="369" y="167"/>
                  </a:cubicBezTo>
                  <a:cubicBezTo>
                    <a:pt x="390" y="188"/>
                    <a:pt x="397" y="217"/>
                    <a:pt x="401" y="245"/>
                  </a:cubicBezTo>
                  <a:cubicBezTo>
                    <a:pt x="401" y="258"/>
                    <a:pt x="401" y="258"/>
                    <a:pt x="401" y="258"/>
                  </a:cubicBezTo>
                  <a:cubicBezTo>
                    <a:pt x="485" y="246"/>
                    <a:pt x="485" y="246"/>
                    <a:pt x="485" y="246"/>
                  </a:cubicBezTo>
                  <a:cubicBezTo>
                    <a:pt x="484" y="240"/>
                    <a:pt x="483" y="234"/>
                    <a:pt x="48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1" name="Freeform 90"/>
            <p:cNvSpPr>
              <a:spLocks/>
            </p:cNvSpPr>
            <p:nvPr/>
          </p:nvSpPr>
          <p:spPr bwMode="auto">
            <a:xfrm>
              <a:off x="6459538" y="1125537"/>
              <a:ext cx="263525" cy="300038"/>
            </a:xfrm>
            <a:custGeom>
              <a:avLst/>
              <a:gdLst>
                <a:gd name="T0" fmla="*/ 73 w 146"/>
                <a:gd name="T1" fmla="*/ 165 h 165"/>
                <a:gd name="T2" fmla="*/ 97 w 146"/>
                <a:gd name="T3" fmla="*/ 159 h 165"/>
                <a:gd name="T4" fmla="*/ 146 w 146"/>
                <a:gd name="T5" fmla="*/ 74 h 165"/>
                <a:gd name="T6" fmla="*/ 73 w 146"/>
                <a:gd name="T7" fmla="*/ 0 h 165"/>
                <a:gd name="T8" fmla="*/ 0 w 146"/>
                <a:gd name="T9" fmla="*/ 74 h 165"/>
                <a:gd name="T10" fmla="*/ 49 w 146"/>
                <a:gd name="T11" fmla="*/ 159 h 165"/>
                <a:gd name="T12" fmla="*/ 73 w 146"/>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46" h="165">
                  <a:moveTo>
                    <a:pt x="73" y="165"/>
                  </a:moveTo>
                  <a:cubicBezTo>
                    <a:pt x="86" y="165"/>
                    <a:pt x="97" y="159"/>
                    <a:pt x="97" y="159"/>
                  </a:cubicBezTo>
                  <a:cubicBezTo>
                    <a:pt x="126" y="146"/>
                    <a:pt x="146" y="110"/>
                    <a:pt x="146" y="74"/>
                  </a:cubicBezTo>
                  <a:cubicBezTo>
                    <a:pt x="146" y="28"/>
                    <a:pt x="114" y="0"/>
                    <a:pt x="73" y="0"/>
                  </a:cubicBezTo>
                  <a:cubicBezTo>
                    <a:pt x="33" y="0"/>
                    <a:pt x="0" y="28"/>
                    <a:pt x="0" y="74"/>
                  </a:cubicBezTo>
                  <a:cubicBezTo>
                    <a:pt x="0" y="110"/>
                    <a:pt x="21" y="146"/>
                    <a:pt x="49" y="159"/>
                  </a:cubicBezTo>
                  <a:cubicBezTo>
                    <a:pt x="49" y="159"/>
                    <a:pt x="61" y="165"/>
                    <a:pt x="73"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2" name="Freeform 91"/>
            <p:cNvSpPr>
              <a:spLocks/>
            </p:cNvSpPr>
            <p:nvPr/>
          </p:nvSpPr>
          <p:spPr bwMode="auto">
            <a:xfrm>
              <a:off x="6615113" y="1450975"/>
              <a:ext cx="233363" cy="236538"/>
            </a:xfrm>
            <a:custGeom>
              <a:avLst/>
              <a:gdLst>
                <a:gd name="T0" fmla="*/ 126 w 129"/>
                <a:gd name="T1" fmla="*/ 81 h 131"/>
                <a:gd name="T2" fmla="*/ 29 w 129"/>
                <a:gd name="T3" fmla="*/ 0 h 131"/>
                <a:gd name="T4" fmla="*/ 0 w 129"/>
                <a:gd name="T5" fmla="*/ 131 h 131"/>
                <a:gd name="T6" fmla="*/ 129 w 129"/>
                <a:gd name="T7" fmla="*/ 118 h 131"/>
                <a:gd name="T8" fmla="*/ 126 w 129"/>
                <a:gd name="T9" fmla="*/ 81 h 131"/>
              </a:gdLst>
              <a:ahLst/>
              <a:cxnLst>
                <a:cxn ang="0">
                  <a:pos x="T0" y="T1"/>
                </a:cxn>
                <a:cxn ang="0">
                  <a:pos x="T2" y="T3"/>
                </a:cxn>
                <a:cxn ang="0">
                  <a:pos x="T4" y="T5"/>
                </a:cxn>
                <a:cxn ang="0">
                  <a:pos x="T6" y="T7"/>
                </a:cxn>
                <a:cxn ang="0">
                  <a:pos x="T8" y="T9"/>
                </a:cxn>
              </a:cxnLst>
              <a:rect l="0" t="0" r="r" b="b"/>
              <a:pathLst>
                <a:path w="129" h="131">
                  <a:moveTo>
                    <a:pt x="126" y="81"/>
                  </a:moveTo>
                  <a:cubicBezTo>
                    <a:pt x="118" y="39"/>
                    <a:pt x="104" y="7"/>
                    <a:pt x="29" y="0"/>
                  </a:cubicBezTo>
                  <a:cubicBezTo>
                    <a:pt x="0" y="131"/>
                    <a:pt x="0" y="131"/>
                    <a:pt x="0" y="131"/>
                  </a:cubicBezTo>
                  <a:cubicBezTo>
                    <a:pt x="90" y="130"/>
                    <a:pt x="129" y="118"/>
                    <a:pt x="129" y="118"/>
                  </a:cubicBezTo>
                  <a:cubicBezTo>
                    <a:pt x="128" y="114"/>
                    <a:pt x="127" y="85"/>
                    <a:pt x="126"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3" name="Freeform 92"/>
            <p:cNvSpPr>
              <a:spLocks/>
            </p:cNvSpPr>
            <p:nvPr/>
          </p:nvSpPr>
          <p:spPr bwMode="auto">
            <a:xfrm>
              <a:off x="6335713" y="1450975"/>
              <a:ext cx="233363" cy="236538"/>
            </a:xfrm>
            <a:custGeom>
              <a:avLst/>
              <a:gdLst>
                <a:gd name="T0" fmla="*/ 1 w 129"/>
                <a:gd name="T1" fmla="*/ 83 h 131"/>
                <a:gd name="T2" fmla="*/ 0 w 129"/>
                <a:gd name="T3" fmla="*/ 118 h 131"/>
                <a:gd name="T4" fmla="*/ 129 w 129"/>
                <a:gd name="T5" fmla="*/ 131 h 131"/>
                <a:gd name="T6" fmla="*/ 99 w 129"/>
                <a:gd name="T7" fmla="*/ 0 h 131"/>
                <a:gd name="T8" fmla="*/ 1 w 129"/>
                <a:gd name="T9" fmla="*/ 83 h 131"/>
              </a:gdLst>
              <a:ahLst/>
              <a:cxnLst>
                <a:cxn ang="0">
                  <a:pos x="T0" y="T1"/>
                </a:cxn>
                <a:cxn ang="0">
                  <a:pos x="T2" y="T3"/>
                </a:cxn>
                <a:cxn ang="0">
                  <a:pos x="T4" y="T5"/>
                </a:cxn>
                <a:cxn ang="0">
                  <a:pos x="T6" y="T7"/>
                </a:cxn>
                <a:cxn ang="0">
                  <a:pos x="T8" y="T9"/>
                </a:cxn>
              </a:cxnLst>
              <a:rect l="0" t="0" r="r" b="b"/>
              <a:pathLst>
                <a:path w="129" h="131">
                  <a:moveTo>
                    <a:pt x="1" y="83"/>
                  </a:moveTo>
                  <a:cubicBezTo>
                    <a:pt x="1" y="86"/>
                    <a:pt x="0" y="114"/>
                    <a:pt x="0" y="118"/>
                  </a:cubicBezTo>
                  <a:cubicBezTo>
                    <a:pt x="0" y="118"/>
                    <a:pt x="33" y="130"/>
                    <a:pt x="129" y="131"/>
                  </a:cubicBezTo>
                  <a:cubicBezTo>
                    <a:pt x="99" y="0"/>
                    <a:pt x="99" y="0"/>
                    <a:pt x="99" y="0"/>
                  </a:cubicBezTo>
                  <a:cubicBezTo>
                    <a:pt x="22" y="7"/>
                    <a:pt x="10" y="40"/>
                    <a:pt x="1"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4" name="Freeform 93"/>
            <p:cNvSpPr>
              <a:spLocks/>
            </p:cNvSpPr>
            <p:nvPr/>
          </p:nvSpPr>
          <p:spPr bwMode="auto">
            <a:xfrm>
              <a:off x="6564313" y="1452562"/>
              <a:ext cx="55563" cy="30163"/>
            </a:xfrm>
            <a:custGeom>
              <a:avLst/>
              <a:gdLst>
                <a:gd name="T0" fmla="*/ 15 w 31"/>
                <a:gd name="T1" fmla="*/ 2 h 17"/>
                <a:gd name="T2" fmla="*/ 0 w 31"/>
                <a:gd name="T3" fmla="*/ 0 h 17"/>
                <a:gd name="T4" fmla="*/ 7 w 31"/>
                <a:gd name="T5" fmla="*/ 17 h 17"/>
                <a:gd name="T6" fmla="*/ 24 w 31"/>
                <a:gd name="T7" fmla="*/ 17 h 17"/>
                <a:gd name="T8" fmla="*/ 31 w 31"/>
                <a:gd name="T9" fmla="*/ 0 h 17"/>
                <a:gd name="T10" fmla="*/ 15 w 31"/>
                <a:gd name="T11" fmla="*/ 2 h 17"/>
              </a:gdLst>
              <a:ahLst/>
              <a:cxnLst>
                <a:cxn ang="0">
                  <a:pos x="T0" y="T1"/>
                </a:cxn>
                <a:cxn ang="0">
                  <a:pos x="T2" y="T3"/>
                </a:cxn>
                <a:cxn ang="0">
                  <a:pos x="T4" y="T5"/>
                </a:cxn>
                <a:cxn ang="0">
                  <a:pos x="T6" y="T7"/>
                </a:cxn>
                <a:cxn ang="0">
                  <a:pos x="T8" y="T9"/>
                </a:cxn>
                <a:cxn ang="0">
                  <a:pos x="T10" y="T11"/>
                </a:cxn>
              </a:cxnLst>
              <a:rect l="0" t="0" r="r" b="b"/>
              <a:pathLst>
                <a:path w="31" h="17">
                  <a:moveTo>
                    <a:pt x="15" y="2"/>
                  </a:moveTo>
                  <a:cubicBezTo>
                    <a:pt x="7" y="2"/>
                    <a:pt x="0" y="0"/>
                    <a:pt x="0" y="0"/>
                  </a:cubicBezTo>
                  <a:cubicBezTo>
                    <a:pt x="7" y="17"/>
                    <a:pt x="7" y="17"/>
                    <a:pt x="7" y="17"/>
                  </a:cubicBezTo>
                  <a:cubicBezTo>
                    <a:pt x="24" y="17"/>
                    <a:pt x="24" y="17"/>
                    <a:pt x="24" y="17"/>
                  </a:cubicBezTo>
                  <a:cubicBezTo>
                    <a:pt x="31" y="0"/>
                    <a:pt x="31" y="0"/>
                    <a:pt x="31" y="0"/>
                  </a:cubicBezTo>
                  <a:cubicBezTo>
                    <a:pt x="31" y="0"/>
                    <a:pt x="2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5" name="Freeform 94"/>
            <p:cNvSpPr>
              <a:spLocks/>
            </p:cNvSpPr>
            <p:nvPr/>
          </p:nvSpPr>
          <p:spPr bwMode="auto">
            <a:xfrm>
              <a:off x="6564313" y="1503362"/>
              <a:ext cx="53975" cy="179388"/>
            </a:xfrm>
            <a:custGeom>
              <a:avLst/>
              <a:gdLst>
                <a:gd name="T0" fmla="*/ 34 w 34"/>
                <a:gd name="T1" fmla="*/ 33 h 113"/>
                <a:gd name="T2" fmla="*/ 26 w 34"/>
                <a:gd name="T3" fmla="*/ 0 h 113"/>
                <a:gd name="T4" fmla="*/ 8 w 34"/>
                <a:gd name="T5" fmla="*/ 0 h 113"/>
                <a:gd name="T6" fmla="*/ 0 w 34"/>
                <a:gd name="T7" fmla="*/ 34 h 113"/>
                <a:gd name="T8" fmla="*/ 17 w 34"/>
                <a:gd name="T9" fmla="*/ 113 h 113"/>
                <a:gd name="T10" fmla="*/ 34 w 34"/>
                <a:gd name="T11" fmla="*/ 33 h 113"/>
              </a:gdLst>
              <a:ahLst/>
              <a:cxnLst>
                <a:cxn ang="0">
                  <a:pos x="T0" y="T1"/>
                </a:cxn>
                <a:cxn ang="0">
                  <a:pos x="T2" y="T3"/>
                </a:cxn>
                <a:cxn ang="0">
                  <a:pos x="T4" y="T5"/>
                </a:cxn>
                <a:cxn ang="0">
                  <a:pos x="T6" y="T7"/>
                </a:cxn>
                <a:cxn ang="0">
                  <a:pos x="T8" y="T9"/>
                </a:cxn>
                <a:cxn ang="0">
                  <a:pos x="T10" y="T11"/>
                </a:cxn>
              </a:cxnLst>
              <a:rect l="0" t="0" r="r" b="b"/>
              <a:pathLst>
                <a:path w="34" h="113">
                  <a:moveTo>
                    <a:pt x="34" y="33"/>
                  </a:moveTo>
                  <a:lnTo>
                    <a:pt x="26" y="0"/>
                  </a:lnTo>
                  <a:lnTo>
                    <a:pt x="8" y="0"/>
                  </a:lnTo>
                  <a:lnTo>
                    <a:pt x="0" y="34"/>
                  </a:lnTo>
                  <a:lnTo>
                    <a:pt x="17" y="113"/>
                  </a:ln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sp>
          <p:nvSpPr>
            <p:cNvPr id="36" name="Freeform 95"/>
            <p:cNvSpPr>
              <a:spLocks/>
            </p:cNvSpPr>
            <p:nvPr/>
          </p:nvSpPr>
          <p:spPr bwMode="auto">
            <a:xfrm>
              <a:off x="6677026" y="1579562"/>
              <a:ext cx="90488" cy="22225"/>
            </a:xfrm>
            <a:custGeom>
              <a:avLst/>
              <a:gdLst>
                <a:gd name="T0" fmla="*/ 57 w 57"/>
                <a:gd name="T1" fmla="*/ 14 h 14"/>
                <a:gd name="T2" fmla="*/ 0 w 57"/>
                <a:gd name="T3" fmla="*/ 14 h 14"/>
                <a:gd name="T4" fmla="*/ 0 w 57"/>
                <a:gd name="T5" fmla="*/ 0 h 14"/>
                <a:gd name="T6" fmla="*/ 34 w 57"/>
                <a:gd name="T7" fmla="*/ 0 h 14"/>
                <a:gd name="T8" fmla="*/ 57 w 57"/>
                <a:gd name="T9" fmla="*/ 0 h 14"/>
                <a:gd name="T10" fmla="*/ 57 w 57"/>
                <a:gd name="T11" fmla="*/ 14 h 14"/>
              </a:gdLst>
              <a:ahLst/>
              <a:cxnLst>
                <a:cxn ang="0">
                  <a:pos x="T0" y="T1"/>
                </a:cxn>
                <a:cxn ang="0">
                  <a:pos x="T2" y="T3"/>
                </a:cxn>
                <a:cxn ang="0">
                  <a:pos x="T4" y="T5"/>
                </a:cxn>
                <a:cxn ang="0">
                  <a:pos x="T6" y="T7"/>
                </a:cxn>
                <a:cxn ang="0">
                  <a:pos x="T8" y="T9"/>
                </a:cxn>
                <a:cxn ang="0">
                  <a:pos x="T10" y="T11"/>
                </a:cxn>
              </a:cxnLst>
              <a:rect l="0" t="0" r="r" b="b"/>
              <a:pathLst>
                <a:path w="57" h="14">
                  <a:moveTo>
                    <a:pt x="57" y="14"/>
                  </a:moveTo>
                  <a:lnTo>
                    <a:pt x="0" y="14"/>
                  </a:lnTo>
                  <a:lnTo>
                    <a:pt x="0" y="0"/>
                  </a:lnTo>
                  <a:lnTo>
                    <a:pt x="34" y="0"/>
                  </a:lnTo>
                  <a:lnTo>
                    <a:pt x="57" y="0"/>
                  </a:lnTo>
                  <a:lnTo>
                    <a:pt x="5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solidFill>
                  <a:prstClr val="black"/>
                </a:solidFill>
              </a:endParaRPr>
            </a:p>
          </p:txBody>
        </p:sp>
      </p:grpSp>
    </p:spTree>
    <p:extLst>
      <p:ext uri="{BB962C8B-B14F-4D97-AF65-F5344CB8AC3E}">
        <p14:creationId xmlns:p14="http://schemas.microsoft.com/office/powerpoint/2010/main" val="1385153686"/>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Credentials</a:t>
            </a:r>
          </a:p>
        </p:txBody>
      </p:sp>
    </p:spTree>
    <p:extLst>
      <p:ext uri="{BB962C8B-B14F-4D97-AF65-F5344CB8AC3E}">
        <p14:creationId xmlns:p14="http://schemas.microsoft.com/office/powerpoint/2010/main" val="29273187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792" y="232462"/>
            <a:ext cx="10601093" cy="998344"/>
          </a:xfrm>
        </p:spPr>
        <p:txBody>
          <a:bodyPr/>
          <a:lstStyle/>
          <a:p>
            <a:r>
              <a:rPr lang="en-US" dirty="0"/>
              <a:t>Client Overview and Accenture Proposition Overview</a:t>
            </a:r>
          </a:p>
        </p:txBody>
      </p:sp>
      <p:sp>
        <p:nvSpPr>
          <p:cNvPr id="3" name="Content Placeholder 2"/>
          <p:cNvSpPr>
            <a:spLocks noGrp="1"/>
          </p:cNvSpPr>
          <p:nvPr>
            <p:ph idx="4294967295"/>
          </p:nvPr>
        </p:nvSpPr>
        <p:spPr>
          <a:xfrm>
            <a:off x="676998" y="1013260"/>
            <a:ext cx="11053763" cy="5335587"/>
          </a:xfrm>
        </p:spPr>
        <p:txBody>
          <a:bodyPr/>
          <a:lstStyle/>
          <a:p>
            <a:pPr algn="just"/>
            <a:r>
              <a:rPr lang="en-IN" dirty="0"/>
              <a:t>The client is a research-focused healthcare company that discovers, develops and provides innovative diagnostics and therapeutic products and services that deliver significant benefits to patients and healthcare professionals from early detection and prevention of diseases to diagnosis, treatment and treatment monitoring. </a:t>
            </a:r>
          </a:p>
          <a:p>
            <a:pPr algn="just"/>
            <a:endParaRPr lang="en-IN" dirty="0"/>
          </a:p>
          <a:p>
            <a:pPr algn="just"/>
            <a:r>
              <a:rPr lang="en-IN" dirty="0"/>
              <a:t>Accenture/Avanade is involved in development and maintenance of software for instruments (blood screening in-vitro diagnostics machines) in the following areas: Architecture, Requirements Management, Development, Testing, Continuous Integration, Instrument testing, PMO, Reporting and Documentation.</a:t>
            </a:r>
          </a:p>
          <a:p>
            <a:pPr algn="just"/>
            <a:endParaRPr lang="en-IN" dirty="0"/>
          </a:p>
          <a:p>
            <a:pPr algn="just"/>
            <a:r>
              <a:rPr lang="en-IN" dirty="0"/>
              <a:t>In 2016, project will expand the scope to cover additional areas: Scope and Design, Continuous Integration – extension of shared services to additional projects, Functional Testing and Pre-SI (System Integration) testing.</a:t>
            </a:r>
          </a:p>
          <a:p>
            <a:pPr algn="just"/>
            <a:endParaRPr lang="en-IN" dirty="0"/>
          </a:p>
          <a:p>
            <a:pPr algn="just"/>
            <a:endParaRPr lang="en-US" dirty="0"/>
          </a:p>
        </p:txBody>
      </p:sp>
    </p:spTree>
    <p:extLst>
      <p:ext uri="{BB962C8B-B14F-4D97-AF65-F5344CB8AC3E}">
        <p14:creationId xmlns:p14="http://schemas.microsoft.com/office/powerpoint/2010/main" val="2406339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Overview</a:t>
            </a:r>
          </a:p>
        </p:txBody>
      </p:sp>
      <p:sp>
        <p:nvSpPr>
          <p:cNvPr id="3" name="Content Placeholder 2"/>
          <p:cNvSpPr>
            <a:spLocks noGrp="1"/>
          </p:cNvSpPr>
          <p:nvPr>
            <p:ph idx="4294967295"/>
          </p:nvPr>
        </p:nvSpPr>
        <p:spPr>
          <a:xfrm>
            <a:off x="433675" y="977175"/>
            <a:ext cx="11053763" cy="5335587"/>
          </a:xfrm>
        </p:spPr>
        <p:txBody>
          <a:bodyPr/>
          <a:lstStyle/>
          <a:p>
            <a:r>
              <a:rPr lang="en-IN" dirty="0"/>
              <a:t>The Continuous Integration provides guidelines for process executed by the development teams, using the Client’s DevOps practices that includes: </a:t>
            </a:r>
          </a:p>
          <a:p>
            <a:pPr lvl="1"/>
            <a:r>
              <a:rPr lang="en-IN" dirty="0"/>
              <a:t>Software Configuration Management			-  Automated build processes</a:t>
            </a:r>
          </a:p>
          <a:p>
            <a:pPr lvl="1"/>
            <a:r>
              <a:rPr lang="en-IN" dirty="0"/>
              <a:t>Software installation routines				- Software release notes</a:t>
            </a:r>
          </a:p>
          <a:p>
            <a:pPr lvl="1"/>
            <a:r>
              <a:rPr lang="en-IN" dirty="0"/>
              <a:t>Virtual test environments and 				- Gathering / Reporting of numerous metrics.</a:t>
            </a:r>
          </a:p>
          <a:p>
            <a:endParaRPr lang="en-IN" dirty="0"/>
          </a:p>
          <a:p>
            <a:pPr marL="975"/>
            <a:endParaRPr lang="en-US" dirty="0"/>
          </a:p>
        </p:txBody>
      </p:sp>
      <p:graphicFrame>
        <p:nvGraphicFramePr>
          <p:cNvPr id="4" name="Diagram 3"/>
          <p:cNvGraphicFramePr/>
          <p:nvPr>
            <p:extLst/>
          </p:nvPr>
        </p:nvGraphicFramePr>
        <p:xfrm>
          <a:off x="433675" y="2645238"/>
          <a:ext cx="11398627" cy="1153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521791" y="3644969"/>
            <a:ext cx="10742305" cy="2882919"/>
          </a:xfrm>
          <a:prstGeom prst="rect">
            <a:avLst/>
          </a:prstGeom>
        </p:spPr>
      </p:pic>
    </p:spTree>
    <p:extLst>
      <p:ext uri="{BB962C8B-B14F-4D97-AF65-F5344CB8AC3E}">
        <p14:creationId xmlns:p14="http://schemas.microsoft.com/office/powerpoint/2010/main" val="1668795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Journey through Key Challenges</a:t>
            </a:r>
          </a:p>
        </p:txBody>
      </p:sp>
      <p:graphicFrame>
        <p:nvGraphicFramePr>
          <p:cNvPr id="6" name="Content Placeholder 4"/>
          <p:cNvGraphicFramePr>
            <a:graphicFrameLocks/>
          </p:cNvGraphicFramePr>
          <p:nvPr>
            <p:extLst/>
          </p:nvPr>
        </p:nvGraphicFramePr>
        <p:xfrm>
          <a:off x="528501" y="1326189"/>
          <a:ext cx="5332244" cy="5117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nvPr>
        </p:nvGraphicFramePr>
        <p:xfrm>
          <a:off x="6096001" y="1326191"/>
          <a:ext cx="5831129" cy="50206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72358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8719967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rot="21409636">
            <a:off x="3689493" y="990600"/>
            <a:ext cx="4686300" cy="5486400"/>
          </a:xfrm>
          <a:prstGeom prst="roundRect">
            <a:avLst>
              <a:gd name="adj" fmla="val 393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a:off x="3752850" y="990600"/>
            <a:ext cx="4686300" cy="5486400"/>
          </a:xfrm>
          <a:prstGeom prst="roundRect">
            <a:avLst>
              <a:gd name="adj" fmla="val 393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p:nvPr>
        </p:nvSpPr>
        <p:spPr/>
        <p:txBody>
          <a:bodyPr/>
          <a:lstStyle/>
          <a:p>
            <a:r>
              <a:rPr lang="en-US" dirty="0"/>
              <a:t>Agenda</a:t>
            </a:r>
          </a:p>
        </p:txBody>
      </p:sp>
      <p:sp>
        <p:nvSpPr>
          <p:cNvPr id="61" name="Rounded Rectangle 60"/>
          <p:cNvSpPr/>
          <p:nvPr/>
        </p:nvSpPr>
        <p:spPr>
          <a:xfrm>
            <a:off x="3956050" y="1143000"/>
            <a:ext cx="4325938" cy="5194300"/>
          </a:xfrm>
          <a:prstGeom prst="roundRect">
            <a:avLst>
              <a:gd name="adj" fmla="val 393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4331730" y="1340781"/>
            <a:ext cx="3528543" cy="965200"/>
            <a:chOff x="4330141" y="1253787"/>
            <a:chExt cx="3528543" cy="965200"/>
          </a:xfrm>
        </p:grpSpPr>
        <p:sp>
          <p:nvSpPr>
            <p:cNvPr id="7" name="Rounded Rectangle 6"/>
            <p:cNvSpPr/>
            <p:nvPr/>
          </p:nvSpPr>
          <p:spPr>
            <a:xfrm>
              <a:off x="4812741" y="1253787"/>
              <a:ext cx="3045943" cy="9652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330141" y="1253787"/>
              <a:ext cx="965200" cy="965200"/>
            </a:xfrm>
            <a:prstGeom prst="round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4"/>
            <p:cNvSpPr txBox="1">
              <a:spLocks/>
            </p:cNvSpPr>
            <p:nvPr/>
          </p:nvSpPr>
          <p:spPr>
            <a:xfrm>
              <a:off x="5526005" y="1526965"/>
              <a:ext cx="2083835" cy="418845"/>
            </a:xfrm>
            <a:prstGeom prst="rect">
              <a:avLst/>
            </a:prstGeom>
            <a:noFill/>
            <a:ln>
              <a:noFill/>
            </a:ln>
          </p:spPr>
          <p:txBody>
            <a:bodyPr lIns="0" tIns="0" rIns="0" bIns="0"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1pPr>
              <a:lvl2pPr marL="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2pPr>
              <a:lvl3pPr marL="365760" indent="-18288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548640" indent="-18288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4pPr>
              <a:lvl5pPr marL="731520" indent="-18288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nSpc>
                  <a:spcPct val="150000"/>
                </a:lnSpc>
                <a:buNone/>
              </a:pPr>
              <a:r>
                <a:rPr lang="en-US" dirty="0"/>
                <a:t>Understand DevOps</a:t>
              </a:r>
            </a:p>
          </p:txBody>
        </p:sp>
        <p:grpSp>
          <p:nvGrpSpPr>
            <p:cNvPr id="16" name="Group 15"/>
            <p:cNvGrpSpPr/>
            <p:nvPr/>
          </p:nvGrpSpPr>
          <p:grpSpPr>
            <a:xfrm>
              <a:off x="4576073" y="1428075"/>
              <a:ext cx="473336" cy="576804"/>
              <a:chOff x="4627563" y="1263650"/>
              <a:chExt cx="631825" cy="769938"/>
            </a:xfrm>
            <a:solidFill>
              <a:schemeClr val="bg1"/>
            </a:solidFill>
          </p:grpSpPr>
          <p:sp>
            <p:nvSpPr>
              <p:cNvPr id="21" name="Freeform 49"/>
              <p:cNvSpPr>
                <a:spLocks noEditPoints="1"/>
              </p:cNvSpPr>
              <p:nvPr/>
            </p:nvSpPr>
            <p:spPr bwMode="auto">
              <a:xfrm>
                <a:off x="4751388" y="1563688"/>
                <a:ext cx="187325" cy="187325"/>
              </a:xfrm>
              <a:custGeom>
                <a:avLst/>
                <a:gdLst>
                  <a:gd name="T0" fmla="*/ 1 w 275"/>
                  <a:gd name="T1" fmla="*/ 117 h 275"/>
                  <a:gd name="T2" fmla="*/ 29 w 275"/>
                  <a:gd name="T3" fmla="*/ 118 h 275"/>
                  <a:gd name="T4" fmla="*/ 35 w 275"/>
                  <a:gd name="T5" fmla="*/ 96 h 275"/>
                  <a:gd name="T6" fmla="*/ 11 w 275"/>
                  <a:gd name="T7" fmla="*/ 82 h 275"/>
                  <a:gd name="T8" fmla="*/ 30 w 275"/>
                  <a:gd name="T9" fmla="*/ 52 h 275"/>
                  <a:gd name="T10" fmla="*/ 54 w 275"/>
                  <a:gd name="T11" fmla="*/ 66 h 275"/>
                  <a:gd name="T12" fmla="*/ 61 w 275"/>
                  <a:gd name="T13" fmla="*/ 58 h 275"/>
                  <a:gd name="T14" fmla="*/ 70 w 275"/>
                  <a:gd name="T15" fmla="*/ 51 h 275"/>
                  <a:gd name="T16" fmla="*/ 56 w 275"/>
                  <a:gd name="T17" fmla="*/ 26 h 275"/>
                  <a:gd name="T18" fmla="*/ 87 w 275"/>
                  <a:gd name="T19" fmla="*/ 9 h 275"/>
                  <a:gd name="T20" fmla="*/ 101 w 275"/>
                  <a:gd name="T21" fmla="*/ 34 h 275"/>
                  <a:gd name="T22" fmla="*/ 122 w 275"/>
                  <a:gd name="T23" fmla="*/ 28 h 275"/>
                  <a:gd name="T24" fmla="*/ 123 w 275"/>
                  <a:gd name="T25" fmla="*/ 0 h 275"/>
                  <a:gd name="T26" fmla="*/ 158 w 275"/>
                  <a:gd name="T27" fmla="*/ 1 h 275"/>
                  <a:gd name="T28" fmla="*/ 158 w 275"/>
                  <a:gd name="T29" fmla="*/ 29 h 275"/>
                  <a:gd name="T30" fmla="*/ 179 w 275"/>
                  <a:gd name="T31" fmla="*/ 35 h 275"/>
                  <a:gd name="T32" fmla="*/ 194 w 275"/>
                  <a:gd name="T33" fmla="*/ 11 h 275"/>
                  <a:gd name="T34" fmla="*/ 224 w 275"/>
                  <a:gd name="T35" fmla="*/ 30 h 275"/>
                  <a:gd name="T36" fmla="*/ 209 w 275"/>
                  <a:gd name="T37" fmla="*/ 54 h 275"/>
                  <a:gd name="T38" fmla="*/ 218 w 275"/>
                  <a:gd name="T39" fmla="*/ 61 h 275"/>
                  <a:gd name="T40" fmla="*/ 225 w 275"/>
                  <a:gd name="T41" fmla="*/ 70 h 275"/>
                  <a:gd name="T42" fmla="*/ 249 w 275"/>
                  <a:gd name="T43" fmla="*/ 56 h 275"/>
                  <a:gd name="T44" fmla="*/ 266 w 275"/>
                  <a:gd name="T45" fmla="*/ 87 h 275"/>
                  <a:gd name="T46" fmla="*/ 242 w 275"/>
                  <a:gd name="T47" fmla="*/ 101 h 275"/>
                  <a:gd name="T48" fmla="*/ 247 w 275"/>
                  <a:gd name="T49" fmla="*/ 122 h 275"/>
                  <a:gd name="T50" fmla="*/ 275 w 275"/>
                  <a:gd name="T51" fmla="*/ 123 h 275"/>
                  <a:gd name="T52" fmla="*/ 274 w 275"/>
                  <a:gd name="T53" fmla="*/ 158 h 275"/>
                  <a:gd name="T54" fmla="*/ 246 w 275"/>
                  <a:gd name="T55" fmla="*/ 158 h 275"/>
                  <a:gd name="T56" fmla="*/ 240 w 275"/>
                  <a:gd name="T57" fmla="*/ 179 h 275"/>
                  <a:gd name="T58" fmla="*/ 264 w 275"/>
                  <a:gd name="T59" fmla="*/ 194 h 275"/>
                  <a:gd name="T60" fmla="*/ 246 w 275"/>
                  <a:gd name="T61" fmla="*/ 224 h 275"/>
                  <a:gd name="T62" fmla="*/ 222 w 275"/>
                  <a:gd name="T63" fmla="*/ 209 h 275"/>
                  <a:gd name="T64" fmla="*/ 214 w 275"/>
                  <a:gd name="T65" fmla="*/ 218 h 275"/>
                  <a:gd name="T66" fmla="*/ 206 w 275"/>
                  <a:gd name="T67" fmla="*/ 225 h 275"/>
                  <a:gd name="T68" fmla="*/ 219 w 275"/>
                  <a:gd name="T69" fmla="*/ 249 h 275"/>
                  <a:gd name="T70" fmla="*/ 188 w 275"/>
                  <a:gd name="T71" fmla="*/ 266 h 275"/>
                  <a:gd name="T72" fmla="*/ 175 w 275"/>
                  <a:gd name="T73" fmla="*/ 242 h 275"/>
                  <a:gd name="T74" fmla="*/ 153 w 275"/>
                  <a:gd name="T75" fmla="*/ 247 h 275"/>
                  <a:gd name="T76" fmla="*/ 153 w 275"/>
                  <a:gd name="T77" fmla="*/ 275 h 275"/>
                  <a:gd name="T78" fmla="*/ 117 w 275"/>
                  <a:gd name="T79" fmla="*/ 274 h 275"/>
                  <a:gd name="T80" fmla="*/ 118 w 275"/>
                  <a:gd name="T81" fmla="*/ 247 h 275"/>
                  <a:gd name="T82" fmla="*/ 96 w 275"/>
                  <a:gd name="T83" fmla="*/ 240 h 275"/>
                  <a:gd name="T84" fmla="*/ 82 w 275"/>
                  <a:gd name="T85" fmla="*/ 264 h 275"/>
                  <a:gd name="T86" fmla="*/ 52 w 275"/>
                  <a:gd name="T87" fmla="*/ 246 h 275"/>
                  <a:gd name="T88" fmla="*/ 66 w 275"/>
                  <a:gd name="T89" fmla="*/ 222 h 275"/>
                  <a:gd name="T90" fmla="*/ 58 w 275"/>
                  <a:gd name="T91" fmla="*/ 214 h 275"/>
                  <a:gd name="T92" fmla="*/ 51 w 275"/>
                  <a:gd name="T93" fmla="*/ 206 h 275"/>
                  <a:gd name="T94" fmla="*/ 26 w 275"/>
                  <a:gd name="T95" fmla="*/ 219 h 275"/>
                  <a:gd name="T96" fmla="*/ 9 w 275"/>
                  <a:gd name="T97" fmla="*/ 188 h 275"/>
                  <a:gd name="T98" fmla="*/ 34 w 275"/>
                  <a:gd name="T99" fmla="*/ 175 h 275"/>
                  <a:gd name="T100" fmla="*/ 28 w 275"/>
                  <a:gd name="T101" fmla="*/ 153 h 275"/>
                  <a:gd name="T102" fmla="*/ 0 w 275"/>
                  <a:gd name="T103" fmla="*/ 153 h 275"/>
                  <a:gd name="T104" fmla="*/ 1 w 275"/>
                  <a:gd name="T105" fmla="*/ 117 h 275"/>
                  <a:gd name="T106" fmla="*/ 136 w 275"/>
                  <a:gd name="T107" fmla="*/ 201 h 275"/>
                  <a:gd name="T108" fmla="*/ 181 w 275"/>
                  <a:gd name="T109" fmla="*/ 183 h 275"/>
                  <a:gd name="T110" fmla="*/ 201 w 275"/>
                  <a:gd name="T111" fmla="*/ 139 h 275"/>
                  <a:gd name="T112" fmla="*/ 183 w 275"/>
                  <a:gd name="T113" fmla="*/ 94 h 275"/>
                  <a:gd name="T114" fmla="*/ 139 w 275"/>
                  <a:gd name="T115" fmla="*/ 75 h 275"/>
                  <a:gd name="T116" fmla="*/ 94 w 275"/>
                  <a:gd name="T117" fmla="*/ 92 h 275"/>
                  <a:gd name="T118" fmla="*/ 75 w 275"/>
                  <a:gd name="T119" fmla="*/ 136 h 275"/>
                  <a:gd name="T120" fmla="*/ 92 w 275"/>
                  <a:gd name="T121" fmla="*/ 181 h 275"/>
                  <a:gd name="T122" fmla="*/ 136 w 275"/>
                  <a:gd name="T12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5" h="275">
                    <a:moveTo>
                      <a:pt x="1" y="117"/>
                    </a:moveTo>
                    <a:cubicBezTo>
                      <a:pt x="29" y="118"/>
                      <a:pt x="29" y="118"/>
                      <a:pt x="29" y="118"/>
                    </a:cubicBezTo>
                    <a:cubicBezTo>
                      <a:pt x="30" y="110"/>
                      <a:pt x="32" y="103"/>
                      <a:pt x="35" y="96"/>
                    </a:cubicBezTo>
                    <a:cubicBezTo>
                      <a:pt x="11" y="82"/>
                      <a:pt x="11" y="82"/>
                      <a:pt x="11" y="82"/>
                    </a:cubicBezTo>
                    <a:cubicBezTo>
                      <a:pt x="30" y="52"/>
                      <a:pt x="30" y="52"/>
                      <a:pt x="30" y="52"/>
                    </a:cubicBezTo>
                    <a:cubicBezTo>
                      <a:pt x="54" y="66"/>
                      <a:pt x="54" y="66"/>
                      <a:pt x="54" y="66"/>
                    </a:cubicBezTo>
                    <a:cubicBezTo>
                      <a:pt x="56" y="63"/>
                      <a:pt x="59" y="61"/>
                      <a:pt x="61" y="58"/>
                    </a:cubicBezTo>
                    <a:cubicBezTo>
                      <a:pt x="64" y="55"/>
                      <a:pt x="67" y="53"/>
                      <a:pt x="70" y="51"/>
                    </a:cubicBezTo>
                    <a:cubicBezTo>
                      <a:pt x="56" y="26"/>
                      <a:pt x="56" y="26"/>
                      <a:pt x="56" y="26"/>
                    </a:cubicBezTo>
                    <a:cubicBezTo>
                      <a:pt x="87" y="9"/>
                      <a:pt x="87" y="9"/>
                      <a:pt x="87" y="9"/>
                    </a:cubicBezTo>
                    <a:cubicBezTo>
                      <a:pt x="101" y="34"/>
                      <a:pt x="101" y="34"/>
                      <a:pt x="101" y="34"/>
                    </a:cubicBezTo>
                    <a:cubicBezTo>
                      <a:pt x="108" y="31"/>
                      <a:pt x="115" y="29"/>
                      <a:pt x="122" y="28"/>
                    </a:cubicBezTo>
                    <a:cubicBezTo>
                      <a:pt x="123" y="0"/>
                      <a:pt x="123" y="0"/>
                      <a:pt x="123" y="0"/>
                    </a:cubicBezTo>
                    <a:cubicBezTo>
                      <a:pt x="158" y="1"/>
                      <a:pt x="158" y="1"/>
                      <a:pt x="158" y="1"/>
                    </a:cubicBezTo>
                    <a:cubicBezTo>
                      <a:pt x="158" y="29"/>
                      <a:pt x="158" y="29"/>
                      <a:pt x="158" y="29"/>
                    </a:cubicBezTo>
                    <a:cubicBezTo>
                      <a:pt x="165" y="30"/>
                      <a:pt x="172" y="32"/>
                      <a:pt x="179" y="35"/>
                    </a:cubicBezTo>
                    <a:cubicBezTo>
                      <a:pt x="194" y="11"/>
                      <a:pt x="194" y="11"/>
                      <a:pt x="194" y="11"/>
                    </a:cubicBezTo>
                    <a:cubicBezTo>
                      <a:pt x="224" y="30"/>
                      <a:pt x="224" y="30"/>
                      <a:pt x="224" y="30"/>
                    </a:cubicBezTo>
                    <a:cubicBezTo>
                      <a:pt x="209" y="54"/>
                      <a:pt x="209" y="54"/>
                      <a:pt x="209" y="54"/>
                    </a:cubicBezTo>
                    <a:cubicBezTo>
                      <a:pt x="212" y="56"/>
                      <a:pt x="215" y="59"/>
                      <a:pt x="218" y="61"/>
                    </a:cubicBezTo>
                    <a:cubicBezTo>
                      <a:pt x="220" y="64"/>
                      <a:pt x="223" y="67"/>
                      <a:pt x="225" y="70"/>
                    </a:cubicBezTo>
                    <a:cubicBezTo>
                      <a:pt x="249" y="56"/>
                      <a:pt x="249" y="56"/>
                      <a:pt x="249" y="56"/>
                    </a:cubicBezTo>
                    <a:cubicBezTo>
                      <a:pt x="266" y="87"/>
                      <a:pt x="266" y="87"/>
                      <a:pt x="266" y="87"/>
                    </a:cubicBezTo>
                    <a:cubicBezTo>
                      <a:pt x="242" y="101"/>
                      <a:pt x="242" y="101"/>
                      <a:pt x="242" y="101"/>
                    </a:cubicBezTo>
                    <a:cubicBezTo>
                      <a:pt x="244" y="108"/>
                      <a:pt x="246" y="115"/>
                      <a:pt x="247" y="122"/>
                    </a:cubicBezTo>
                    <a:cubicBezTo>
                      <a:pt x="275" y="123"/>
                      <a:pt x="275" y="123"/>
                      <a:pt x="275" y="123"/>
                    </a:cubicBezTo>
                    <a:cubicBezTo>
                      <a:pt x="274" y="158"/>
                      <a:pt x="274" y="158"/>
                      <a:pt x="274" y="158"/>
                    </a:cubicBezTo>
                    <a:cubicBezTo>
                      <a:pt x="246" y="158"/>
                      <a:pt x="246" y="158"/>
                      <a:pt x="246" y="158"/>
                    </a:cubicBezTo>
                    <a:cubicBezTo>
                      <a:pt x="245" y="165"/>
                      <a:pt x="243" y="172"/>
                      <a:pt x="240" y="179"/>
                    </a:cubicBezTo>
                    <a:cubicBezTo>
                      <a:pt x="264" y="194"/>
                      <a:pt x="264" y="194"/>
                      <a:pt x="264" y="194"/>
                    </a:cubicBezTo>
                    <a:cubicBezTo>
                      <a:pt x="246" y="224"/>
                      <a:pt x="246" y="224"/>
                      <a:pt x="246" y="224"/>
                    </a:cubicBezTo>
                    <a:cubicBezTo>
                      <a:pt x="222" y="209"/>
                      <a:pt x="222" y="209"/>
                      <a:pt x="222" y="209"/>
                    </a:cubicBezTo>
                    <a:cubicBezTo>
                      <a:pt x="220" y="212"/>
                      <a:pt x="217" y="215"/>
                      <a:pt x="214" y="218"/>
                    </a:cubicBezTo>
                    <a:cubicBezTo>
                      <a:pt x="212" y="220"/>
                      <a:pt x="209" y="223"/>
                      <a:pt x="206" y="225"/>
                    </a:cubicBezTo>
                    <a:cubicBezTo>
                      <a:pt x="219" y="249"/>
                      <a:pt x="219" y="249"/>
                      <a:pt x="219" y="249"/>
                    </a:cubicBezTo>
                    <a:cubicBezTo>
                      <a:pt x="188" y="266"/>
                      <a:pt x="188" y="266"/>
                      <a:pt x="188" y="266"/>
                    </a:cubicBezTo>
                    <a:cubicBezTo>
                      <a:pt x="175" y="242"/>
                      <a:pt x="175" y="242"/>
                      <a:pt x="175" y="242"/>
                    </a:cubicBezTo>
                    <a:cubicBezTo>
                      <a:pt x="168" y="244"/>
                      <a:pt x="161" y="246"/>
                      <a:pt x="153" y="247"/>
                    </a:cubicBezTo>
                    <a:cubicBezTo>
                      <a:pt x="153" y="275"/>
                      <a:pt x="153" y="275"/>
                      <a:pt x="153" y="275"/>
                    </a:cubicBezTo>
                    <a:cubicBezTo>
                      <a:pt x="117" y="274"/>
                      <a:pt x="117" y="274"/>
                      <a:pt x="117" y="274"/>
                    </a:cubicBezTo>
                    <a:cubicBezTo>
                      <a:pt x="118" y="247"/>
                      <a:pt x="118" y="247"/>
                      <a:pt x="118" y="247"/>
                    </a:cubicBezTo>
                    <a:cubicBezTo>
                      <a:pt x="110" y="245"/>
                      <a:pt x="103" y="243"/>
                      <a:pt x="96" y="240"/>
                    </a:cubicBezTo>
                    <a:cubicBezTo>
                      <a:pt x="82" y="264"/>
                      <a:pt x="82" y="264"/>
                      <a:pt x="82" y="264"/>
                    </a:cubicBezTo>
                    <a:cubicBezTo>
                      <a:pt x="52" y="246"/>
                      <a:pt x="52" y="246"/>
                      <a:pt x="52" y="246"/>
                    </a:cubicBezTo>
                    <a:cubicBezTo>
                      <a:pt x="66" y="222"/>
                      <a:pt x="66" y="222"/>
                      <a:pt x="66" y="222"/>
                    </a:cubicBezTo>
                    <a:cubicBezTo>
                      <a:pt x="63" y="220"/>
                      <a:pt x="61" y="217"/>
                      <a:pt x="58" y="214"/>
                    </a:cubicBezTo>
                    <a:cubicBezTo>
                      <a:pt x="55" y="212"/>
                      <a:pt x="53" y="209"/>
                      <a:pt x="51" y="206"/>
                    </a:cubicBezTo>
                    <a:cubicBezTo>
                      <a:pt x="26" y="219"/>
                      <a:pt x="26" y="219"/>
                      <a:pt x="26" y="219"/>
                    </a:cubicBezTo>
                    <a:cubicBezTo>
                      <a:pt x="9" y="188"/>
                      <a:pt x="9" y="188"/>
                      <a:pt x="9" y="188"/>
                    </a:cubicBezTo>
                    <a:cubicBezTo>
                      <a:pt x="34" y="175"/>
                      <a:pt x="34" y="175"/>
                      <a:pt x="34" y="175"/>
                    </a:cubicBezTo>
                    <a:cubicBezTo>
                      <a:pt x="31" y="168"/>
                      <a:pt x="29" y="161"/>
                      <a:pt x="28" y="153"/>
                    </a:cubicBezTo>
                    <a:cubicBezTo>
                      <a:pt x="0" y="153"/>
                      <a:pt x="0" y="153"/>
                      <a:pt x="0" y="153"/>
                    </a:cubicBezTo>
                    <a:cubicBezTo>
                      <a:pt x="1" y="117"/>
                      <a:pt x="1" y="117"/>
                      <a:pt x="1" y="117"/>
                    </a:cubicBezTo>
                    <a:close/>
                    <a:moveTo>
                      <a:pt x="136" y="201"/>
                    </a:moveTo>
                    <a:cubicBezTo>
                      <a:pt x="154" y="201"/>
                      <a:pt x="170" y="195"/>
                      <a:pt x="181" y="183"/>
                    </a:cubicBezTo>
                    <a:cubicBezTo>
                      <a:pt x="193" y="172"/>
                      <a:pt x="201" y="157"/>
                      <a:pt x="201" y="139"/>
                    </a:cubicBezTo>
                    <a:cubicBezTo>
                      <a:pt x="201" y="122"/>
                      <a:pt x="195" y="106"/>
                      <a:pt x="183" y="94"/>
                    </a:cubicBezTo>
                    <a:cubicBezTo>
                      <a:pt x="172" y="82"/>
                      <a:pt x="156" y="75"/>
                      <a:pt x="139" y="75"/>
                    </a:cubicBezTo>
                    <a:cubicBezTo>
                      <a:pt x="122" y="74"/>
                      <a:pt x="106" y="81"/>
                      <a:pt x="94" y="92"/>
                    </a:cubicBezTo>
                    <a:cubicBezTo>
                      <a:pt x="82" y="103"/>
                      <a:pt x="75" y="119"/>
                      <a:pt x="75" y="136"/>
                    </a:cubicBezTo>
                    <a:cubicBezTo>
                      <a:pt x="74" y="154"/>
                      <a:pt x="81" y="170"/>
                      <a:pt x="92" y="181"/>
                    </a:cubicBezTo>
                    <a:cubicBezTo>
                      <a:pt x="103" y="193"/>
                      <a:pt x="119" y="201"/>
                      <a:pt x="136"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2" name="Freeform 50"/>
              <p:cNvSpPr>
                <a:spLocks noEditPoints="1"/>
              </p:cNvSpPr>
              <p:nvPr/>
            </p:nvSpPr>
            <p:spPr bwMode="auto">
              <a:xfrm>
                <a:off x="4918076" y="1409700"/>
                <a:ext cx="274638" cy="274638"/>
              </a:xfrm>
              <a:custGeom>
                <a:avLst/>
                <a:gdLst>
                  <a:gd name="T0" fmla="*/ 321 w 403"/>
                  <a:gd name="T1" fmla="*/ 366 h 403"/>
                  <a:gd name="T2" fmla="*/ 291 w 403"/>
                  <a:gd name="T3" fmla="*/ 334 h 403"/>
                  <a:gd name="T4" fmla="*/ 259 w 403"/>
                  <a:gd name="T5" fmla="*/ 351 h 403"/>
                  <a:gd name="T6" fmla="*/ 269 w 403"/>
                  <a:gd name="T7" fmla="*/ 393 h 403"/>
                  <a:gd name="T8" fmla="*/ 223 w 403"/>
                  <a:gd name="T9" fmla="*/ 403 h 403"/>
                  <a:gd name="T10" fmla="*/ 213 w 403"/>
                  <a:gd name="T11" fmla="*/ 361 h 403"/>
                  <a:gd name="T12" fmla="*/ 177 w 403"/>
                  <a:gd name="T13" fmla="*/ 360 h 403"/>
                  <a:gd name="T14" fmla="*/ 164 w 403"/>
                  <a:gd name="T15" fmla="*/ 401 h 403"/>
                  <a:gd name="T16" fmla="*/ 119 w 403"/>
                  <a:gd name="T17" fmla="*/ 387 h 403"/>
                  <a:gd name="T18" fmla="*/ 132 w 403"/>
                  <a:gd name="T19" fmla="*/ 345 h 403"/>
                  <a:gd name="T20" fmla="*/ 116 w 403"/>
                  <a:gd name="T21" fmla="*/ 337 h 403"/>
                  <a:gd name="T22" fmla="*/ 102 w 403"/>
                  <a:gd name="T23" fmla="*/ 326 h 403"/>
                  <a:gd name="T24" fmla="*/ 70 w 403"/>
                  <a:gd name="T25" fmla="*/ 356 h 403"/>
                  <a:gd name="T26" fmla="*/ 38 w 403"/>
                  <a:gd name="T27" fmla="*/ 321 h 403"/>
                  <a:gd name="T28" fmla="*/ 70 w 403"/>
                  <a:gd name="T29" fmla="*/ 291 h 403"/>
                  <a:gd name="T30" fmla="*/ 53 w 403"/>
                  <a:gd name="T31" fmla="*/ 260 h 403"/>
                  <a:gd name="T32" fmla="*/ 10 w 403"/>
                  <a:gd name="T33" fmla="*/ 269 h 403"/>
                  <a:gd name="T34" fmla="*/ 0 w 403"/>
                  <a:gd name="T35" fmla="*/ 223 h 403"/>
                  <a:gd name="T36" fmla="*/ 42 w 403"/>
                  <a:gd name="T37" fmla="*/ 213 h 403"/>
                  <a:gd name="T38" fmla="*/ 44 w 403"/>
                  <a:gd name="T39" fmla="*/ 177 h 403"/>
                  <a:gd name="T40" fmla="*/ 2 w 403"/>
                  <a:gd name="T41" fmla="*/ 164 h 403"/>
                  <a:gd name="T42" fmla="*/ 17 w 403"/>
                  <a:gd name="T43" fmla="*/ 119 h 403"/>
                  <a:gd name="T44" fmla="*/ 58 w 403"/>
                  <a:gd name="T45" fmla="*/ 132 h 403"/>
                  <a:gd name="T46" fmla="*/ 67 w 403"/>
                  <a:gd name="T47" fmla="*/ 116 h 403"/>
                  <a:gd name="T48" fmla="*/ 77 w 403"/>
                  <a:gd name="T49" fmla="*/ 102 h 403"/>
                  <a:gd name="T50" fmla="*/ 48 w 403"/>
                  <a:gd name="T51" fmla="*/ 70 h 403"/>
                  <a:gd name="T52" fmla="*/ 83 w 403"/>
                  <a:gd name="T53" fmla="*/ 38 h 403"/>
                  <a:gd name="T54" fmla="*/ 112 w 403"/>
                  <a:gd name="T55" fmla="*/ 70 h 403"/>
                  <a:gd name="T56" fmla="*/ 144 w 403"/>
                  <a:gd name="T57" fmla="*/ 53 h 403"/>
                  <a:gd name="T58" fmla="*/ 134 w 403"/>
                  <a:gd name="T59" fmla="*/ 11 h 403"/>
                  <a:gd name="T60" fmla="*/ 181 w 403"/>
                  <a:gd name="T61" fmla="*/ 0 h 403"/>
                  <a:gd name="T62" fmla="*/ 190 w 403"/>
                  <a:gd name="T63" fmla="*/ 43 h 403"/>
                  <a:gd name="T64" fmla="*/ 226 w 403"/>
                  <a:gd name="T65" fmla="*/ 44 h 403"/>
                  <a:gd name="T66" fmla="*/ 239 w 403"/>
                  <a:gd name="T67" fmla="*/ 3 h 403"/>
                  <a:gd name="T68" fmla="*/ 284 w 403"/>
                  <a:gd name="T69" fmla="*/ 17 h 403"/>
                  <a:gd name="T70" fmla="*/ 271 w 403"/>
                  <a:gd name="T71" fmla="*/ 58 h 403"/>
                  <a:gd name="T72" fmla="*/ 287 w 403"/>
                  <a:gd name="T73" fmla="*/ 67 h 403"/>
                  <a:gd name="T74" fmla="*/ 302 w 403"/>
                  <a:gd name="T75" fmla="*/ 77 h 403"/>
                  <a:gd name="T76" fmla="*/ 334 w 403"/>
                  <a:gd name="T77" fmla="*/ 48 h 403"/>
                  <a:gd name="T78" fmla="*/ 366 w 403"/>
                  <a:gd name="T79" fmla="*/ 83 h 403"/>
                  <a:gd name="T80" fmla="*/ 334 w 403"/>
                  <a:gd name="T81" fmla="*/ 112 h 403"/>
                  <a:gd name="T82" fmla="*/ 350 w 403"/>
                  <a:gd name="T83" fmla="*/ 144 h 403"/>
                  <a:gd name="T84" fmla="*/ 393 w 403"/>
                  <a:gd name="T85" fmla="*/ 134 h 403"/>
                  <a:gd name="T86" fmla="*/ 403 w 403"/>
                  <a:gd name="T87" fmla="*/ 181 h 403"/>
                  <a:gd name="T88" fmla="*/ 361 w 403"/>
                  <a:gd name="T89" fmla="*/ 190 h 403"/>
                  <a:gd name="T90" fmla="*/ 359 w 403"/>
                  <a:gd name="T91" fmla="*/ 226 h 403"/>
                  <a:gd name="T92" fmla="*/ 401 w 403"/>
                  <a:gd name="T93" fmla="*/ 239 h 403"/>
                  <a:gd name="T94" fmla="*/ 387 w 403"/>
                  <a:gd name="T95" fmla="*/ 284 h 403"/>
                  <a:gd name="T96" fmla="*/ 345 w 403"/>
                  <a:gd name="T97" fmla="*/ 271 h 403"/>
                  <a:gd name="T98" fmla="*/ 337 w 403"/>
                  <a:gd name="T99" fmla="*/ 287 h 403"/>
                  <a:gd name="T100" fmla="*/ 326 w 403"/>
                  <a:gd name="T101" fmla="*/ 302 h 403"/>
                  <a:gd name="T102" fmla="*/ 356 w 403"/>
                  <a:gd name="T103" fmla="*/ 334 h 403"/>
                  <a:gd name="T104" fmla="*/ 321 w 403"/>
                  <a:gd name="T105" fmla="*/ 366 h 403"/>
                  <a:gd name="T106" fmla="*/ 226 w 403"/>
                  <a:gd name="T107" fmla="*/ 311 h 403"/>
                  <a:gd name="T108" fmla="*/ 296 w 403"/>
                  <a:gd name="T109" fmla="*/ 262 h 403"/>
                  <a:gd name="T110" fmla="*/ 311 w 403"/>
                  <a:gd name="T111" fmla="*/ 177 h 403"/>
                  <a:gd name="T112" fmla="*/ 262 w 403"/>
                  <a:gd name="T113" fmla="*/ 107 h 403"/>
                  <a:gd name="T114" fmla="*/ 177 w 403"/>
                  <a:gd name="T115" fmla="*/ 92 h 403"/>
                  <a:gd name="T116" fmla="*/ 107 w 403"/>
                  <a:gd name="T117" fmla="*/ 142 h 403"/>
                  <a:gd name="T118" fmla="*/ 92 w 403"/>
                  <a:gd name="T119" fmla="*/ 226 h 403"/>
                  <a:gd name="T120" fmla="*/ 142 w 403"/>
                  <a:gd name="T121" fmla="*/ 297 h 403"/>
                  <a:gd name="T122" fmla="*/ 226 w 403"/>
                  <a:gd name="T123" fmla="*/ 31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403">
                    <a:moveTo>
                      <a:pt x="321" y="366"/>
                    </a:moveTo>
                    <a:cubicBezTo>
                      <a:pt x="291" y="334"/>
                      <a:pt x="291" y="334"/>
                      <a:pt x="291" y="334"/>
                    </a:cubicBezTo>
                    <a:cubicBezTo>
                      <a:pt x="281" y="341"/>
                      <a:pt x="271" y="346"/>
                      <a:pt x="259" y="351"/>
                    </a:cubicBezTo>
                    <a:cubicBezTo>
                      <a:pt x="269" y="393"/>
                      <a:pt x="269" y="393"/>
                      <a:pt x="269" y="393"/>
                    </a:cubicBezTo>
                    <a:cubicBezTo>
                      <a:pt x="223" y="403"/>
                      <a:pt x="223" y="403"/>
                      <a:pt x="223" y="403"/>
                    </a:cubicBezTo>
                    <a:cubicBezTo>
                      <a:pt x="213" y="361"/>
                      <a:pt x="213" y="361"/>
                      <a:pt x="213" y="361"/>
                    </a:cubicBezTo>
                    <a:cubicBezTo>
                      <a:pt x="201" y="362"/>
                      <a:pt x="189" y="361"/>
                      <a:pt x="177" y="360"/>
                    </a:cubicBezTo>
                    <a:cubicBezTo>
                      <a:pt x="164" y="401"/>
                      <a:pt x="164" y="401"/>
                      <a:pt x="164" y="401"/>
                    </a:cubicBezTo>
                    <a:cubicBezTo>
                      <a:pt x="119" y="387"/>
                      <a:pt x="119" y="387"/>
                      <a:pt x="119" y="387"/>
                    </a:cubicBezTo>
                    <a:cubicBezTo>
                      <a:pt x="132" y="345"/>
                      <a:pt x="132" y="345"/>
                      <a:pt x="132" y="345"/>
                    </a:cubicBezTo>
                    <a:cubicBezTo>
                      <a:pt x="127" y="343"/>
                      <a:pt x="121" y="340"/>
                      <a:pt x="116" y="337"/>
                    </a:cubicBezTo>
                    <a:cubicBezTo>
                      <a:pt x="111" y="333"/>
                      <a:pt x="106" y="330"/>
                      <a:pt x="102" y="326"/>
                    </a:cubicBezTo>
                    <a:cubicBezTo>
                      <a:pt x="70" y="356"/>
                      <a:pt x="70" y="356"/>
                      <a:pt x="70" y="356"/>
                    </a:cubicBezTo>
                    <a:cubicBezTo>
                      <a:pt x="38" y="321"/>
                      <a:pt x="38" y="321"/>
                      <a:pt x="38" y="321"/>
                    </a:cubicBezTo>
                    <a:cubicBezTo>
                      <a:pt x="70" y="291"/>
                      <a:pt x="70" y="291"/>
                      <a:pt x="70" y="291"/>
                    </a:cubicBezTo>
                    <a:cubicBezTo>
                      <a:pt x="63" y="282"/>
                      <a:pt x="57" y="271"/>
                      <a:pt x="53" y="260"/>
                    </a:cubicBezTo>
                    <a:cubicBezTo>
                      <a:pt x="10" y="269"/>
                      <a:pt x="10" y="269"/>
                      <a:pt x="10" y="269"/>
                    </a:cubicBezTo>
                    <a:cubicBezTo>
                      <a:pt x="0" y="223"/>
                      <a:pt x="0" y="223"/>
                      <a:pt x="0" y="223"/>
                    </a:cubicBezTo>
                    <a:cubicBezTo>
                      <a:pt x="42" y="213"/>
                      <a:pt x="42" y="213"/>
                      <a:pt x="42" y="213"/>
                    </a:cubicBezTo>
                    <a:cubicBezTo>
                      <a:pt x="42" y="201"/>
                      <a:pt x="42" y="189"/>
                      <a:pt x="44" y="177"/>
                    </a:cubicBezTo>
                    <a:cubicBezTo>
                      <a:pt x="2" y="164"/>
                      <a:pt x="2" y="164"/>
                      <a:pt x="2" y="164"/>
                    </a:cubicBezTo>
                    <a:cubicBezTo>
                      <a:pt x="17" y="119"/>
                      <a:pt x="17" y="119"/>
                      <a:pt x="17" y="119"/>
                    </a:cubicBezTo>
                    <a:cubicBezTo>
                      <a:pt x="58" y="132"/>
                      <a:pt x="58" y="132"/>
                      <a:pt x="58" y="132"/>
                    </a:cubicBezTo>
                    <a:cubicBezTo>
                      <a:pt x="61" y="127"/>
                      <a:pt x="64" y="122"/>
                      <a:pt x="67" y="116"/>
                    </a:cubicBezTo>
                    <a:cubicBezTo>
                      <a:pt x="70" y="111"/>
                      <a:pt x="73" y="106"/>
                      <a:pt x="77" y="102"/>
                    </a:cubicBezTo>
                    <a:cubicBezTo>
                      <a:pt x="48" y="70"/>
                      <a:pt x="48" y="70"/>
                      <a:pt x="48" y="70"/>
                    </a:cubicBezTo>
                    <a:cubicBezTo>
                      <a:pt x="83" y="38"/>
                      <a:pt x="83" y="38"/>
                      <a:pt x="83" y="38"/>
                    </a:cubicBezTo>
                    <a:cubicBezTo>
                      <a:pt x="112" y="70"/>
                      <a:pt x="112" y="70"/>
                      <a:pt x="112" y="70"/>
                    </a:cubicBezTo>
                    <a:cubicBezTo>
                      <a:pt x="122" y="63"/>
                      <a:pt x="133" y="57"/>
                      <a:pt x="144" y="53"/>
                    </a:cubicBezTo>
                    <a:cubicBezTo>
                      <a:pt x="134" y="11"/>
                      <a:pt x="134" y="11"/>
                      <a:pt x="134" y="11"/>
                    </a:cubicBezTo>
                    <a:cubicBezTo>
                      <a:pt x="181" y="0"/>
                      <a:pt x="181" y="0"/>
                      <a:pt x="181" y="0"/>
                    </a:cubicBezTo>
                    <a:cubicBezTo>
                      <a:pt x="190" y="43"/>
                      <a:pt x="190" y="43"/>
                      <a:pt x="190" y="43"/>
                    </a:cubicBezTo>
                    <a:cubicBezTo>
                      <a:pt x="202" y="42"/>
                      <a:pt x="214" y="42"/>
                      <a:pt x="226" y="44"/>
                    </a:cubicBezTo>
                    <a:cubicBezTo>
                      <a:pt x="239" y="3"/>
                      <a:pt x="239" y="3"/>
                      <a:pt x="239" y="3"/>
                    </a:cubicBezTo>
                    <a:cubicBezTo>
                      <a:pt x="284" y="17"/>
                      <a:pt x="284" y="17"/>
                      <a:pt x="284" y="17"/>
                    </a:cubicBezTo>
                    <a:cubicBezTo>
                      <a:pt x="271" y="58"/>
                      <a:pt x="271" y="58"/>
                      <a:pt x="271" y="58"/>
                    </a:cubicBezTo>
                    <a:cubicBezTo>
                      <a:pt x="277" y="61"/>
                      <a:pt x="282" y="64"/>
                      <a:pt x="287" y="67"/>
                    </a:cubicBezTo>
                    <a:cubicBezTo>
                      <a:pt x="292" y="70"/>
                      <a:pt x="297" y="74"/>
                      <a:pt x="302" y="77"/>
                    </a:cubicBezTo>
                    <a:cubicBezTo>
                      <a:pt x="334" y="48"/>
                      <a:pt x="334" y="48"/>
                      <a:pt x="334" y="48"/>
                    </a:cubicBezTo>
                    <a:cubicBezTo>
                      <a:pt x="366" y="83"/>
                      <a:pt x="366" y="83"/>
                      <a:pt x="366" y="83"/>
                    </a:cubicBezTo>
                    <a:cubicBezTo>
                      <a:pt x="334" y="112"/>
                      <a:pt x="334" y="112"/>
                      <a:pt x="334" y="112"/>
                    </a:cubicBezTo>
                    <a:cubicBezTo>
                      <a:pt x="340" y="122"/>
                      <a:pt x="346" y="133"/>
                      <a:pt x="350" y="144"/>
                    </a:cubicBezTo>
                    <a:cubicBezTo>
                      <a:pt x="393" y="134"/>
                      <a:pt x="393" y="134"/>
                      <a:pt x="393" y="134"/>
                    </a:cubicBezTo>
                    <a:cubicBezTo>
                      <a:pt x="403" y="181"/>
                      <a:pt x="403" y="181"/>
                      <a:pt x="403" y="181"/>
                    </a:cubicBezTo>
                    <a:cubicBezTo>
                      <a:pt x="361" y="190"/>
                      <a:pt x="361" y="190"/>
                      <a:pt x="361" y="190"/>
                    </a:cubicBezTo>
                    <a:cubicBezTo>
                      <a:pt x="362" y="202"/>
                      <a:pt x="361" y="214"/>
                      <a:pt x="359" y="226"/>
                    </a:cubicBezTo>
                    <a:cubicBezTo>
                      <a:pt x="401" y="239"/>
                      <a:pt x="401" y="239"/>
                      <a:pt x="401" y="239"/>
                    </a:cubicBezTo>
                    <a:cubicBezTo>
                      <a:pt x="387" y="284"/>
                      <a:pt x="387" y="284"/>
                      <a:pt x="387" y="284"/>
                    </a:cubicBezTo>
                    <a:cubicBezTo>
                      <a:pt x="345" y="271"/>
                      <a:pt x="345" y="271"/>
                      <a:pt x="345" y="271"/>
                    </a:cubicBezTo>
                    <a:cubicBezTo>
                      <a:pt x="343" y="277"/>
                      <a:pt x="340" y="282"/>
                      <a:pt x="337" y="287"/>
                    </a:cubicBezTo>
                    <a:cubicBezTo>
                      <a:pt x="333" y="292"/>
                      <a:pt x="330" y="297"/>
                      <a:pt x="326" y="302"/>
                    </a:cubicBezTo>
                    <a:cubicBezTo>
                      <a:pt x="356" y="334"/>
                      <a:pt x="356" y="334"/>
                      <a:pt x="356" y="334"/>
                    </a:cubicBezTo>
                    <a:cubicBezTo>
                      <a:pt x="321" y="366"/>
                      <a:pt x="321" y="366"/>
                      <a:pt x="321" y="366"/>
                    </a:cubicBezTo>
                    <a:close/>
                    <a:moveTo>
                      <a:pt x="226" y="311"/>
                    </a:moveTo>
                    <a:cubicBezTo>
                      <a:pt x="257" y="304"/>
                      <a:pt x="281" y="286"/>
                      <a:pt x="296" y="262"/>
                    </a:cubicBezTo>
                    <a:cubicBezTo>
                      <a:pt x="312" y="237"/>
                      <a:pt x="318" y="207"/>
                      <a:pt x="311" y="177"/>
                    </a:cubicBezTo>
                    <a:cubicBezTo>
                      <a:pt x="304" y="147"/>
                      <a:pt x="286" y="122"/>
                      <a:pt x="262" y="107"/>
                    </a:cubicBezTo>
                    <a:cubicBezTo>
                      <a:pt x="237" y="92"/>
                      <a:pt x="207" y="85"/>
                      <a:pt x="177" y="92"/>
                    </a:cubicBezTo>
                    <a:cubicBezTo>
                      <a:pt x="147" y="99"/>
                      <a:pt x="122" y="117"/>
                      <a:pt x="107" y="142"/>
                    </a:cubicBezTo>
                    <a:cubicBezTo>
                      <a:pt x="92" y="166"/>
                      <a:pt x="85" y="196"/>
                      <a:pt x="92" y="226"/>
                    </a:cubicBezTo>
                    <a:cubicBezTo>
                      <a:pt x="99" y="257"/>
                      <a:pt x="117" y="281"/>
                      <a:pt x="142" y="297"/>
                    </a:cubicBezTo>
                    <a:cubicBezTo>
                      <a:pt x="166" y="312"/>
                      <a:pt x="196" y="318"/>
                      <a:pt x="226"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3" name="Freeform 51"/>
              <p:cNvSpPr>
                <a:spLocks noEditPoints="1"/>
              </p:cNvSpPr>
              <p:nvPr/>
            </p:nvSpPr>
            <p:spPr bwMode="auto">
              <a:xfrm>
                <a:off x="4803776" y="1438275"/>
                <a:ext cx="106363" cy="104775"/>
              </a:xfrm>
              <a:custGeom>
                <a:avLst/>
                <a:gdLst>
                  <a:gd name="T0" fmla="*/ 76 w 155"/>
                  <a:gd name="T1" fmla="*/ 110 h 155"/>
                  <a:gd name="T2" fmla="*/ 100 w 155"/>
                  <a:gd name="T3" fmla="*/ 101 h 155"/>
                  <a:gd name="T4" fmla="*/ 110 w 155"/>
                  <a:gd name="T5" fmla="*/ 79 h 155"/>
                  <a:gd name="T6" fmla="*/ 110 w 155"/>
                  <a:gd name="T7" fmla="*/ 79 h 155"/>
                  <a:gd name="T8" fmla="*/ 101 w 155"/>
                  <a:gd name="T9" fmla="*/ 56 h 155"/>
                  <a:gd name="T10" fmla="*/ 78 w 155"/>
                  <a:gd name="T11" fmla="*/ 46 h 155"/>
                  <a:gd name="T12" fmla="*/ 77 w 155"/>
                  <a:gd name="T13" fmla="*/ 46 h 155"/>
                  <a:gd name="T14" fmla="*/ 45 w 155"/>
                  <a:gd name="T15" fmla="*/ 77 h 155"/>
                  <a:gd name="T16" fmla="*/ 76 w 155"/>
                  <a:gd name="T17" fmla="*/ 110 h 155"/>
                  <a:gd name="T18" fmla="*/ 1 w 155"/>
                  <a:gd name="T19" fmla="*/ 60 h 155"/>
                  <a:gd name="T20" fmla="*/ 15 w 155"/>
                  <a:gd name="T21" fmla="*/ 60 h 155"/>
                  <a:gd name="T22" fmla="*/ 15 w 155"/>
                  <a:gd name="T23" fmla="*/ 59 h 155"/>
                  <a:gd name="T24" fmla="*/ 20 w 155"/>
                  <a:gd name="T25" fmla="*/ 24 h 155"/>
                  <a:gd name="T26" fmla="*/ 32 w 155"/>
                  <a:gd name="T27" fmla="*/ 31 h 155"/>
                  <a:gd name="T28" fmla="*/ 32 w 155"/>
                  <a:gd name="T29" fmla="*/ 30 h 155"/>
                  <a:gd name="T30" fmla="*/ 55 w 155"/>
                  <a:gd name="T31" fmla="*/ 2 h 155"/>
                  <a:gd name="T32" fmla="*/ 62 w 155"/>
                  <a:gd name="T33" fmla="*/ 15 h 155"/>
                  <a:gd name="T34" fmla="*/ 62 w 155"/>
                  <a:gd name="T35" fmla="*/ 14 h 155"/>
                  <a:gd name="T36" fmla="*/ 96 w 155"/>
                  <a:gd name="T37" fmla="*/ 1 h 155"/>
                  <a:gd name="T38" fmla="*/ 95 w 155"/>
                  <a:gd name="T39" fmla="*/ 15 h 155"/>
                  <a:gd name="T40" fmla="*/ 96 w 155"/>
                  <a:gd name="T41" fmla="*/ 15 h 155"/>
                  <a:gd name="T42" fmla="*/ 132 w 155"/>
                  <a:gd name="T43" fmla="*/ 20 h 155"/>
                  <a:gd name="T44" fmla="*/ 124 w 155"/>
                  <a:gd name="T45" fmla="*/ 32 h 155"/>
                  <a:gd name="T46" fmla="*/ 125 w 155"/>
                  <a:gd name="T47" fmla="*/ 33 h 155"/>
                  <a:gd name="T48" fmla="*/ 137 w 155"/>
                  <a:gd name="T49" fmla="*/ 26 h 155"/>
                  <a:gd name="T50" fmla="*/ 141 w 155"/>
                  <a:gd name="T51" fmla="*/ 62 h 155"/>
                  <a:gd name="T52" fmla="*/ 141 w 155"/>
                  <a:gd name="T53" fmla="*/ 63 h 155"/>
                  <a:gd name="T54" fmla="*/ 155 w 155"/>
                  <a:gd name="T55" fmla="*/ 63 h 155"/>
                  <a:gd name="T56" fmla="*/ 141 w 155"/>
                  <a:gd name="T57" fmla="*/ 96 h 155"/>
                  <a:gd name="T58" fmla="*/ 139 w 155"/>
                  <a:gd name="T59" fmla="*/ 96 h 155"/>
                  <a:gd name="T60" fmla="*/ 152 w 155"/>
                  <a:gd name="T61" fmla="*/ 104 h 155"/>
                  <a:gd name="T62" fmla="*/ 124 w 155"/>
                  <a:gd name="T63" fmla="*/ 125 h 155"/>
                  <a:gd name="T64" fmla="*/ 123 w 155"/>
                  <a:gd name="T65" fmla="*/ 125 h 155"/>
                  <a:gd name="T66" fmla="*/ 122 w 155"/>
                  <a:gd name="T67" fmla="*/ 124 h 155"/>
                  <a:gd name="T68" fmla="*/ 123 w 155"/>
                  <a:gd name="T69" fmla="*/ 127 h 155"/>
                  <a:gd name="T70" fmla="*/ 100 w 155"/>
                  <a:gd name="T71" fmla="*/ 153 h 155"/>
                  <a:gd name="T72" fmla="*/ 93 w 155"/>
                  <a:gd name="T73" fmla="*/ 141 h 155"/>
                  <a:gd name="T74" fmla="*/ 93 w 155"/>
                  <a:gd name="T75" fmla="*/ 142 h 155"/>
                  <a:gd name="T76" fmla="*/ 59 w 155"/>
                  <a:gd name="T77" fmla="*/ 155 h 155"/>
                  <a:gd name="T78" fmla="*/ 60 w 155"/>
                  <a:gd name="T79" fmla="*/ 141 h 155"/>
                  <a:gd name="T80" fmla="*/ 59 w 155"/>
                  <a:gd name="T81" fmla="*/ 141 h 155"/>
                  <a:gd name="T82" fmla="*/ 23 w 155"/>
                  <a:gd name="T83" fmla="*/ 135 h 155"/>
                  <a:gd name="T84" fmla="*/ 31 w 155"/>
                  <a:gd name="T85" fmla="*/ 123 h 155"/>
                  <a:gd name="T86" fmla="*/ 30 w 155"/>
                  <a:gd name="T87" fmla="*/ 123 h 155"/>
                  <a:gd name="T88" fmla="*/ 2 w 155"/>
                  <a:gd name="T89" fmla="*/ 100 h 155"/>
                  <a:gd name="T90" fmla="*/ 15 w 155"/>
                  <a:gd name="T91" fmla="*/ 93 h 155"/>
                  <a:gd name="T92" fmla="*/ 0 w 155"/>
                  <a:gd name="T93" fmla="*/ 9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5" h="155">
                    <a:moveTo>
                      <a:pt x="76" y="110"/>
                    </a:moveTo>
                    <a:cubicBezTo>
                      <a:pt x="76" y="110"/>
                      <a:pt x="76" y="110"/>
                      <a:pt x="76" y="110"/>
                    </a:cubicBezTo>
                    <a:cubicBezTo>
                      <a:pt x="77" y="110"/>
                      <a:pt x="77" y="110"/>
                      <a:pt x="78" y="110"/>
                    </a:cubicBezTo>
                    <a:cubicBezTo>
                      <a:pt x="86" y="110"/>
                      <a:pt x="94" y="107"/>
                      <a:pt x="100" y="101"/>
                    </a:cubicBezTo>
                    <a:cubicBezTo>
                      <a:pt x="106" y="96"/>
                      <a:pt x="109" y="88"/>
                      <a:pt x="110" y="79"/>
                    </a:cubicBezTo>
                    <a:cubicBezTo>
                      <a:pt x="110" y="79"/>
                      <a:pt x="110" y="79"/>
                      <a:pt x="110" y="79"/>
                    </a:cubicBezTo>
                    <a:cubicBezTo>
                      <a:pt x="110" y="79"/>
                      <a:pt x="110" y="79"/>
                      <a:pt x="110" y="79"/>
                    </a:cubicBezTo>
                    <a:cubicBezTo>
                      <a:pt x="110" y="79"/>
                      <a:pt x="110" y="79"/>
                      <a:pt x="110" y="79"/>
                    </a:cubicBezTo>
                    <a:cubicBezTo>
                      <a:pt x="110" y="78"/>
                      <a:pt x="110" y="78"/>
                      <a:pt x="110" y="77"/>
                    </a:cubicBezTo>
                    <a:cubicBezTo>
                      <a:pt x="110" y="69"/>
                      <a:pt x="106" y="61"/>
                      <a:pt x="101" y="56"/>
                    </a:cubicBezTo>
                    <a:cubicBezTo>
                      <a:pt x="95" y="50"/>
                      <a:pt x="87" y="46"/>
                      <a:pt x="78" y="46"/>
                    </a:cubicBezTo>
                    <a:cubicBezTo>
                      <a:pt x="78" y="46"/>
                      <a:pt x="78" y="46"/>
                      <a:pt x="78" y="46"/>
                    </a:cubicBezTo>
                    <a:cubicBezTo>
                      <a:pt x="78" y="46"/>
                      <a:pt x="78" y="46"/>
                      <a:pt x="78" y="46"/>
                    </a:cubicBezTo>
                    <a:cubicBezTo>
                      <a:pt x="78" y="46"/>
                      <a:pt x="77" y="46"/>
                      <a:pt x="77" y="46"/>
                    </a:cubicBezTo>
                    <a:cubicBezTo>
                      <a:pt x="68" y="46"/>
                      <a:pt x="61" y="49"/>
                      <a:pt x="55" y="55"/>
                    </a:cubicBezTo>
                    <a:cubicBezTo>
                      <a:pt x="49" y="60"/>
                      <a:pt x="45" y="68"/>
                      <a:pt x="45" y="77"/>
                    </a:cubicBezTo>
                    <a:cubicBezTo>
                      <a:pt x="45" y="86"/>
                      <a:pt x="48" y="94"/>
                      <a:pt x="54" y="100"/>
                    </a:cubicBezTo>
                    <a:cubicBezTo>
                      <a:pt x="60" y="106"/>
                      <a:pt x="68" y="110"/>
                      <a:pt x="76" y="110"/>
                    </a:cubicBezTo>
                    <a:cubicBezTo>
                      <a:pt x="76" y="110"/>
                      <a:pt x="76" y="110"/>
                      <a:pt x="76" y="110"/>
                    </a:cubicBezTo>
                    <a:close/>
                    <a:moveTo>
                      <a:pt x="1" y="60"/>
                    </a:moveTo>
                    <a:cubicBezTo>
                      <a:pt x="14" y="60"/>
                      <a:pt x="14" y="60"/>
                      <a:pt x="14" y="60"/>
                    </a:cubicBezTo>
                    <a:cubicBezTo>
                      <a:pt x="15" y="60"/>
                      <a:pt x="15" y="60"/>
                      <a:pt x="15" y="60"/>
                    </a:cubicBezTo>
                    <a:cubicBezTo>
                      <a:pt x="16" y="60"/>
                      <a:pt x="16" y="60"/>
                      <a:pt x="16" y="60"/>
                    </a:cubicBezTo>
                    <a:cubicBezTo>
                      <a:pt x="15" y="59"/>
                      <a:pt x="15" y="59"/>
                      <a:pt x="15" y="59"/>
                    </a:cubicBezTo>
                    <a:cubicBezTo>
                      <a:pt x="3" y="52"/>
                      <a:pt x="3" y="52"/>
                      <a:pt x="3" y="52"/>
                    </a:cubicBezTo>
                    <a:cubicBezTo>
                      <a:pt x="20" y="24"/>
                      <a:pt x="20" y="24"/>
                      <a:pt x="20" y="24"/>
                    </a:cubicBezTo>
                    <a:cubicBezTo>
                      <a:pt x="32" y="31"/>
                      <a:pt x="32" y="31"/>
                      <a:pt x="32" y="31"/>
                    </a:cubicBezTo>
                    <a:cubicBezTo>
                      <a:pt x="32" y="31"/>
                      <a:pt x="32" y="31"/>
                      <a:pt x="32" y="31"/>
                    </a:cubicBezTo>
                    <a:cubicBezTo>
                      <a:pt x="33" y="32"/>
                      <a:pt x="33" y="32"/>
                      <a:pt x="33" y="32"/>
                    </a:cubicBezTo>
                    <a:cubicBezTo>
                      <a:pt x="32" y="30"/>
                      <a:pt x="32" y="30"/>
                      <a:pt x="32" y="30"/>
                    </a:cubicBezTo>
                    <a:cubicBezTo>
                      <a:pt x="26" y="18"/>
                      <a:pt x="26" y="18"/>
                      <a:pt x="26" y="18"/>
                    </a:cubicBezTo>
                    <a:cubicBezTo>
                      <a:pt x="55" y="2"/>
                      <a:pt x="55" y="2"/>
                      <a:pt x="55" y="2"/>
                    </a:cubicBezTo>
                    <a:cubicBezTo>
                      <a:pt x="61" y="14"/>
                      <a:pt x="61" y="14"/>
                      <a:pt x="61" y="14"/>
                    </a:cubicBezTo>
                    <a:cubicBezTo>
                      <a:pt x="62" y="15"/>
                      <a:pt x="62" y="15"/>
                      <a:pt x="62" y="15"/>
                    </a:cubicBezTo>
                    <a:cubicBezTo>
                      <a:pt x="62" y="16"/>
                      <a:pt x="62" y="16"/>
                      <a:pt x="62" y="16"/>
                    </a:cubicBezTo>
                    <a:cubicBezTo>
                      <a:pt x="62" y="14"/>
                      <a:pt x="62" y="14"/>
                      <a:pt x="62" y="14"/>
                    </a:cubicBezTo>
                    <a:cubicBezTo>
                      <a:pt x="62" y="0"/>
                      <a:pt x="62" y="0"/>
                      <a:pt x="62" y="0"/>
                    </a:cubicBezTo>
                    <a:cubicBezTo>
                      <a:pt x="96" y="1"/>
                      <a:pt x="96" y="1"/>
                      <a:pt x="96" y="1"/>
                    </a:cubicBezTo>
                    <a:cubicBezTo>
                      <a:pt x="95" y="15"/>
                      <a:pt x="95" y="15"/>
                      <a:pt x="95" y="15"/>
                    </a:cubicBezTo>
                    <a:cubicBezTo>
                      <a:pt x="95" y="15"/>
                      <a:pt x="95" y="15"/>
                      <a:pt x="95" y="15"/>
                    </a:cubicBezTo>
                    <a:cubicBezTo>
                      <a:pt x="95" y="16"/>
                      <a:pt x="95" y="16"/>
                      <a:pt x="95" y="16"/>
                    </a:cubicBezTo>
                    <a:cubicBezTo>
                      <a:pt x="96" y="15"/>
                      <a:pt x="96" y="15"/>
                      <a:pt x="96" y="15"/>
                    </a:cubicBezTo>
                    <a:cubicBezTo>
                      <a:pt x="103" y="3"/>
                      <a:pt x="103" y="3"/>
                      <a:pt x="103" y="3"/>
                    </a:cubicBezTo>
                    <a:cubicBezTo>
                      <a:pt x="132" y="20"/>
                      <a:pt x="132" y="20"/>
                      <a:pt x="132" y="20"/>
                    </a:cubicBezTo>
                    <a:cubicBezTo>
                      <a:pt x="124" y="32"/>
                      <a:pt x="124" y="32"/>
                      <a:pt x="124" y="32"/>
                    </a:cubicBezTo>
                    <a:cubicBezTo>
                      <a:pt x="124" y="32"/>
                      <a:pt x="124" y="32"/>
                      <a:pt x="124" y="32"/>
                    </a:cubicBezTo>
                    <a:cubicBezTo>
                      <a:pt x="124" y="33"/>
                      <a:pt x="124" y="33"/>
                      <a:pt x="124" y="33"/>
                    </a:cubicBezTo>
                    <a:cubicBezTo>
                      <a:pt x="125" y="33"/>
                      <a:pt x="125" y="33"/>
                      <a:pt x="125" y="33"/>
                    </a:cubicBezTo>
                    <a:cubicBezTo>
                      <a:pt x="125" y="33"/>
                      <a:pt x="125" y="33"/>
                      <a:pt x="125" y="33"/>
                    </a:cubicBezTo>
                    <a:cubicBezTo>
                      <a:pt x="137" y="26"/>
                      <a:pt x="137" y="26"/>
                      <a:pt x="137" y="26"/>
                    </a:cubicBezTo>
                    <a:cubicBezTo>
                      <a:pt x="153" y="55"/>
                      <a:pt x="153" y="55"/>
                      <a:pt x="153" y="55"/>
                    </a:cubicBezTo>
                    <a:cubicBezTo>
                      <a:pt x="141" y="62"/>
                      <a:pt x="141" y="62"/>
                      <a:pt x="141" y="62"/>
                    </a:cubicBezTo>
                    <a:cubicBezTo>
                      <a:pt x="140" y="63"/>
                      <a:pt x="140" y="63"/>
                      <a:pt x="140" y="63"/>
                    </a:cubicBezTo>
                    <a:cubicBezTo>
                      <a:pt x="141" y="63"/>
                      <a:pt x="141" y="63"/>
                      <a:pt x="141" y="63"/>
                    </a:cubicBezTo>
                    <a:cubicBezTo>
                      <a:pt x="146" y="63"/>
                      <a:pt x="146" y="63"/>
                      <a:pt x="146" y="63"/>
                    </a:cubicBezTo>
                    <a:cubicBezTo>
                      <a:pt x="155" y="63"/>
                      <a:pt x="155" y="63"/>
                      <a:pt x="155" y="63"/>
                    </a:cubicBezTo>
                    <a:cubicBezTo>
                      <a:pt x="154" y="96"/>
                      <a:pt x="154" y="96"/>
                      <a:pt x="154" y="96"/>
                    </a:cubicBezTo>
                    <a:cubicBezTo>
                      <a:pt x="141" y="96"/>
                      <a:pt x="141" y="96"/>
                      <a:pt x="141" y="96"/>
                    </a:cubicBezTo>
                    <a:cubicBezTo>
                      <a:pt x="140" y="96"/>
                      <a:pt x="140" y="96"/>
                      <a:pt x="140" y="96"/>
                    </a:cubicBezTo>
                    <a:cubicBezTo>
                      <a:pt x="139" y="96"/>
                      <a:pt x="139" y="96"/>
                      <a:pt x="139" y="96"/>
                    </a:cubicBezTo>
                    <a:cubicBezTo>
                      <a:pt x="140" y="97"/>
                      <a:pt x="140" y="97"/>
                      <a:pt x="140" y="97"/>
                    </a:cubicBezTo>
                    <a:cubicBezTo>
                      <a:pt x="152" y="104"/>
                      <a:pt x="152" y="104"/>
                      <a:pt x="152" y="104"/>
                    </a:cubicBezTo>
                    <a:cubicBezTo>
                      <a:pt x="135" y="132"/>
                      <a:pt x="135" y="132"/>
                      <a:pt x="135" y="132"/>
                    </a:cubicBezTo>
                    <a:cubicBezTo>
                      <a:pt x="124" y="125"/>
                      <a:pt x="124" y="125"/>
                      <a:pt x="124" y="125"/>
                    </a:cubicBezTo>
                    <a:cubicBezTo>
                      <a:pt x="123" y="125"/>
                      <a:pt x="123" y="125"/>
                      <a:pt x="123" y="125"/>
                    </a:cubicBezTo>
                    <a:cubicBezTo>
                      <a:pt x="123" y="125"/>
                      <a:pt x="123" y="125"/>
                      <a:pt x="123" y="125"/>
                    </a:cubicBezTo>
                    <a:cubicBezTo>
                      <a:pt x="123" y="125"/>
                      <a:pt x="123" y="125"/>
                      <a:pt x="123" y="125"/>
                    </a:cubicBezTo>
                    <a:cubicBezTo>
                      <a:pt x="122" y="124"/>
                      <a:pt x="122" y="124"/>
                      <a:pt x="122" y="124"/>
                    </a:cubicBezTo>
                    <a:cubicBezTo>
                      <a:pt x="123" y="125"/>
                      <a:pt x="123" y="125"/>
                      <a:pt x="123" y="125"/>
                    </a:cubicBezTo>
                    <a:cubicBezTo>
                      <a:pt x="123" y="127"/>
                      <a:pt x="123" y="127"/>
                      <a:pt x="123" y="127"/>
                    </a:cubicBezTo>
                    <a:cubicBezTo>
                      <a:pt x="129" y="137"/>
                      <a:pt x="129" y="137"/>
                      <a:pt x="129" y="137"/>
                    </a:cubicBezTo>
                    <a:cubicBezTo>
                      <a:pt x="100" y="153"/>
                      <a:pt x="100" y="153"/>
                      <a:pt x="100" y="153"/>
                    </a:cubicBezTo>
                    <a:cubicBezTo>
                      <a:pt x="93" y="141"/>
                      <a:pt x="93" y="141"/>
                      <a:pt x="93" y="141"/>
                    </a:cubicBezTo>
                    <a:cubicBezTo>
                      <a:pt x="93" y="141"/>
                      <a:pt x="93" y="141"/>
                      <a:pt x="93" y="141"/>
                    </a:cubicBezTo>
                    <a:cubicBezTo>
                      <a:pt x="93" y="140"/>
                      <a:pt x="93" y="140"/>
                      <a:pt x="93" y="140"/>
                    </a:cubicBezTo>
                    <a:cubicBezTo>
                      <a:pt x="93" y="142"/>
                      <a:pt x="93" y="142"/>
                      <a:pt x="93" y="142"/>
                    </a:cubicBezTo>
                    <a:cubicBezTo>
                      <a:pt x="92" y="155"/>
                      <a:pt x="92" y="155"/>
                      <a:pt x="92" y="155"/>
                    </a:cubicBezTo>
                    <a:cubicBezTo>
                      <a:pt x="59" y="155"/>
                      <a:pt x="59" y="155"/>
                      <a:pt x="59" y="155"/>
                    </a:cubicBezTo>
                    <a:cubicBezTo>
                      <a:pt x="60" y="141"/>
                      <a:pt x="60" y="141"/>
                      <a:pt x="60" y="141"/>
                    </a:cubicBezTo>
                    <a:cubicBezTo>
                      <a:pt x="60" y="141"/>
                      <a:pt x="60" y="141"/>
                      <a:pt x="60" y="141"/>
                    </a:cubicBezTo>
                    <a:cubicBezTo>
                      <a:pt x="60" y="139"/>
                      <a:pt x="60" y="139"/>
                      <a:pt x="60" y="139"/>
                    </a:cubicBezTo>
                    <a:cubicBezTo>
                      <a:pt x="59" y="141"/>
                      <a:pt x="59" y="141"/>
                      <a:pt x="59" y="141"/>
                    </a:cubicBezTo>
                    <a:cubicBezTo>
                      <a:pt x="52" y="152"/>
                      <a:pt x="52" y="152"/>
                      <a:pt x="52" y="152"/>
                    </a:cubicBezTo>
                    <a:cubicBezTo>
                      <a:pt x="23" y="135"/>
                      <a:pt x="23" y="135"/>
                      <a:pt x="23" y="135"/>
                    </a:cubicBezTo>
                    <a:cubicBezTo>
                      <a:pt x="30" y="124"/>
                      <a:pt x="30" y="124"/>
                      <a:pt x="30" y="124"/>
                    </a:cubicBezTo>
                    <a:cubicBezTo>
                      <a:pt x="31" y="123"/>
                      <a:pt x="31" y="123"/>
                      <a:pt x="31" y="123"/>
                    </a:cubicBezTo>
                    <a:cubicBezTo>
                      <a:pt x="31" y="122"/>
                      <a:pt x="31" y="122"/>
                      <a:pt x="31" y="122"/>
                    </a:cubicBezTo>
                    <a:cubicBezTo>
                      <a:pt x="30" y="123"/>
                      <a:pt x="30" y="123"/>
                      <a:pt x="30" y="123"/>
                    </a:cubicBezTo>
                    <a:cubicBezTo>
                      <a:pt x="18" y="130"/>
                      <a:pt x="18" y="130"/>
                      <a:pt x="18" y="130"/>
                    </a:cubicBezTo>
                    <a:cubicBezTo>
                      <a:pt x="2" y="100"/>
                      <a:pt x="2" y="100"/>
                      <a:pt x="2" y="100"/>
                    </a:cubicBezTo>
                    <a:cubicBezTo>
                      <a:pt x="14" y="94"/>
                      <a:pt x="14" y="94"/>
                      <a:pt x="14" y="94"/>
                    </a:cubicBezTo>
                    <a:cubicBezTo>
                      <a:pt x="15" y="93"/>
                      <a:pt x="15" y="93"/>
                      <a:pt x="15" y="93"/>
                    </a:cubicBezTo>
                    <a:cubicBezTo>
                      <a:pt x="14" y="93"/>
                      <a:pt x="14" y="93"/>
                      <a:pt x="14" y="93"/>
                    </a:cubicBezTo>
                    <a:cubicBezTo>
                      <a:pt x="0" y="93"/>
                      <a:pt x="0" y="93"/>
                      <a:pt x="0" y="93"/>
                    </a:cubicBezTo>
                    <a:cubicBezTo>
                      <a:pt x="1" y="60"/>
                      <a:pt x="1" y="60"/>
                      <a:pt x="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4" name="Freeform 52"/>
              <p:cNvSpPr>
                <a:spLocks/>
              </p:cNvSpPr>
              <p:nvPr/>
            </p:nvSpPr>
            <p:spPr bwMode="auto">
              <a:xfrm>
                <a:off x="4627563" y="1263650"/>
                <a:ext cx="631825" cy="769938"/>
              </a:xfrm>
              <a:custGeom>
                <a:avLst/>
                <a:gdLst>
                  <a:gd name="T0" fmla="*/ 86 w 927"/>
                  <a:gd name="T1" fmla="*/ 875 h 1130"/>
                  <a:gd name="T2" fmla="*/ 90 w 927"/>
                  <a:gd name="T3" fmla="*/ 831 h 1130"/>
                  <a:gd name="T4" fmla="*/ 88 w 927"/>
                  <a:gd name="T5" fmla="*/ 763 h 1130"/>
                  <a:gd name="T6" fmla="*/ 7 w 927"/>
                  <a:gd name="T7" fmla="*/ 722 h 1130"/>
                  <a:gd name="T8" fmla="*/ 4 w 927"/>
                  <a:gd name="T9" fmla="*/ 686 h 1130"/>
                  <a:gd name="T10" fmla="*/ 4 w 927"/>
                  <a:gd name="T11" fmla="*/ 686 h 1130"/>
                  <a:gd name="T12" fmla="*/ 42 w 927"/>
                  <a:gd name="T13" fmla="*/ 615 h 1130"/>
                  <a:gd name="T14" fmla="*/ 42 w 927"/>
                  <a:gd name="T15" fmla="*/ 615 h 1130"/>
                  <a:gd name="T16" fmla="*/ 103 w 927"/>
                  <a:gd name="T17" fmla="*/ 439 h 1130"/>
                  <a:gd name="T18" fmla="*/ 103 w 927"/>
                  <a:gd name="T19" fmla="*/ 439 h 1130"/>
                  <a:gd name="T20" fmla="*/ 519 w 927"/>
                  <a:gd name="T21" fmla="*/ 69 h 1130"/>
                  <a:gd name="T22" fmla="*/ 927 w 927"/>
                  <a:gd name="T23" fmla="*/ 437 h 1130"/>
                  <a:gd name="T24" fmla="*/ 792 w 927"/>
                  <a:gd name="T25" fmla="*/ 880 h 1130"/>
                  <a:gd name="T26" fmla="*/ 886 w 927"/>
                  <a:gd name="T27" fmla="*/ 1079 h 1130"/>
                  <a:gd name="T28" fmla="*/ 844 w 927"/>
                  <a:gd name="T29" fmla="*/ 1103 h 1130"/>
                  <a:gd name="T30" fmla="*/ 746 w 927"/>
                  <a:gd name="T31" fmla="*/ 819 h 1130"/>
                  <a:gd name="T32" fmla="*/ 878 w 927"/>
                  <a:gd name="T33" fmla="*/ 437 h 1130"/>
                  <a:gd name="T34" fmla="*/ 241 w 927"/>
                  <a:gd name="T35" fmla="*/ 242 h 1130"/>
                  <a:gd name="T36" fmla="*/ 151 w 927"/>
                  <a:gd name="T37" fmla="*/ 439 h 1130"/>
                  <a:gd name="T38" fmla="*/ 151 w 927"/>
                  <a:gd name="T39" fmla="*/ 439 h 1130"/>
                  <a:gd name="T40" fmla="*/ 155 w 927"/>
                  <a:gd name="T41" fmla="*/ 476 h 1130"/>
                  <a:gd name="T42" fmla="*/ 84 w 927"/>
                  <a:gd name="T43" fmla="*/ 639 h 1130"/>
                  <a:gd name="T44" fmla="*/ 84 w 927"/>
                  <a:gd name="T45" fmla="*/ 639 h 1130"/>
                  <a:gd name="T46" fmla="*/ 50 w 927"/>
                  <a:gd name="T47" fmla="*/ 699 h 1130"/>
                  <a:gd name="T48" fmla="*/ 50 w 927"/>
                  <a:gd name="T49" fmla="*/ 699 h 1130"/>
                  <a:gd name="T50" fmla="*/ 123 w 927"/>
                  <a:gd name="T51" fmla="*/ 721 h 1130"/>
                  <a:gd name="T52" fmla="*/ 135 w 927"/>
                  <a:gd name="T53" fmla="*/ 772 h 1130"/>
                  <a:gd name="T54" fmla="*/ 129 w 927"/>
                  <a:gd name="T55" fmla="*/ 793 h 1130"/>
                  <a:gd name="T56" fmla="*/ 191 w 927"/>
                  <a:gd name="T57" fmla="*/ 824 h 1130"/>
                  <a:gd name="T58" fmla="*/ 124 w 927"/>
                  <a:gd name="T59" fmla="*/ 842 h 1130"/>
                  <a:gd name="T60" fmla="*/ 172 w 927"/>
                  <a:gd name="T61" fmla="*/ 976 h 1130"/>
                  <a:gd name="T62" fmla="*/ 317 w 927"/>
                  <a:gd name="T63" fmla="*/ 1007 h 1130"/>
                  <a:gd name="T64" fmla="*/ 431 w 927"/>
                  <a:gd name="T65" fmla="*/ 1080 h 1130"/>
                  <a:gd name="T66" fmla="*/ 388 w 927"/>
                  <a:gd name="T67" fmla="*/ 1102 h 1130"/>
                  <a:gd name="T68" fmla="*/ 218 w 927"/>
                  <a:gd name="T69" fmla="*/ 1040 h 1130"/>
                  <a:gd name="T70" fmla="*/ 102 w 927"/>
                  <a:gd name="T71" fmla="*/ 972 h 1130"/>
                  <a:gd name="T72" fmla="*/ 86 w 927"/>
                  <a:gd name="T73" fmla="*/ 875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7" h="1130">
                    <a:moveTo>
                      <a:pt x="86" y="875"/>
                    </a:moveTo>
                    <a:cubicBezTo>
                      <a:pt x="67" y="865"/>
                      <a:pt x="69" y="837"/>
                      <a:pt x="90" y="831"/>
                    </a:cubicBezTo>
                    <a:cubicBezTo>
                      <a:pt x="54" y="816"/>
                      <a:pt x="80" y="792"/>
                      <a:pt x="88" y="763"/>
                    </a:cubicBezTo>
                    <a:cubicBezTo>
                      <a:pt x="55" y="756"/>
                      <a:pt x="21" y="753"/>
                      <a:pt x="7" y="722"/>
                    </a:cubicBezTo>
                    <a:cubicBezTo>
                      <a:pt x="1" y="711"/>
                      <a:pt x="0" y="699"/>
                      <a:pt x="4" y="686"/>
                    </a:cubicBezTo>
                    <a:cubicBezTo>
                      <a:pt x="4" y="686"/>
                      <a:pt x="4" y="686"/>
                      <a:pt x="4" y="686"/>
                    </a:cubicBezTo>
                    <a:cubicBezTo>
                      <a:pt x="42" y="615"/>
                      <a:pt x="42" y="615"/>
                      <a:pt x="42" y="615"/>
                    </a:cubicBezTo>
                    <a:cubicBezTo>
                      <a:pt x="42" y="615"/>
                      <a:pt x="42" y="615"/>
                      <a:pt x="42" y="615"/>
                    </a:cubicBezTo>
                    <a:cubicBezTo>
                      <a:pt x="129" y="458"/>
                      <a:pt x="103" y="517"/>
                      <a:pt x="103" y="439"/>
                    </a:cubicBezTo>
                    <a:cubicBezTo>
                      <a:pt x="103" y="439"/>
                      <a:pt x="103" y="439"/>
                      <a:pt x="103" y="439"/>
                    </a:cubicBezTo>
                    <a:cubicBezTo>
                      <a:pt x="103" y="245"/>
                      <a:pt x="316" y="69"/>
                      <a:pt x="519" y="69"/>
                    </a:cubicBezTo>
                    <a:cubicBezTo>
                      <a:pt x="737" y="69"/>
                      <a:pt x="927" y="213"/>
                      <a:pt x="927" y="437"/>
                    </a:cubicBezTo>
                    <a:cubicBezTo>
                      <a:pt x="927" y="652"/>
                      <a:pt x="772" y="752"/>
                      <a:pt x="792" y="880"/>
                    </a:cubicBezTo>
                    <a:cubicBezTo>
                      <a:pt x="804" y="955"/>
                      <a:pt x="850" y="1015"/>
                      <a:pt x="886" y="1079"/>
                    </a:cubicBezTo>
                    <a:cubicBezTo>
                      <a:pt x="902" y="1107"/>
                      <a:pt x="860" y="1130"/>
                      <a:pt x="844" y="1103"/>
                    </a:cubicBezTo>
                    <a:cubicBezTo>
                      <a:pt x="801" y="1026"/>
                      <a:pt x="723" y="921"/>
                      <a:pt x="746" y="819"/>
                    </a:cubicBezTo>
                    <a:cubicBezTo>
                      <a:pt x="779" y="676"/>
                      <a:pt x="878" y="610"/>
                      <a:pt x="878" y="437"/>
                    </a:cubicBezTo>
                    <a:cubicBezTo>
                      <a:pt x="878" y="134"/>
                      <a:pt x="472" y="0"/>
                      <a:pt x="241" y="242"/>
                    </a:cubicBezTo>
                    <a:cubicBezTo>
                      <a:pt x="186" y="299"/>
                      <a:pt x="151" y="370"/>
                      <a:pt x="151" y="439"/>
                    </a:cubicBezTo>
                    <a:cubicBezTo>
                      <a:pt x="151" y="439"/>
                      <a:pt x="151" y="439"/>
                      <a:pt x="151" y="439"/>
                    </a:cubicBezTo>
                    <a:cubicBezTo>
                      <a:pt x="151" y="451"/>
                      <a:pt x="152" y="464"/>
                      <a:pt x="155" y="476"/>
                    </a:cubicBezTo>
                    <a:cubicBezTo>
                      <a:pt x="160" y="506"/>
                      <a:pt x="122" y="573"/>
                      <a:pt x="84" y="639"/>
                    </a:cubicBezTo>
                    <a:cubicBezTo>
                      <a:pt x="84" y="639"/>
                      <a:pt x="84" y="639"/>
                      <a:pt x="84" y="639"/>
                    </a:cubicBezTo>
                    <a:cubicBezTo>
                      <a:pt x="50" y="699"/>
                      <a:pt x="50" y="699"/>
                      <a:pt x="50" y="699"/>
                    </a:cubicBezTo>
                    <a:cubicBezTo>
                      <a:pt x="50" y="699"/>
                      <a:pt x="50" y="699"/>
                      <a:pt x="50" y="699"/>
                    </a:cubicBezTo>
                    <a:cubicBezTo>
                      <a:pt x="48" y="709"/>
                      <a:pt x="109" y="718"/>
                      <a:pt x="123" y="721"/>
                    </a:cubicBezTo>
                    <a:cubicBezTo>
                      <a:pt x="154" y="728"/>
                      <a:pt x="139" y="759"/>
                      <a:pt x="135" y="772"/>
                    </a:cubicBezTo>
                    <a:cubicBezTo>
                      <a:pt x="134" y="779"/>
                      <a:pt x="132" y="786"/>
                      <a:pt x="129" y="793"/>
                    </a:cubicBezTo>
                    <a:cubicBezTo>
                      <a:pt x="157" y="800"/>
                      <a:pt x="193" y="793"/>
                      <a:pt x="191" y="824"/>
                    </a:cubicBezTo>
                    <a:cubicBezTo>
                      <a:pt x="189" y="856"/>
                      <a:pt x="147" y="846"/>
                      <a:pt x="124" y="842"/>
                    </a:cubicBezTo>
                    <a:cubicBezTo>
                      <a:pt x="195" y="888"/>
                      <a:pt x="98" y="942"/>
                      <a:pt x="172" y="976"/>
                    </a:cubicBezTo>
                    <a:cubicBezTo>
                      <a:pt x="206" y="992"/>
                      <a:pt x="288" y="1004"/>
                      <a:pt x="317" y="1007"/>
                    </a:cubicBezTo>
                    <a:cubicBezTo>
                      <a:pt x="379" y="1015"/>
                      <a:pt x="400" y="1018"/>
                      <a:pt x="431" y="1080"/>
                    </a:cubicBezTo>
                    <a:cubicBezTo>
                      <a:pt x="446" y="1108"/>
                      <a:pt x="403" y="1130"/>
                      <a:pt x="388" y="1102"/>
                    </a:cubicBezTo>
                    <a:cubicBezTo>
                      <a:pt x="359" y="1044"/>
                      <a:pt x="324" y="1063"/>
                      <a:pt x="218" y="1040"/>
                    </a:cubicBezTo>
                    <a:cubicBezTo>
                      <a:pt x="172" y="1030"/>
                      <a:pt x="122" y="1018"/>
                      <a:pt x="102" y="972"/>
                    </a:cubicBezTo>
                    <a:cubicBezTo>
                      <a:pt x="75" y="909"/>
                      <a:pt x="125" y="895"/>
                      <a:pt x="86" y="8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65" name="Group 64"/>
          <p:cNvGrpSpPr/>
          <p:nvPr/>
        </p:nvGrpSpPr>
        <p:grpSpPr>
          <a:xfrm>
            <a:off x="4331730" y="2622401"/>
            <a:ext cx="3528543" cy="965200"/>
            <a:chOff x="4330141" y="2573315"/>
            <a:chExt cx="3528543" cy="965200"/>
          </a:xfrm>
        </p:grpSpPr>
        <p:sp>
          <p:nvSpPr>
            <p:cNvPr id="49" name="Rounded Rectangle 48"/>
            <p:cNvSpPr/>
            <p:nvPr/>
          </p:nvSpPr>
          <p:spPr>
            <a:xfrm>
              <a:off x="4812741" y="2573315"/>
              <a:ext cx="3045943" cy="9652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4330141" y="2573315"/>
              <a:ext cx="965200" cy="965200"/>
            </a:xfrm>
            <a:prstGeom prst="roundRect">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p:cNvSpPr txBox="1">
              <a:spLocks/>
            </p:cNvSpPr>
            <p:nvPr/>
          </p:nvSpPr>
          <p:spPr>
            <a:xfrm>
              <a:off x="5526005" y="2846493"/>
              <a:ext cx="2257389" cy="418845"/>
            </a:xfrm>
            <a:prstGeom prst="rect">
              <a:avLst/>
            </a:prstGeom>
            <a:noFill/>
            <a:ln>
              <a:noFill/>
            </a:ln>
          </p:spPr>
          <p:txBody>
            <a:bodyPr lIns="0" tIns="0" rIns="0" bIns="0"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1pPr>
              <a:lvl2pPr marL="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2pPr>
              <a:lvl3pPr marL="365760" indent="-18288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548640" indent="-18288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4pPr>
              <a:lvl5pPr marL="731520" indent="-18288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nSpc>
                  <a:spcPct val="150000"/>
                </a:lnSpc>
                <a:buNone/>
              </a:pPr>
              <a:r>
                <a:rPr lang="en-US" dirty="0"/>
                <a:t>DevOps Offering &amp; Approach</a:t>
              </a:r>
            </a:p>
          </p:txBody>
        </p:sp>
        <p:grpSp>
          <p:nvGrpSpPr>
            <p:cNvPr id="25" name="Group 24"/>
            <p:cNvGrpSpPr/>
            <p:nvPr/>
          </p:nvGrpSpPr>
          <p:grpSpPr>
            <a:xfrm flipH="1">
              <a:off x="4599595" y="2744569"/>
              <a:ext cx="449814" cy="592080"/>
              <a:chOff x="3557588" y="2686050"/>
              <a:chExt cx="341312" cy="449262"/>
            </a:xfrm>
            <a:solidFill>
              <a:schemeClr val="bg1"/>
            </a:solidFill>
          </p:grpSpPr>
          <p:sp>
            <p:nvSpPr>
              <p:cNvPr id="26" name="Freeform 40"/>
              <p:cNvSpPr>
                <a:spLocks/>
              </p:cNvSpPr>
              <p:nvPr/>
            </p:nvSpPr>
            <p:spPr bwMode="auto">
              <a:xfrm>
                <a:off x="3559175" y="2990850"/>
                <a:ext cx="339725" cy="144462"/>
              </a:xfrm>
              <a:custGeom>
                <a:avLst/>
                <a:gdLst>
                  <a:gd name="T0" fmla="*/ 209 w 268"/>
                  <a:gd name="T1" fmla="*/ 0 h 114"/>
                  <a:gd name="T2" fmla="*/ 159 w 268"/>
                  <a:gd name="T3" fmla="*/ 0 h 114"/>
                  <a:gd name="T4" fmla="*/ 107 w 268"/>
                  <a:gd name="T5" fmla="*/ 0 h 114"/>
                  <a:gd name="T6" fmla="*/ 91 w 268"/>
                  <a:gd name="T7" fmla="*/ 16 h 114"/>
                  <a:gd name="T8" fmla="*/ 107 w 268"/>
                  <a:gd name="T9" fmla="*/ 31 h 114"/>
                  <a:gd name="T10" fmla="*/ 140 w 268"/>
                  <a:gd name="T11" fmla="*/ 31 h 114"/>
                  <a:gd name="T12" fmla="*/ 140 w 268"/>
                  <a:gd name="T13" fmla="*/ 42 h 114"/>
                  <a:gd name="T14" fmla="*/ 56 w 268"/>
                  <a:gd name="T15" fmla="*/ 42 h 114"/>
                  <a:gd name="T16" fmla="*/ 30 w 268"/>
                  <a:gd name="T17" fmla="*/ 11 h 114"/>
                  <a:gd name="T18" fmla="*/ 7 w 268"/>
                  <a:gd name="T19" fmla="*/ 9 h 114"/>
                  <a:gd name="T20" fmla="*/ 6 w 268"/>
                  <a:gd name="T21" fmla="*/ 31 h 114"/>
                  <a:gd name="T22" fmla="*/ 45 w 268"/>
                  <a:gd name="T23" fmla="*/ 78 h 114"/>
                  <a:gd name="T24" fmla="*/ 57 w 268"/>
                  <a:gd name="T25" fmla="*/ 83 h 114"/>
                  <a:gd name="T26" fmla="*/ 196 w 268"/>
                  <a:gd name="T27" fmla="*/ 83 h 114"/>
                  <a:gd name="T28" fmla="*/ 226 w 268"/>
                  <a:gd name="T29" fmla="*/ 114 h 114"/>
                  <a:gd name="T30" fmla="*/ 268 w 268"/>
                  <a:gd name="T31" fmla="*/ 60 h 114"/>
                  <a:gd name="T32" fmla="*/ 209 w 268"/>
                  <a:gd name="T3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114">
                    <a:moveTo>
                      <a:pt x="209" y="0"/>
                    </a:moveTo>
                    <a:cubicBezTo>
                      <a:pt x="159" y="0"/>
                      <a:pt x="159" y="0"/>
                      <a:pt x="159" y="0"/>
                    </a:cubicBezTo>
                    <a:cubicBezTo>
                      <a:pt x="107" y="0"/>
                      <a:pt x="107" y="0"/>
                      <a:pt x="107" y="0"/>
                    </a:cubicBezTo>
                    <a:cubicBezTo>
                      <a:pt x="99" y="0"/>
                      <a:pt x="91" y="7"/>
                      <a:pt x="91" y="16"/>
                    </a:cubicBezTo>
                    <a:cubicBezTo>
                      <a:pt x="91" y="24"/>
                      <a:pt x="99" y="31"/>
                      <a:pt x="107" y="31"/>
                    </a:cubicBezTo>
                    <a:cubicBezTo>
                      <a:pt x="140" y="31"/>
                      <a:pt x="140" y="31"/>
                      <a:pt x="140" y="31"/>
                    </a:cubicBezTo>
                    <a:cubicBezTo>
                      <a:pt x="140" y="42"/>
                      <a:pt x="140" y="42"/>
                      <a:pt x="140" y="42"/>
                    </a:cubicBezTo>
                    <a:cubicBezTo>
                      <a:pt x="56" y="42"/>
                      <a:pt x="56" y="42"/>
                      <a:pt x="56" y="42"/>
                    </a:cubicBezTo>
                    <a:cubicBezTo>
                      <a:pt x="30" y="11"/>
                      <a:pt x="30" y="11"/>
                      <a:pt x="30" y="11"/>
                    </a:cubicBezTo>
                    <a:cubicBezTo>
                      <a:pt x="24" y="4"/>
                      <a:pt x="14" y="3"/>
                      <a:pt x="7" y="9"/>
                    </a:cubicBezTo>
                    <a:cubicBezTo>
                      <a:pt x="1" y="15"/>
                      <a:pt x="0" y="25"/>
                      <a:pt x="6" y="31"/>
                    </a:cubicBezTo>
                    <a:cubicBezTo>
                      <a:pt x="45" y="78"/>
                      <a:pt x="45" y="78"/>
                      <a:pt x="45" y="78"/>
                    </a:cubicBezTo>
                    <a:cubicBezTo>
                      <a:pt x="48" y="81"/>
                      <a:pt x="53" y="83"/>
                      <a:pt x="57" y="83"/>
                    </a:cubicBezTo>
                    <a:cubicBezTo>
                      <a:pt x="196" y="83"/>
                      <a:pt x="196" y="83"/>
                      <a:pt x="196" y="83"/>
                    </a:cubicBezTo>
                    <a:cubicBezTo>
                      <a:pt x="226" y="114"/>
                      <a:pt x="226" y="114"/>
                      <a:pt x="226" y="114"/>
                    </a:cubicBezTo>
                    <a:cubicBezTo>
                      <a:pt x="268" y="60"/>
                      <a:pt x="268" y="60"/>
                      <a:pt x="268" y="60"/>
                    </a:cubicBezTo>
                    <a:lnTo>
                      <a:pt x="2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7" name="Freeform 41"/>
              <p:cNvSpPr>
                <a:spLocks noEditPoints="1"/>
              </p:cNvSpPr>
              <p:nvPr/>
            </p:nvSpPr>
            <p:spPr bwMode="auto">
              <a:xfrm>
                <a:off x="3557588" y="2686050"/>
                <a:ext cx="287338" cy="287337"/>
              </a:xfrm>
              <a:custGeom>
                <a:avLst/>
                <a:gdLst>
                  <a:gd name="T0" fmla="*/ 218 w 227"/>
                  <a:gd name="T1" fmla="*/ 168 h 227"/>
                  <a:gd name="T2" fmla="*/ 227 w 227"/>
                  <a:gd name="T3" fmla="*/ 143 h 227"/>
                  <a:gd name="T4" fmla="*/ 208 w 227"/>
                  <a:gd name="T5" fmla="*/ 127 h 227"/>
                  <a:gd name="T6" fmla="*/ 208 w 227"/>
                  <a:gd name="T7" fmla="*/ 95 h 227"/>
                  <a:gd name="T8" fmla="*/ 226 w 227"/>
                  <a:gd name="T9" fmla="*/ 79 h 227"/>
                  <a:gd name="T10" fmla="*/ 215 w 227"/>
                  <a:gd name="T11" fmla="*/ 54 h 227"/>
                  <a:gd name="T12" fmla="*/ 190 w 227"/>
                  <a:gd name="T13" fmla="*/ 57 h 227"/>
                  <a:gd name="T14" fmla="*/ 167 w 227"/>
                  <a:gd name="T15" fmla="*/ 34 h 227"/>
                  <a:gd name="T16" fmla="*/ 168 w 227"/>
                  <a:gd name="T17" fmla="*/ 10 h 227"/>
                  <a:gd name="T18" fmla="*/ 143 w 227"/>
                  <a:gd name="T19" fmla="*/ 0 h 227"/>
                  <a:gd name="T20" fmla="*/ 127 w 227"/>
                  <a:gd name="T21" fmla="*/ 19 h 227"/>
                  <a:gd name="T22" fmla="*/ 95 w 227"/>
                  <a:gd name="T23" fmla="*/ 20 h 227"/>
                  <a:gd name="T24" fmla="*/ 79 w 227"/>
                  <a:gd name="T25" fmla="*/ 2 h 227"/>
                  <a:gd name="T26" fmla="*/ 54 w 227"/>
                  <a:gd name="T27" fmla="*/ 13 h 227"/>
                  <a:gd name="T28" fmla="*/ 57 w 227"/>
                  <a:gd name="T29" fmla="*/ 37 h 227"/>
                  <a:gd name="T30" fmla="*/ 34 w 227"/>
                  <a:gd name="T31" fmla="*/ 61 h 227"/>
                  <a:gd name="T32" fmla="*/ 10 w 227"/>
                  <a:gd name="T33" fmla="*/ 59 h 227"/>
                  <a:gd name="T34" fmla="*/ 0 w 227"/>
                  <a:gd name="T35" fmla="*/ 85 h 227"/>
                  <a:gd name="T36" fmla="*/ 19 w 227"/>
                  <a:gd name="T37" fmla="*/ 100 h 227"/>
                  <a:gd name="T38" fmla="*/ 20 w 227"/>
                  <a:gd name="T39" fmla="*/ 132 h 227"/>
                  <a:gd name="T40" fmla="*/ 2 w 227"/>
                  <a:gd name="T41" fmla="*/ 149 h 227"/>
                  <a:gd name="T42" fmla="*/ 13 w 227"/>
                  <a:gd name="T43" fmla="*/ 173 h 227"/>
                  <a:gd name="T44" fmla="*/ 37 w 227"/>
                  <a:gd name="T45" fmla="*/ 171 h 227"/>
                  <a:gd name="T46" fmla="*/ 61 w 227"/>
                  <a:gd name="T47" fmla="*/ 193 h 227"/>
                  <a:gd name="T48" fmla="*/ 59 w 227"/>
                  <a:gd name="T49" fmla="*/ 218 h 227"/>
                  <a:gd name="T50" fmla="*/ 85 w 227"/>
                  <a:gd name="T51" fmla="*/ 227 h 227"/>
                  <a:gd name="T52" fmla="*/ 100 w 227"/>
                  <a:gd name="T53" fmla="*/ 208 h 227"/>
                  <a:gd name="T54" fmla="*/ 132 w 227"/>
                  <a:gd name="T55" fmla="*/ 208 h 227"/>
                  <a:gd name="T56" fmla="*/ 149 w 227"/>
                  <a:gd name="T57" fmla="*/ 226 h 227"/>
                  <a:gd name="T58" fmla="*/ 173 w 227"/>
                  <a:gd name="T59" fmla="*/ 215 h 227"/>
                  <a:gd name="T60" fmla="*/ 171 w 227"/>
                  <a:gd name="T61" fmla="*/ 190 h 227"/>
                  <a:gd name="T62" fmla="*/ 193 w 227"/>
                  <a:gd name="T63" fmla="*/ 167 h 227"/>
                  <a:gd name="T64" fmla="*/ 218 w 227"/>
                  <a:gd name="T65" fmla="*/ 168 h 227"/>
                  <a:gd name="T66" fmla="*/ 89 w 227"/>
                  <a:gd name="T67" fmla="*/ 177 h 227"/>
                  <a:gd name="T68" fmla="*/ 50 w 227"/>
                  <a:gd name="T69" fmla="*/ 89 h 227"/>
                  <a:gd name="T70" fmla="*/ 138 w 227"/>
                  <a:gd name="T71" fmla="*/ 50 h 227"/>
                  <a:gd name="T72" fmla="*/ 177 w 227"/>
                  <a:gd name="T73" fmla="*/ 138 h 227"/>
                  <a:gd name="T74" fmla="*/ 89 w 227"/>
                  <a:gd name="T75" fmla="*/ 17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27">
                    <a:moveTo>
                      <a:pt x="218" y="168"/>
                    </a:moveTo>
                    <a:cubicBezTo>
                      <a:pt x="227" y="143"/>
                      <a:pt x="227" y="143"/>
                      <a:pt x="227" y="143"/>
                    </a:cubicBezTo>
                    <a:cubicBezTo>
                      <a:pt x="208" y="127"/>
                      <a:pt x="208" y="127"/>
                      <a:pt x="208" y="127"/>
                    </a:cubicBezTo>
                    <a:cubicBezTo>
                      <a:pt x="210" y="117"/>
                      <a:pt x="210" y="106"/>
                      <a:pt x="208" y="95"/>
                    </a:cubicBezTo>
                    <a:cubicBezTo>
                      <a:pt x="226" y="79"/>
                      <a:pt x="226" y="79"/>
                      <a:pt x="226" y="79"/>
                    </a:cubicBezTo>
                    <a:cubicBezTo>
                      <a:pt x="215" y="54"/>
                      <a:pt x="215" y="54"/>
                      <a:pt x="215" y="54"/>
                    </a:cubicBezTo>
                    <a:cubicBezTo>
                      <a:pt x="190" y="57"/>
                      <a:pt x="190" y="57"/>
                      <a:pt x="190" y="57"/>
                    </a:cubicBezTo>
                    <a:cubicBezTo>
                      <a:pt x="184" y="48"/>
                      <a:pt x="176" y="41"/>
                      <a:pt x="167" y="34"/>
                    </a:cubicBezTo>
                    <a:cubicBezTo>
                      <a:pt x="168" y="10"/>
                      <a:pt x="168" y="10"/>
                      <a:pt x="168" y="10"/>
                    </a:cubicBezTo>
                    <a:cubicBezTo>
                      <a:pt x="143" y="0"/>
                      <a:pt x="143" y="0"/>
                      <a:pt x="143" y="0"/>
                    </a:cubicBezTo>
                    <a:cubicBezTo>
                      <a:pt x="127" y="19"/>
                      <a:pt x="127" y="19"/>
                      <a:pt x="127" y="19"/>
                    </a:cubicBezTo>
                    <a:cubicBezTo>
                      <a:pt x="117" y="18"/>
                      <a:pt x="106" y="18"/>
                      <a:pt x="95" y="20"/>
                    </a:cubicBezTo>
                    <a:cubicBezTo>
                      <a:pt x="79" y="2"/>
                      <a:pt x="79" y="2"/>
                      <a:pt x="79" y="2"/>
                    </a:cubicBezTo>
                    <a:cubicBezTo>
                      <a:pt x="54" y="13"/>
                      <a:pt x="54" y="13"/>
                      <a:pt x="54" y="13"/>
                    </a:cubicBezTo>
                    <a:cubicBezTo>
                      <a:pt x="57" y="37"/>
                      <a:pt x="57" y="37"/>
                      <a:pt x="57" y="37"/>
                    </a:cubicBezTo>
                    <a:cubicBezTo>
                      <a:pt x="48" y="44"/>
                      <a:pt x="41" y="51"/>
                      <a:pt x="34" y="61"/>
                    </a:cubicBezTo>
                    <a:cubicBezTo>
                      <a:pt x="10" y="59"/>
                      <a:pt x="10" y="59"/>
                      <a:pt x="10" y="59"/>
                    </a:cubicBezTo>
                    <a:cubicBezTo>
                      <a:pt x="0" y="85"/>
                      <a:pt x="0" y="85"/>
                      <a:pt x="0" y="85"/>
                    </a:cubicBezTo>
                    <a:cubicBezTo>
                      <a:pt x="19" y="100"/>
                      <a:pt x="19" y="100"/>
                      <a:pt x="19" y="100"/>
                    </a:cubicBezTo>
                    <a:cubicBezTo>
                      <a:pt x="18" y="111"/>
                      <a:pt x="18" y="122"/>
                      <a:pt x="20" y="132"/>
                    </a:cubicBezTo>
                    <a:cubicBezTo>
                      <a:pt x="2" y="149"/>
                      <a:pt x="2" y="149"/>
                      <a:pt x="2" y="149"/>
                    </a:cubicBezTo>
                    <a:cubicBezTo>
                      <a:pt x="13" y="173"/>
                      <a:pt x="13" y="173"/>
                      <a:pt x="13" y="173"/>
                    </a:cubicBezTo>
                    <a:cubicBezTo>
                      <a:pt x="37" y="171"/>
                      <a:pt x="37" y="171"/>
                      <a:pt x="37" y="171"/>
                    </a:cubicBezTo>
                    <a:cubicBezTo>
                      <a:pt x="44" y="180"/>
                      <a:pt x="51" y="187"/>
                      <a:pt x="61" y="193"/>
                    </a:cubicBezTo>
                    <a:cubicBezTo>
                      <a:pt x="59" y="218"/>
                      <a:pt x="59" y="218"/>
                      <a:pt x="59" y="218"/>
                    </a:cubicBezTo>
                    <a:cubicBezTo>
                      <a:pt x="85" y="227"/>
                      <a:pt x="85" y="227"/>
                      <a:pt x="85" y="227"/>
                    </a:cubicBezTo>
                    <a:cubicBezTo>
                      <a:pt x="100" y="208"/>
                      <a:pt x="100" y="208"/>
                      <a:pt x="100" y="208"/>
                    </a:cubicBezTo>
                    <a:cubicBezTo>
                      <a:pt x="111" y="210"/>
                      <a:pt x="122" y="210"/>
                      <a:pt x="132" y="208"/>
                    </a:cubicBezTo>
                    <a:cubicBezTo>
                      <a:pt x="149" y="226"/>
                      <a:pt x="149" y="226"/>
                      <a:pt x="149" y="226"/>
                    </a:cubicBezTo>
                    <a:cubicBezTo>
                      <a:pt x="173" y="215"/>
                      <a:pt x="173" y="215"/>
                      <a:pt x="173" y="215"/>
                    </a:cubicBezTo>
                    <a:cubicBezTo>
                      <a:pt x="171" y="190"/>
                      <a:pt x="171" y="190"/>
                      <a:pt x="171" y="190"/>
                    </a:cubicBezTo>
                    <a:cubicBezTo>
                      <a:pt x="180" y="184"/>
                      <a:pt x="187" y="176"/>
                      <a:pt x="193" y="167"/>
                    </a:cubicBezTo>
                    <a:lnTo>
                      <a:pt x="218" y="168"/>
                    </a:lnTo>
                    <a:close/>
                    <a:moveTo>
                      <a:pt x="89" y="177"/>
                    </a:moveTo>
                    <a:cubicBezTo>
                      <a:pt x="55" y="164"/>
                      <a:pt x="37" y="124"/>
                      <a:pt x="50" y="89"/>
                    </a:cubicBezTo>
                    <a:cubicBezTo>
                      <a:pt x="64" y="55"/>
                      <a:pt x="103" y="37"/>
                      <a:pt x="138" y="50"/>
                    </a:cubicBezTo>
                    <a:cubicBezTo>
                      <a:pt x="173" y="64"/>
                      <a:pt x="191" y="103"/>
                      <a:pt x="177" y="138"/>
                    </a:cubicBezTo>
                    <a:cubicBezTo>
                      <a:pt x="164" y="173"/>
                      <a:pt x="124" y="191"/>
                      <a:pt x="8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8" name="Freeform 42"/>
              <p:cNvSpPr>
                <a:spLocks/>
              </p:cNvSpPr>
              <p:nvPr/>
            </p:nvSpPr>
            <p:spPr bwMode="auto">
              <a:xfrm flipH="1">
                <a:off x="3662363" y="2760663"/>
                <a:ext cx="79375" cy="138112"/>
              </a:xfrm>
              <a:custGeom>
                <a:avLst/>
                <a:gdLst>
                  <a:gd name="T0" fmla="*/ 47 w 62"/>
                  <a:gd name="T1" fmla="*/ 45 h 110"/>
                  <a:gd name="T2" fmla="*/ 18 w 62"/>
                  <a:gd name="T3" fmla="*/ 45 h 110"/>
                  <a:gd name="T4" fmla="*/ 18 w 62"/>
                  <a:gd name="T5" fmla="*/ 37 h 110"/>
                  <a:gd name="T6" fmla="*/ 53 w 62"/>
                  <a:gd name="T7" fmla="*/ 37 h 110"/>
                  <a:gd name="T8" fmla="*/ 62 w 62"/>
                  <a:gd name="T9" fmla="*/ 28 h 110"/>
                  <a:gd name="T10" fmla="*/ 53 w 62"/>
                  <a:gd name="T11" fmla="*/ 19 h 110"/>
                  <a:gd name="T12" fmla="*/ 40 w 62"/>
                  <a:gd name="T13" fmla="*/ 19 h 110"/>
                  <a:gd name="T14" fmla="*/ 40 w 62"/>
                  <a:gd name="T15" fmla="*/ 9 h 110"/>
                  <a:gd name="T16" fmla="*/ 31 w 62"/>
                  <a:gd name="T17" fmla="*/ 0 h 110"/>
                  <a:gd name="T18" fmla="*/ 22 w 62"/>
                  <a:gd name="T19" fmla="*/ 9 h 110"/>
                  <a:gd name="T20" fmla="*/ 22 w 62"/>
                  <a:gd name="T21" fmla="*/ 19 h 110"/>
                  <a:gd name="T22" fmla="*/ 15 w 62"/>
                  <a:gd name="T23" fmla="*/ 19 h 110"/>
                  <a:gd name="T24" fmla="*/ 0 w 62"/>
                  <a:gd name="T25" fmla="*/ 33 h 110"/>
                  <a:gd name="T26" fmla="*/ 0 w 62"/>
                  <a:gd name="T27" fmla="*/ 49 h 110"/>
                  <a:gd name="T28" fmla="*/ 15 w 62"/>
                  <a:gd name="T29" fmla="*/ 63 h 110"/>
                  <a:gd name="T30" fmla="*/ 44 w 62"/>
                  <a:gd name="T31" fmla="*/ 63 h 110"/>
                  <a:gd name="T32" fmla="*/ 44 w 62"/>
                  <a:gd name="T33" fmla="*/ 70 h 110"/>
                  <a:gd name="T34" fmla="*/ 9 w 62"/>
                  <a:gd name="T35" fmla="*/ 70 h 110"/>
                  <a:gd name="T36" fmla="*/ 0 w 62"/>
                  <a:gd name="T37" fmla="*/ 79 h 110"/>
                  <a:gd name="T38" fmla="*/ 9 w 62"/>
                  <a:gd name="T39" fmla="*/ 88 h 110"/>
                  <a:gd name="T40" fmla="*/ 22 w 62"/>
                  <a:gd name="T41" fmla="*/ 88 h 110"/>
                  <a:gd name="T42" fmla="*/ 22 w 62"/>
                  <a:gd name="T43" fmla="*/ 101 h 110"/>
                  <a:gd name="T44" fmla="*/ 31 w 62"/>
                  <a:gd name="T45" fmla="*/ 110 h 110"/>
                  <a:gd name="T46" fmla="*/ 40 w 62"/>
                  <a:gd name="T47" fmla="*/ 101 h 110"/>
                  <a:gd name="T48" fmla="*/ 40 w 62"/>
                  <a:gd name="T49" fmla="*/ 88 h 110"/>
                  <a:gd name="T50" fmla="*/ 47 w 62"/>
                  <a:gd name="T51" fmla="*/ 88 h 110"/>
                  <a:gd name="T52" fmla="*/ 62 w 62"/>
                  <a:gd name="T53" fmla="*/ 75 h 110"/>
                  <a:gd name="T54" fmla="*/ 62 w 62"/>
                  <a:gd name="T55" fmla="*/ 58 h 110"/>
                  <a:gd name="T56" fmla="*/ 47 w 62"/>
                  <a:gd name="T5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110">
                    <a:moveTo>
                      <a:pt x="47" y="45"/>
                    </a:moveTo>
                    <a:cubicBezTo>
                      <a:pt x="18" y="45"/>
                      <a:pt x="18" y="45"/>
                      <a:pt x="18" y="45"/>
                    </a:cubicBezTo>
                    <a:cubicBezTo>
                      <a:pt x="18" y="37"/>
                      <a:pt x="18" y="37"/>
                      <a:pt x="18" y="37"/>
                    </a:cubicBezTo>
                    <a:cubicBezTo>
                      <a:pt x="53" y="37"/>
                      <a:pt x="53" y="37"/>
                      <a:pt x="53" y="37"/>
                    </a:cubicBezTo>
                    <a:cubicBezTo>
                      <a:pt x="58" y="37"/>
                      <a:pt x="62" y="33"/>
                      <a:pt x="62" y="28"/>
                    </a:cubicBezTo>
                    <a:cubicBezTo>
                      <a:pt x="62" y="23"/>
                      <a:pt x="58" y="19"/>
                      <a:pt x="53" y="19"/>
                    </a:cubicBezTo>
                    <a:cubicBezTo>
                      <a:pt x="40" y="19"/>
                      <a:pt x="40" y="19"/>
                      <a:pt x="40" y="19"/>
                    </a:cubicBezTo>
                    <a:cubicBezTo>
                      <a:pt x="40" y="9"/>
                      <a:pt x="40" y="9"/>
                      <a:pt x="40" y="9"/>
                    </a:cubicBezTo>
                    <a:cubicBezTo>
                      <a:pt x="40" y="4"/>
                      <a:pt x="36" y="0"/>
                      <a:pt x="31" y="0"/>
                    </a:cubicBezTo>
                    <a:cubicBezTo>
                      <a:pt x="26" y="0"/>
                      <a:pt x="22" y="4"/>
                      <a:pt x="22" y="9"/>
                    </a:cubicBezTo>
                    <a:cubicBezTo>
                      <a:pt x="22" y="19"/>
                      <a:pt x="22" y="19"/>
                      <a:pt x="22" y="19"/>
                    </a:cubicBezTo>
                    <a:cubicBezTo>
                      <a:pt x="15" y="19"/>
                      <a:pt x="15" y="19"/>
                      <a:pt x="15" y="19"/>
                    </a:cubicBezTo>
                    <a:cubicBezTo>
                      <a:pt x="6" y="19"/>
                      <a:pt x="0" y="25"/>
                      <a:pt x="0" y="33"/>
                    </a:cubicBezTo>
                    <a:cubicBezTo>
                      <a:pt x="0" y="49"/>
                      <a:pt x="0" y="49"/>
                      <a:pt x="0" y="49"/>
                    </a:cubicBezTo>
                    <a:cubicBezTo>
                      <a:pt x="0" y="57"/>
                      <a:pt x="6" y="63"/>
                      <a:pt x="15" y="63"/>
                    </a:cubicBezTo>
                    <a:cubicBezTo>
                      <a:pt x="44" y="63"/>
                      <a:pt x="44" y="63"/>
                      <a:pt x="44" y="63"/>
                    </a:cubicBezTo>
                    <a:cubicBezTo>
                      <a:pt x="44" y="70"/>
                      <a:pt x="44" y="70"/>
                      <a:pt x="44" y="70"/>
                    </a:cubicBezTo>
                    <a:cubicBezTo>
                      <a:pt x="9" y="70"/>
                      <a:pt x="9" y="70"/>
                      <a:pt x="9" y="70"/>
                    </a:cubicBezTo>
                    <a:cubicBezTo>
                      <a:pt x="4" y="70"/>
                      <a:pt x="0" y="74"/>
                      <a:pt x="0" y="79"/>
                    </a:cubicBezTo>
                    <a:cubicBezTo>
                      <a:pt x="0" y="84"/>
                      <a:pt x="4" y="88"/>
                      <a:pt x="9" y="88"/>
                    </a:cubicBezTo>
                    <a:cubicBezTo>
                      <a:pt x="22" y="88"/>
                      <a:pt x="22" y="88"/>
                      <a:pt x="22" y="88"/>
                    </a:cubicBezTo>
                    <a:cubicBezTo>
                      <a:pt x="22" y="101"/>
                      <a:pt x="22" y="101"/>
                      <a:pt x="22" y="101"/>
                    </a:cubicBezTo>
                    <a:cubicBezTo>
                      <a:pt x="22" y="106"/>
                      <a:pt x="26" y="110"/>
                      <a:pt x="31" y="110"/>
                    </a:cubicBezTo>
                    <a:cubicBezTo>
                      <a:pt x="36" y="110"/>
                      <a:pt x="40" y="106"/>
                      <a:pt x="40" y="101"/>
                    </a:cubicBezTo>
                    <a:cubicBezTo>
                      <a:pt x="40" y="88"/>
                      <a:pt x="40" y="88"/>
                      <a:pt x="40" y="88"/>
                    </a:cubicBezTo>
                    <a:cubicBezTo>
                      <a:pt x="47" y="88"/>
                      <a:pt x="47" y="88"/>
                      <a:pt x="47" y="88"/>
                    </a:cubicBezTo>
                    <a:cubicBezTo>
                      <a:pt x="55" y="88"/>
                      <a:pt x="62" y="82"/>
                      <a:pt x="62" y="75"/>
                    </a:cubicBezTo>
                    <a:cubicBezTo>
                      <a:pt x="62" y="58"/>
                      <a:pt x="62" y="58"/>
                      <a:pt x="62" y="58"/>
                    </a:cubicBezTo>
                    <a:cubicBezTo>
                      <a:pt x="62" y="51"/>
                      <a:pt x="55" y="45"/>
                      <a:pt x="4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64" name="Group 63"/>
          <p:cNvGrpSpPr/>
          <p:nvPr/>
        </p:nvGrpSpPr>
        <p:grpSpPr>
          <a:xfrm>
            <a:off x="4331730" y="3904021"/>
            <a:ext cx="3528543" cy="965200"/>
            <a:chOff x="4330141" y="3892843"/>
            <a:chExt cx="3528543" cy="965200"/>
          </a:xfrm>
        </p:grpSpPr>
        <p:sp>
          <p:nvSpPr>
            <p:cNvPr id="52" name="Rounded Rectangle 51"/>
            <p:cNvSpPr/>
            <p:nvPr/>
          </p:nvSpPr>
          <p:spPr>
            <a:xfrm>
              <a:off x="4812741" y="3892843"/>
              <a:ext cx="3045943" cy="9652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a:off x="4330141" y="3892843"/>
              <a:ext cx="965200" cy="965200"/>
            </a:xfrm>
            <a:prstGeom prst="round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txBox="1">
              <a:spLocks/>
            </p:cNvSpPr>
            <p:nvPr/>
          </p:nvSpPr>
          <p:spPr>
            <a:xfrm>
              <a:off x="5526005" y="4166021"/>
              <a:ext cx="1313295" cy="418845"/>
            </a:xfrm>
            <a:prstGeom prst="rect">
              <a:avLst/>
            </a:prstGeom>
            <a:noFill/>
            <a:ln>
              <a:noFill/>
            </a:ln>
          </p:spPr>
          <p:txBody>
            <a:bodyPr lIns="0" tIns="0" rIns="0" bIns="0"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1pPr>
              <a:lvl2pPr marL="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2pPr>
              <a:lvl3pPr marL="365760" indent="-18288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548640" indent="-18288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4pPr>
              <a:lvl5pPr marL="731520" indent="-18288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nSpc>
                  <a:spcPct val="150000"/>
                </a:lnSpc>
                <a:buNone/>
              </a:pPr>
              <a:r>
                <a:rPr lang="en-US" dirty="0"/>
                <a:t>Capability</a:t>
              </a:r>
            </a:p>
          </p:txBody>
        </p:sp>
        <p:grpSp>
          <p:nvGrpSpPr>
            <p:cNvPr id="29" name="Group 28"/>
            <p:cNvGrpSpPr/>
            <p:nvPr/>
          </p:nvGrpSpPr>
          <p:grpSpPr>
            <a:xfrm>
              <a:off x="4478271" y="4087371"/>
              <a:ext cx="690370" cy="574934"/>
              <a:chOff x="4848226" y="760413"/>
              <a:chExt cx="977900" cy="814387"/>
            </a:xfrm>
            <a:solidFill>
              <a:schemeClr val="bg1"/>
            </a:solidFill>
          </p:grpSpPr>
          <p:sp>
            <p:nvSpPr>
              <p:cNvPr id="30" name="Freeform 35"/>
              <p:cNvSpPr>
                <a:spLocks/>
              </p:cNvSpPr>
              <p:nvPr/>
            </p:nvSpPr>
            <p:spPr bwMode="auto">
              <a:xfrm>
                <a:off x="5268913" y="989013"/>
                <a:ext cx="136525" cy="158750"/>
              </a:xfrm>
              <a:custGeom>
                <a:avLst/>
                <a:gdLst>
                  <a:gd name="T0" fmla="*/ 271 w 271"/>
                  <a:gd name="T1" fmla="*/ 145 h 313"/>
                  <a:gd name="T2" fmla="*/ 135 w 271"/>
                  <a:gd name="T3" fmla="*/ 0 h 313"/>
                  <a:gd name="T4" fmla="*/ 0 w 271"/>
                  <a:gd name="T5" fmla="*/ 145 h 313"/>
                  <a:gd name="T6" fmla="*/ 135 w 271"/>
                  <a:gd name="T7" fmla="*/ 313 h 313"/>
                  <a:gd name="T8" fmla="*/ 271 w 271"/>
                  <a:gd name="T9" fmla="*/ 145 h 313"/>
                </a:gdLst>
                <a:ahLst/>
                <a:cxnLst>
                  <a:cxn ang="0">
                    <a:pos x="T0" y="T1"/>
                  </a:cxn>
                  <a:cxn ang="0">
                    <a:pos x="T2" y="T3"/>
                  </a:cxn>
                  <a:cxn ang="0">
                    <a:pos x="T4" y="T5"/>
                  </a:cxn>
                  <a:cxn ang="0">
                    <a:pos x="T6" y="T7"/>
                  </a:cxn>
                  <a:cxn ang="0">
                    <a:pos x="T8" y="T9"/>
                  </a:cxn>
                </a:cxnLst>
                <a:rect l="0" t="0" r="r" b="b"/>
                <a:pathLst>
                  <a:path w="271" h="313">
                    <a:moveTo>
                      <a:pt x="271" y="145"/>
                    </a:moveTo>
                    <a:cubicBezTo>
                      <a:pt x="271" y="68"/>
                      <a:pt x="210" y="2"/>
                      <a:pt x="135" y="0"/>
                    </a:cubicBezTo>
                    <a:cubicBezTo>
                      <a:pt x="60" y="2"/>
                      <a:pt x="0" y="68"/>
                      <a:pt x="0" y="145"/>
                    </a:cubicBezTo>
                    <a:cubicBezTo>
                      <a:pt x="0" y="222"/>
                      <a:pt x="59" y="312"/>
                      <a:pt x="135" y="313"/>
                    </a:cubicBezTo>
                    <a:cubicBezTo>
                      <a:pt x="211" y="312"/>
                      <a:pt x="271" y="222"/>
                      <a:pt x="27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1" name="Freeform 36"/>
              <p:cNvSpPr>
                <a:spLocks/>
              </p:cNvSpPr>
              <p:nvPr/>
            </p:nvSpPr>
            <p:spPr bwMode="auto">
              <a:xfrm>
                <a:off x="5324476" y="1158875"/>
                <a:ext cx="25400" cy="15875"/>
              </a:xfrm>
              <a:custGeom>
                <a:avLst/>
                <a:gdLst>
                  <a:gd name="T0" fmla="*/ 44 w 51"/>
                  <a:gd name="T1" fmla="*/ 0 h 31"/>
                  <a:gd name="T2" fmla="*/ 6 w 51"/>
                  <a:gd name="T3" fmla="*/ 0 h 31"/>
                  <a:gd name="T4" fmla="*/ 3 w 51"/>
                  <a:gd name="T5" fmla="*/ 3 h 31"/>
                  <a:gd name="T6" fmla="*/ 1 w 51"/>
                  <a:gd name="T7" fmla="*/ 8 h 31"/>
                  <a:gd name="T8" fmla="*/ 0 w 51"/>
                  <a:gd name="T9" fmla="*/ 11 h 31"/>
                  <a:gd name="T10" fmla="*/ 9 w 51"/>
                  <a:gd name="T11" fmla="*/ 29 h 31"/>
                  <a:gd name="T12" fmla="*/ 12 w 51"/>
                  <a:gd name="T13" fmla="*/ 31 h 31"/>
                  <a:gd name="T14" fmla="*/ 25 w 51"/>
                  <a:gd name="T15" fmla="*/ 31 h 31"/>
                  <a:gd name="T16" fmla="*/ 39 w 51"/>
                  <a:gd name="T17" fmla="*/ 31 h 31"/>
                  <a:gd name="T18" fmla="*/ 41 w 51"/>
                  <a:gd name="T19" fmla="*/ 29 h 31"/>
                  <a:gd name="T20" fmla="*/ 48 w 51"/>
                  <a:gd name="T21" fmla="*/ 16 h 31"/>
                  <a:gd name="T22" fmla="*/ 48 w 51"/>
                  <a:gd name="T23" fmla="*/ 3 h 31"/>
                  <a:gd name="T24" fmla="*/ 44 w 51"/>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31">
                    <a:moveTo>
                      <a:pt x="44" y="0"/>
                    </a:moveTo>
                    <a:cubicBezTo>
                      <a:pt x="32" y="0"/>
                      <a:pt x="19" y="0"/>
                      <a:pt x="6" y="0"/>
                    </a:cubicBezTo>
                    <a:cubicBezTo>
                      <a:pt x="4" y="1"/>
                      <a:pt x="3" y="1"/>
                      <a:pt x="3" y="3"/>
                    </a:cubicBezTo>
                    <a:cubicBezTo>
                      <a:pt x="2" y="5"/>
                      <a:pt x="1" y="6"/>
                      <a:pt x="1" y="8"/>
                    </a:cubicBezTo>
                    <a:cubicBezTo>
                      <a:pt x="0" y="9"/>
                      <a:pt x="0" y="10"/>
                      <a:pt x="0" y="11"/>
                    </a:cubicBezTo>
                    <a:cubicBezTo>
                      <a:pt x="3" y="17"/>
                      <a:pt x="6" y="23"/>
                      <a:pt x="9" y="29"/>
                    </a:cubicBezTo>
                    <a:cubicBezTo>
                      <a:pt x="10" y="30"/>
                      <a:pt x="10" y="31"/>
                      <a:pt x="12" y="31"/>
                    </a:cubicBezTo>
                    <a:cubicBezTo>
                      <a:pt x="16" y="31"/>
                      <a:pt x="21" y="31"/>
                      <a:pt x="25" y="31"/>
                    </a:cubicBezTo>
                    <a:cubicBezTo>
                      <a:pt x="30" y="31"/>
                      <a:pt x="34" y="31"/>
                      <a:pt x="39" y="31"/>
                    </a:cubicBezTo>
                    <a:cubicBezTo>
                      <a:pt x="40" y="31"/>
                      <a:pt x="41" y="30"/>
                      <a:pt x="41" y="29"/>
                    </a:cubicBezTo>
                    <a:cubicBezTo>
                      <a:pt x="44" y="25"/>
                      <a:pt x="45" y="20"/>
                      <a:pt x="48" y="16"/>
                    </a:cubicBezTo>
                    <a:cubicBezTo>
                      <a:pt x="51" y="12"/>
                      <a:pt x="51" y="8"/>
                      <a:pt x="48" y="3"/>
                    </a:cubicBezTo>
                    <a:cubicBezTo>
                      <a:pt x="47" y="1"/>
                      <a:pt x="46" y="1"/>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2" name="Freeform 37"/>
              <p:cNvSpPr>
                <a:spLocks/>
              </p:cNvSpPr>
              <p:nvPr/>
            </p:nvSpPr>
            <p:spPr bwMode="auto">
              <a:xfrm>
                <a:off x="5221288" y="1158875"/>
                <a:ext cx="231775" cy="177800"/>
              </a:xfrm>
              <a:custGeom>
                <a:avLst/>
                <a:gdLst>
                  <a:gd name="T0" fmla="*/ 0 w 459"/>
                  <a:gd name="T1" fmla="*/ 83 h 351"/>
                  <a:gd name="T2" fmla="*/ 0 w 459"/>
                  <a:gd name="T3" fmla="*/ 294 h 351"/>
                  <a:gd name="T4" fmla="*/ 230 w 459"/>
                  <a:gd name="T5" fmla="*/ 351 h 351"/>
                  <a:gd name="T6" fmla="*/ 459 w 459"/>
                  <a:gd name="T7" fmla="*/ 294 h 351"/>
                  <a:gd name="T8" fmla="*/ 459 w 459"/>
                  <a:gd name="T9" fmla="*/ 83 h 351"/>
                  <a:gd name="T10" fmla="*/ 380 w 459"/>
                  <a:gd name="T11" fmla="*/ 0 h 351"/>
                  <a:gd name="T12" fmla="*/ 308 w 459"/>
                  <a:gd name="T13" fmla="*/ 0 h 351"/>
                  <a:gd name="T14" fmla="*/ 257 w 459"/>
                  <a:gd name="T15" fmla="*/ 98 h 351"/>
                  <a:gd name="T16" fmla="*/ 252 w 459"/>
                  <a:gd name="T17" fmla="*/ 74 h 351"/>
                  <a:gd name="T18" fmla="*/ 244 w 459"/>
                  <a:gd name="T19" fmla="*/ 38 h 351"/>
                  <a:gd name="T20" fmla="*/ 216 w 459"/>
                  <a:gd name="T21" fmla="*/ 38 h 351"/>
                  <a:gd name="T22" fmla="*/ 214 w 459"/>
                  <a:gd name="T23" fmla="*/ 40 h 351"/>
                  <a:gd name="T24" fmla="*/ 203 w 459"/>
                  <a:gd name="T25" fmla="*/ 91 h 351"/>
                  <a:gd name="T26" fmla="*/ 202 w 459"/>
                  <a:gd name="T27" fmla="*/ 98 h 351"/>
                  <a:gd name="T28" fmla="*/ 151 w 459"/>
                  <a:gd name="T29" fmla="*/ 0 h 351"/>
                  <a:gd name="T30" fmla="*/ 79 w 459"/>
                  <a:gd name="T31" fmla="*/ 0 h 351"/>
                  <a:gd name="T32" fmla="*/ 0 w 459"/>
                  <a:gd name="T33" fmla="*/ 8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51">
                    <a:moveTo>
                      <a:pt x="0" y="83"/>
                    </a:moveTo>
                    <a:cubicBezTo>
                      <a:pt x="0" y="294"/>
                      <a:pt x="0" y="294"/>
                      <a:pt x="0" y="294"/>
                    </a:cubicBezTo>
                    <a:cubicBezTo>
                      <a:pt x="68" y="330"/>
                      <a:pt x="147" y="351"/>
                      <a:pt x="230" y="351"/>
                    </a:cubicBezTo>
                    <a:cubicBezTo>
                      <a:pt x="313" y="351"/>
                      <a:pt x="391" y="330"/>
                      <a:pt x="459" y="294"/>
                    </a:cubicBezTo>
                    <a:cubicBezTo>
                      <a:pt x="459" y="83"/>
                      <a:pt x="459" y="83"/>
                      <a:pt x="459" y="83"/>
                    </a:cubicBezTo>
                    <a:cubicBezTo>
                      <a:pt x="459" y="37"/>
                      <a:pt x="424" y="0"/>
                      <a:pt x="380" y="0"/>
                    </a:cubicBezTo>
                    <a:cubicBezTo>
                      <a:pt x="308" y="0"/>
                      <a:pt x="308" y="0"/>
                      <a:pt x="308" y="0"/>
                    </a:cubicBezTo>
                    <a:cubicBezTo>
                      <a:pt x="257" y="98"/>
                      <a:pt x="257" y="98"/>
                      <a:pt x="257" y="98"/>
                    </a:cubicBezTo>
                    <a:cubicBezTo>
                      <a:pt x="256" y="90"/>
                      <a:pt x="254" y="82"/>
                      <a:pt x="252" y="74"/>
                    </a:cubicBezTo>
                    <a:cubicBezTo>
                      <a:pt x="249" y="62"/>
                      <a:pt x="247" y="50"/>
                      <a:pt x="244" y="38"/>
                    </a:cubicBezTo>
                    <a:cubicBezTo>
                      <a:pt x="235" y="38"/>
                      <a:pt x="225" y="38"/>
                      <a:pt x="216" y="38"/>
                    </a:cubicBezTo>
                    <a:cubicBezTo>
                      <a:pt x="214" y="38"/>
                      <a:pt x="214" y="39"/>
                      <a:pt x="214" y="40"/>
                    </a:cubicBezTo>
                    <a:cubicBezTo>
                      <a:pt x="211" y="57"/>
                      <a:pt x="207" y="74"/>
                      <a:pt x="203" y="91"/>
                    </a:cubicBezTo>
                    <a:cubicBezTo>
                      <a:pt x="203" y="93"/>
                      <a:pt x="202" y="96"/>
                      <a:pt x="202" y="98"/>
                    </a:cubicBezTo>
                    <a:cubicBezTo>
                      <a:pt x="151" y="0"/>
                      <a:pt x="151" y="0"/>
                      <a:pt x="151" y="0"/>
                    </a:cubicBezTo>
                    <a:cubicBezTo>
                      <a:pt x="79" y="0"/>
                      <a:pt x="79" y="0"/>
                      <a:pt x="79" y="0"/>
                    </a:cubicBezTo>
                    <a:cubicBezTo>
                      <a:pt x="35" y="0"/>
                      <a:pt x="0" y="37"/>
                      <a:pt x="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3" name="Freeform 38"/>
              <p:cNvSpPr>
                <a:spLocks/>
              </p:cNvSpPr>
              <p:nvPr/>
            </p:nvSpPr>
            <p:spPr bwMode="auto">
              <a:xfrm>
                <a:off x="4848226" y="939800"/>
                <a:ext cx="755650" cy="635000"/>
              </a:xfrm>
              <a:custGeom>
                <a:avLst/>
                <a:gdLst>
                  <a:gd name="T0" fmla="*/ 971 w 1489"/>
                  <a:gd name="T1" fmla="*/ 959 h 1251"/>
                  <a:gd name="T2" fmla="*/ 724 w 1489"/>
                  <a:gd name="T3" fmla="*/ 895 h 1251"/>
                  <a:gd name="T4" fmla="*/ 444 w 1489"/>
                  <a:gd name="T5" fmla="*/ 432 h 1251"/>
                  <a:gd name="T6" fmla="*/ 443 w 1489"/>
                  <a:gd name="T7" fmla="*/ 410 h 1251"/>
                  <a:gd name="T8" fmla="*/ 621 w 1489"/>
                  <a:gd name="T9" fmla="*/ 410 h 1251"/>
                  <a:gd name="T10" fmla="*/ 312 w 1489"/>
                  <a:gd name="T11" fmla="*/ 0 h 1251"/>
                  <a:gd name="T12" fmla="*/ 0 w 1489"/>
                  <a:gd name="T13" fmla="*/ 415 h 1251"/>
                  <a:gd name="T14" fmla="*/ 176 w 1489"/>
                  <a:gd name="T15" fmla="*/ 415 h 1251"/>
                  <a:gd name="T16" fmla="*/ 178 w 1489"/>
                  <a:gd name="T17" fmla="*/ 435 h 1251"/>
                  <a:gd name="T18" fmla="*/ 824 w 1489"/>
                  <a:gd name="T19" fmla="*/ 1199 h 1251"/>
                  <a:gd name="T20" fmla="*/ 1489 w 1489"/>
                  <a:gd name="T21" fmla="*/ 1013 h 1251"/>
                  <a:gd name="T22" fmla="*/ 1335 w 1489"/>
                  <a:gd name="T23" fmla="*/ 809 h 1251"/>
                  <a:gd name="T24" fmla="*/ 971 w 1489"/>
                  <a:gd name="T25" fmla="*/ 959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9" h="1251">
                    <a:moveTo>
                      <a:pt x="971" y="959"/>
                    </a:moveTo>
                    <a:cubicBezTo>
                      <a:pt x="890" y="959"/>
                      <a:pt x="807" y="937"/>
                      <a:pt x="724" y="895"/>
                    </a:cubicBezTo>
                    <a:cubicBezTo>
                      <a:pt x="545" y="804"/>
                      <a:pt x="451" y="648"/>
                      <a:pt x="444" y="432"/>
                    </a:cubicBezTo>
                    <a:cubicBezTo>
                      <a:pt x="443" y="410"/>
                      <a:pt x="443" y="410"/>
                      <a:pt x="443" y="410"/>
                    </a:cubicBezTo>
                    <a:cubicBezTo>
                      <a:pt x="621" y="410"/>
                      <a:pt x="621" y="410"/>
                      <a:pt x="621" y="410"/>
                    </a:cubicBezTo>
                    <a:cubicBezTo>
                      <a:pt x="312" y="0"/>
                      <a:pt x="312" y="0"/>
                      <a:pt x="312" y="0"/>
                    </a:cubicBezTo>
                    <a:cubicBezTo>
                      <a:pt x="0" y="415"/>
                      <a:pt x="0" y="415"/>
                      <a:pt x="0" y="415"/>
                    </a:cubicBezTo>
                    <a:cubicBezTo>
                      <a:pt x="176" y="415"/>
                      <a:pt x="176" y="415"/>
                      <a:pt x="176" y="415"/>
                    </a:cubicBezTo>
                    <a:cubicBezTo>
                      <a:pt x="178" y="435"/>
                      <a:pt x="178" y="435"/>
                      <a:pt x="178" y="435"/>
                    </a:cubicBezTo>
                    <a:cubicBezTo>
                      <a:pt x="219" y="860"/>
                      <a:pt x="436" y="1118"/>
                      <a:pt x="824" y="1199"/>
                    </a:cubicBezTo>
                    <a:cubicBezTo>
                      <a:pt x="1068" y="1251"/>
                      <a:pt x="1294" y="1187"/>
                      <a:pt x="1489" y="1013"/>
                    </a:cubicBezTo>
                    <a:cubicBezTo>
                      <a:pt x="1335" y="809"/>
                      <a:pt x="1335" y="809"/>
                      <a:pt x="1335" y="809"/>
                    </a:cubicBezTo>
                    <a:cubicBezTo>
                      <a:pt x="1218" y="908"/>
                      <a:pt x="1096" y="959"/>
                      <a:pt x="971" y="9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4" name="Freeform 39"/>
              <p:cNvSpPr>
                <a:spLocks/>
              </p:cNvSpPr>
              <p:nvPr/>
            </p:nvSpPr>
            <p:spPr bwMode="auto">
              <a:xfrm>
                <a:off x="5073651" y="760413"/>
                <a:ext cx="752475" cy="617538"/>
              </a:xfrm>
              <a:custGeom>
                <a:avLst/>
                <a:gdLst>
                  <a:gd name="T0" fmla="*/ 1313 w 1485"/>
                  <a:gd name="T1" fmla="*/ 809 h 1219"/>
                  <a:gd name="T2" fmla="*/ 1311 w 1485"/>
                  <a:gd name="T3" fmla="*/ 789 h 1219"/>
                  <a:gd name="T4" fmla="*/ 745 w 1485"/>
                  <a:gd name="T5" fmla="*/ 38 h 1219"/>
                  <a:gd name="T6" fmla="*/ 509 w 1485"/>
                  <a:gd name="T7" fmla="*/ 0 h 1219"/>
                  <a:gd name="T8" fmla="*/ 0 w 1485"/>
                  <a:gd name="T9" fmla="*/ 205 h 1219"/>
                  <a:gd name="T10" fmla="*/ 153 w 1485"/>
                  <a:gd name="T11" fmla="*/ 409 h 1219"/>
                  <a:gd name="T12" fmla="*/ 524 w 1485"/>
                  <a:gd name="T13" fmla="*/ 262 h 1219"/>
                  <a:gd name="T14" fmla="*/ 806 w 1485"/>
                  <a:gd name="T15" fmla="*/ 344 h 1219"/>
                  <a:gd name="T16" fmla="*/ 1035 w 1485"/>
                  <a:gd name="T17" fmla="*/ 793 h 1219"/>
                  <a:gd name="T18" fmla="*/ 1031 w 1485"/>
                  <a:gd name="T19" fmla="*/ 810 h 1219"/>
                  <a:gd name="T20" fmla="*/ 870 w 1485"/>
                  <a:gd name="T21" fmla="*/ 810 h 1219"/>
                  <a:gd name="T22" fmla="*/ 1177 w 1485"/>
                  <a:gd name="T23" fmla="*/ 1219 h 1219"/>
                  <a:gd name="T24" fmla="*/ 1485 w 1485"/>
                  <a:gd name="T25" fmla="*/ 809 h 1219"/>
                  <a:gd name="T26" fmla="*/ 1313 w 1485"/>
                  <a:gd name="T27" fmla="*/ 80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5" h="1219">
                    <a:moveTo>
                      <a:pt x="1313" y="809"/>
                    </a:moveTo>
                    <a:cubicBezTo>
                      <a:pt x="1311" y="789"/>
                      <a:pt x="1311" y="789"/>
                      <a:pt x="1311" y="789"/>
                    </a:cubicBezTo>
                    <a:cubicBezTo>
                      <a:pt x="1282" y="398"/>
                      <a:pt x="1091" y="145"/>
                      <a:pt x="745" y="38"/>
                    </a:cubicBezTo>
                    <a:cubicBezTo>
                      <a:pt x="665" y="13"/>
                      <a:pt x="586" y="0"/>
                      <a:pt x="509" y="0"/>
                    </a:cubicBezTo>
                    <a:cubicBezTo>
                      <a:pt x="329" y="0"/>
                      <a:pt x="157" y="69"/>
                      <a:pt x="0" y="205"/>
                    </a:cubicBezTo>
                    <a:cubicBezTo>
                      <a:pt x="153" y="409"/>
                      <a:pt x="153" y="409"/>
                      <a:pt x="153" y="409"/>
                    </a:cubicBezTo>
                    <a:cubicBezTo>
                      <a:pt x="269" y="311"/>
                      <a:pt x="394" y="262"/>
                      <a:pt x="524" y="262"/>
                    </a:cubicBezTo>
                    <a:cubicBezTo>
                      <a:pt x="622" y="262"/>
                      <a:pt x="719" y="290"/>
                      <a:pt x="806" y="344"/>
                    </a:cubicBezTo>
                    <a:cubicBezTo>
                      <a:pt x="964" y="443"/>
                      <a:pt x="1064" y="640"/>
                      <a:pt x="1035" y="793"/>
                    </a:cubicBezTo>
                    <a:cubicBezTo>
                      <a:pt x="1031" y="810"/>
                      <a:pt x="1031" y="810"/>
                      <a:pt x="1031" y="810"/>
                    </a:cubicBezTo>
                    <a:cubicBezTo>
                      <a:pt x="870" y="810"/>
                      <a:pt x="870" y="810"/>
                      <a:pt x="870" y="810"/>
                    </a:cubicBezTo>
                    <a:cubicBezTo>
                      <a:pt x="1177" y="1219"/>
                      <a:pt x="1177" y="1219"/>
                      <a:pt x="1177" y="1219"/>
                    </a:cubicBezTo>
                    <a:cubicBezTo>
                      <a:pt x="1485" y="809"/>
                      <a:pt x="1485" y="809"/>
                      <a:pt x="1485" y="809"/>
                    </a:cubicBezTo>
                    <a:lnTo>
                      <a:pt x="1313" y="8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63" name="Group 62"/>
          <p:cNvGrpSpPr/>
          <p:nvPr/>
        </p:nvGrpSpPr>
        <p:grpSpPr>
          <a:xfrm>
            <a:off x="4331730" y="5185641"/>
            <a:ext cx="3528543" cy="965200"/>
            <a:chOff x="4330141" y="5212370"/>
            <a:chExt cx="3528543" cy="965200"/>
          </a:xfrm>
        </p:grpSpPr>
        <p:sp>
          <p:nvSpPr>
            <p:cNvPr id="55" name="Rounded Rectangle 54"/>
            <p:cNvSpPr/>
            <p:nvPr/>
          </p:nvSpPr>
          <p:spPr>
            <a:xfrm>
              <a:off x="4812741" y="5212370"/>
              <a:ext cx="3045943" cy="965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4330141" y="5212370"/>
              <a:ext cx="965200" cy="965200"/>
            </a:xfrm>
            <a:prstGeom prst="round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5526005" y="5485548"/>
              <a:ext cx="1313295" cy="418845"/>
            </a:xfrm>
            <a:prstGeom prst="rect">
              <a:avLst/>
            </a:prstGeom>
            <a:noFill/>
            <a:ln>
              <a:noFill/>
            </a:ln>
          </p:spPr>
          <p:txBody>
            <a:bodyPr lIns="0" tIns="0" rIns="0" bIns="0"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1pPr>
              <a:lvl2pPr marL="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2pPr>
              <a:lvl3pPr marL="365760" indent="-18288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548640" indent="-18288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4pPr>
              <a:lvl5pPr marL="731520" indent="-18288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nSpc>
                  <a:spcPct val="150000"/>
                </a:lnSpc>
                <a:buNone/>
              </a:pPr>
              <a:r>
                <a:rPr lang="en-US" dirty="0"/>
                <a:t>Credentials</a:t>
              </a:r>
            </a:p>
          </p:txBody>
        </p:sp>
        <p:grpSp>
          <p:nvGrpSpPr>
            <p:cNvPr id="35" name="Group 34"/>
            <p:cNvGrpSpPr/>
            <p:nvPr/>
          </p:nvGrpSpPr>
          <p:grpSpPr>
            <a:xfrm>
              <a:off x="4498304" y="5443102"/>
              <a:ext cx="650302" cy="503734"/>
              <a:chOff x="5267326" y="6184900"/>
              <a:chExt cx="725488" cy="561976"/>
            </a:xfrm>
          </p:grpSpPr>
          <p:sp>
            <p:nvSpPr>
              <p:cNvPr id="36" name="Freeform 294"/>
              <p:cNvSpPr>
                <a:spLocks/>
              </p:cNvSpPr>
              <p:nvPr/>
            </p:nvSpPr>
            <p:spPr bwMode="auto">
              <a:xfrm>
                <a:off x="5441951" y="6184900"/>
                <a:ext cx="379413" cy="379413"/>
              </a:xfrm>
              <a:custGeom>
                <a:avLst/>
                <a:gdLst>
                  <a:gd name="T0" fmla="*/ 209 w 209"/>
                  <a:gd name="T1" fmla="*/ 183 h 209"/>
                  <a:gd name="T2" fmla="*/ 183 w 209"/>
                  <a:gd name="T3" fmla="*/ 209 h 209"/>
                  <a:gd name="T4" fmla="*/ 25 w 209"/>
                  <a:gd name="T5" fmla="*/ 209 h 209"/>
                  <a:gd name="T6" fmla="*/ 0 w 209"/>
                  <a:gd name="T7" fmla="*/ 183 h 209"/>
                  <a:gd name="T8" fmla="*/ 0 w 209"/>
                  <a:gd name="T9" fmla="*/ 25 h 209"/>
                  <a:gd name="T10" fmla="*/ 25 w 209"/>
                  <a:gd name="T11" fmla="*/ 0 h 209"/>
                  <a:gd name="T12" fmla="*/ 183 w 209"/>
                  <a:gd name="T13" fmla="*/ 0 h 209"/>
                  <a:gd name="T14" fmla="*/ 209 w 209"/>
                  <a:gd name="T15" fmla="*/ 25 h 209"/>
                  <a:gd name="T16" fmla="*/ 209 w 209"/>
                  <a:gd name="T17" fmla="*/ 18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209">
                    <a:moveTo>
                      <a:pt x="209" y="183"/>
                    </a:moveTo>
                    <a:cubicBezTo>
                      <a:pt x="209" y="197"/>
                      <a:pt x="197" y="209"/>
                      <a:pt x="183" y="209"/>
                    </a:cubicBezTo>
                    <a:cubicBezTo>
                      <a:pt x="25" y="209"/>
                      <a:pt x="25" y="209"/>
                      <a:pt x="25" y="209"/>
                    </a:cubicBezTo>
                    <a:cubicBezTo>
                      <a:pt x="11" y="209"/>
                      <a:pt x="0" y="197"/>
                      <a:pt x="0" y="183"/>
                    </a:cubicBezTo>
                    <a:cubicBezTo>
                      <a:pt x="0" y="25"/>
                      <a:pt x="0" y="25"/>
                      <a:pt x="0" y="25"/>
                    </a:cubicBezTo>
                    <a:cubicBezTo>
                      <a:pt x="0" y="11"/>
                      <a:pt x="11" y="0"/>
                      <a:pt x="25" y="0"/>
                    </a:cubicBezTo>
                    <a:cubicBezTo>
                      <a:pt x="183" y="0"/>
                      <a:pt x="183" y="0"/>
                      <a:pt x="183" y="0"/>
                    </a:cubicBezTo>
                    <a:cubicBezTo>
                      <a:pt x="197" y="0"/>
                      <a:pt x="209" y="11"/>
                      <a:pt x="209" y="25"/>
                    </a:cubicBezTo>
                    <a:lnTo>
                      <a:pt x="209" y="18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7" name="Freeform 295"/>
              <p:cNvSpPr>
                <a:spLocks/>
              </p:cNvSpPr>
              <p:nvPr/>
            </p:nvSpPr>
            <p:spPr bwMode="auto">
              <a:xfrm>
                <a:off x="5283201" y="6261100"/>
                <a:ext cx="695325" cy="471488"/>
              </a:xfrm>
              <a:custGeom>
                <a:avLst/>
                <a:gdLst>
                  <a:gd name="T0" fmla="*/ 366 w 384"/>
                  <a:gd name="T1" fmla="*/ 260 h 260"/>
                  <a:gd name="T2" fmla="*/ 18 w 384"/>
                  <a:gd name="T3" fmla="*/ 260 h 260"/>
                  <a:gd name="T4" fmla="*/ 0 w 384"/>
                  <a:gd name="T5" fmla="*/ 242 h 260"/>
                  <a:gd name="T6" fmla="*/ 0 w 384"/>
                  <a:gd name="T7" fmla="*/ 18 h 260"/>
                  <a:gd name="T8" fmla="*/ 18 w 384"/>
                  <a:gd name="T9" fmla="*/ 0 h 260"/>
                  <a:gd name="T10" fmla="*/ 366 w 384"/>
                  <a:gd name="T11" fmla="*/ 0 h 260"/>
                  <a:gd name="T12" fmla="*/ 384 w 384"/>
                  <a:gd name="T13" fmla="*/ 18 h 260"/>
                  <a:gd name="T14" fmla="*/ 384 w 384"/>
                  <a:gd name="T15" fmla="*/ 242 h 260"/>
                  <a:gd name="T16" fmla="*/ 366 w 384"/>
                  <a:gd name="T17"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260">
                    <a:moveTo>
                      <a:pt x="366" y="260"/>
                    </a:moveTo>
                    <a:cubicBezTo>
                      <a:pt x="18" y="260"/>
                      <a:pt x="18" y="260"/>
                      <a:pt x="18" y="260"/>
                    </a:cubicBezTo>
                    <a:cubicBezTo>
                      <a:pt x="8" y="260"/>
                      <a:pt x="0" y="252"/>
                      <a:pt x="0" y="242"/>
                    </a:cubicBezTo>
                    <a:cubicBezTo>
                      <a:pt x="0" y="18"/>
                      <a:pt x="0" y="18"/>
                      <a:pt x="0" y="18"/>
                    </a:cubicBezTo>
                    <a:cubicBezTo>
                      <a:pt x="0" y="8"/>
                      <a:pt x="8" y="0"/>
                      <a:pt x="18" y="0"/>
                    </a:cubicBezTo>
                    <a:cubicBezTo>
                      <a:pt x="366" y="0"/>
                      <a:pt x="366" y="0"/>
                      <a:pt x="366" y="0"/>
                    </a:cubicBezTo>
                    <a:cubicBezTo>
                      <a:pt x="376" y="0"/>
                      <a:pt x="384" y="8"/>
                      <a:pt x="384" y="18"/>
                    </a:cubicBezTo>
                    <a:cubicBezTo>
                      <a:pt x="384" y="242"/>
                      <a:pt x="384" y="242"/>
                      <a:pt x="384" y="242"/>
                    </a:cubicBezTo>
                    <a:cubicBezTo>
                      <a:pt x="384" y="252"/>
                      <a:pt x="376" y="260"/>
                      <a:pt x="366" y="2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8" name="Freeform 296"/>
              <p:cNvSpPr>
                <a:spLocks noEditPoints="1"/>
              </p:cNvSpPr>
              <p:nvPr/>
            </p:nvSpPr>
            <p:spPr bwMode="auto">
              <a:xfrm>
                <a:off x="5267326" y="6246813"/>
                <a:ext cx="725488" cy="500063"/>
              </a:xfrm>
              <a:custGeom>
                <a:avLst/>
                <a:gdLst>
                  <a:gd name="T0" fmla="*/ 374 w 400"/>
                  <a:gd name="T1" fmla="*/ 0 h 276"/>
                  <a:gd name="T2" fmla="*/ 400 w 400"/>
                  <a:gd name="T3" fmla="*/ 26 h 276"/>
                  <a:gd name="T4" fmla="*/ 400 w 400"/>
                  <a:gd name="T5" fmla="*/ 250 h 276"/>
                  <a:gd name="T6" fmla="*/ 374 w 400"/>
                  <a:gd name="T7" fmla="*/ 276 h 276"/>
                  <a:gd name="T8" fmla="*/ 26 w 400"/>
                  <a:gd name="T9" fmla="*/ 276 h 276"/>
                  <a:gd name="T10" fmla="*/ 0 w 400"/>
                  <a:gd name="T11" fmla="*/ 250 h 276"/>
                  <a:gd name="T12" fmla="*/ 0 w 400"/>
                  <a:gd name="T13" fmla="*/ 26 h 276"/>
                  <a:gd name="T14" fmla="*/ 26 w 400"/>
                  <a:gd name="T15" fmla="*/ 0 h 276"/>
                  <a:gd name="T16" fmla="*/ 374 w 400"/>
                  <a:gd name="T17" fmla="*/ 0 h 276"/>
                  <a:gd name="T18" fmla="*/ 374 w 400"/>
                  <a:gd name="T19" fmla="*/ 16 h 276"/>
                  <a:gd name="T20" fmla="*/ 26 w 400"/>
                  <a:gd name="T21" fmla="*/ 16 h 276"/>
                  <a:gd name="T22" fmla="*/ 16 w 400"/>
                  <a:gd name="T23" fmla="*/ 26 h 276"/>
                  <a:gd name="T24" fmla="*/ 16 w 400"/>
                  <a:gd name="T25" fmla="*/ 250 h 276"/>
                  <a:gd name="T26" fmla="*/ 26 w 400"/>
                  <a:gd name="T27" fmla="*/ 260 h 276"/>
                  <a:gd name="T28" fmla="*/ 374 w 400"/>
                  <a:gd name="T29" fmla="*/ 260 h 276"/>
                  <a:gd name="T30" fmla="*/ 384 w 400"/>
                  <a:gd name="T31" fmla="*/ 250 h 276"/>
                  <a:gd name="T32" fmla="*/ 384 w 400"/>
                  <a:gd name="T33" fmla="*/ 26 h 276"/>
                  <a:gd name="T34" fmla="*/ 374 w 400"/>
                  <a:gd name="T35" fmla="*/ 1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76">
                    <a:moveTo>
                      <a:pt x="374" y="0"/>
                    </a:moveTo>
                    <a:cubicBezTo>
                      <a:pt x="389" y="0"/>
                      <a:pt x="400" y="12"/>
                      <a:pt x="400" y="26"/>
                    </a:cubicBezTo>
                    <a:cubicBezTo>
                      <a:pt x="400" y="250"/>
                      <a:pt x="400" y="250"/>
                      <a:pt x="400" y="250"/>
                    </a:cubicBezTo>
                    <a:cubicBezTo>
                      <a:pt x="400" y="264"/>
                      <a:pt x="389" y="276"/>
                      <a:pt x="374" y="276"/>
                    </a:cubicBezTo>
                    <a:cubicBezTo>
                      <a:pt x="26" y="276"/>
                      <a:pt x="26" y="276"/>
                      <a:pt x="26" y="276"/>
                    </a:cubicBezTo>
                    <a:cubicBezTo>
                      <a:pt x="12" y="276"/>
                      <a:pt x="0" y="264"/>
                      <a:pt x="0" y="250"/>
                    </a:cubicBezTo>
                    <a:cubicBezTo>
                      <a:pt x="0" y="26"/>
                      <a:pt x="0" y="26"/>
                      <a:pt x="0" y="26"/>
                    </a:cubicBezTo>
                    <a:cubicBezTo>
                      <a:pt x="0" y="12"/>
                      <a:pt x="12" y="0"/>
                      <a:pt x="26" y="0"/>
                    </a:cubicBezTo>
                    <a:cubicBezTo>
                      <a:pt x="374" y="0"/>
                      <a:pt x="374" y="0"/>
                      <a:pt x="374" y="0"/>
                    </a:cubicBezTo>
                    <a:close/>
                    <a:moveTo>
                      <a:pt x="374" y="16"/>
                    </a:moveTo>
                    <a:cubicBezTo>
                      <a:pt x="26" y="16"/>
                      <a:pt x="26" y="16"/>
                      <a:pt x="26" y="16"/>
                    </a:cubicBezTo>
                    <a:cubicBezTo>
                      <a:pt x="21" y="16"/>
                      <a:pt x="16" y="21"/>
                      <a:pt x="16" y="26"/>
                    </a:cubicBezTo>
                    <a:cubicBezTo>
                      <a:pt x="16" y="250"/>
                      <a:pt x="16" y="250"/>
                      <a:pt x="16" y="250"/>
                    </a:cubicBezTo>
                    <a:cubicBezTo>
                      <a:pt x="16" y="256"/>
                      <a:pt x="21" y="260"/>
                      <a:pt x="26" y="260"/>
                    </a:cubicBezTo>
                    <a:cubicBezTo>
                      <a:pt x="374" y="260"/>
                      <a:pt x="374" y="260"/>
                      <a:pt x="374" y="260"/>
                    </a:cubicBezTo>
                    <a:cubicBezTo>
                      <a:pt x="380" y="260"/>
                      <a:pt x="384" y="256"/>
                      <a:pt x="384" y="250"/>
                    </a:cubicBezTo>
                    <a:cubicBezTo>
                      <a:pt x="384" y="26"/>
                      <a:pt x="384" y="26"/>
                      <a:pt x="384" y="26"/>
                    </a:cubicBezTo>
                    <a:cubicBezTo>
                      <a:pt x="384" y="21"/>
                      <a:pt x="380" y="16"/>
                      <a:pt x="374" y="1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9" name="Rectangle 297"/>
              <p:cNvSpPr>
                <a:spLocks noChangeArrowheads="1"/>
              </p:cNvSpPr>
              <p:nvPr/>
            </p:nvSpPr>
            <p:spPr bwMode="auto">
              <a:xfrm>
                <a:off x="5343526" y="6321425"/>
                <a:ext cx="241300" cy="263525"/>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40" name="Freeform 298"/>
              <p:cNvSpPr>
                <a:spLocks/>
              </p:cNvSpPr>
              <p:nvPr/>
            </p:nvSpPr>
            <p:spPr bwMode="auto">
              <a:xfrm>
                <a:off x="5364163" y="6346825"/>
                <a:ext cx="201613" cy="214313"/>
              </a:xfrm>
              <a:custGeom>
                <a:avLst/>
                <a:gdLst>
                  <a:gd name="T0" fmla="*/ 111 w 111"/>
                  <a:gd name="T1" fmla="*/ 118 h 118"/>
                  <a:gd name="T2" fmla="*/ 110 w 111"/>
                  <a:gd name="T3" fmla="*/ 106 h 118"/>
                  <a:gd name="T4" fmla="*/ 65 w 111"/>
                  <a:gd name="T5" fmla="*/ 74 h 118"/>
                  <a:gd name="T6" fmla="*/ 65 w 111"/>
                  <a:gd name="T7" fmla="*/ 63 h 118"/>
                  <a:gd name="T8" fmla="*/ 84 w 111"/>
                  <a:gd name="T9" fmla="*/ 29 h 118"/>
                  <a:gd name="T10" fmla="*/ 56 w 111"/>
                  <a:gd name="T11" fmla="*/ 0 h 118"/>
                  <a:gd name="T12" fmla="*/ 27 w 111"/>
                  <a:gd name="T13" fmla="*/ 29 h 118"/>
                  <a:gd name="T14" fmla="*/ 46 w 111"/>
                  <a:gd name="T15" fmla="*/ 63 h 118"/>
                  <a:gd name="T16" fmla="*/ 46 w 111"/>
                  <a:gd name="T17" fmla="*/ 74 h 118"/>
                  <a:gd name="T18" fmla="*/ 1 w 111"/>
                  <a:gd name="T19" fmla="*/ 107 h 118"/>
                  <a:gd name="T20" fmla="*/ 0 w 111"/>
                  <a:gd name="T21" fmla="*/ 118 h 118"/>
                  <a:gd name="T22" fmla="*/ 111 w 111"/>
                  <a:gd name="T2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18">
                    <a:moveTo>
                      <a:pt x="111" y="118"/>
                    </a:moveTo>
                    <a:cubicBezTo>
                      <a:pt x="111" y="116"/>
                      <a:pt x="111" y="108"/>
                      <a:pt x="110" y="106"/>
                    </a:cubicBezTo>
                    <a:cubicBezTo>
                      <a:pt x="107" y="89"/>
                      <a:pt x="98" y="76"/>
                      <a:pt x="65" y="74"/>
                    </a:cubicBezTo>
                    <a:cubicBezTo>
                      <a:pt x="65" y="63"/>
                      <a:pt x="65" y="63"/>
                      <a:pt x="65" y="63"/>
                    </a:cubicBezTo>
                    <a:cubicBezTo>
                      <a:pt x="76" y="58"/>
                      <a:pt x="84" y="44"/>
                      <a:pt x="84" y="29"/>
                    </a:cubicBezTo>
                    <a:cubicBezTo>
                      <a:pt x="84" y="12"/>
                      <a:pt x="72" y="0"/>
                      <a:pt x="56" y="0"/>
                    </a:cubicBezTo>
                    <a:cubicBezTo>
                      <a:pt x="40" y="0"/>
                      <a:pt x="27" y="12"/>
                      <a:pt x="27" y="29"/>
                    </a:cubicBezTo>
                    <a:cubicBezTo>
                      <a:pt x="27" y="44"/>
                      <a:pt x="35" y="58"/>
                      <a:pt x="46" y="63"/>
                    </a:cubicBezTo>
                    <a:cubicBezTo>
                      <a:pt x="46" y="74"/>
                      <a:pt x="46" y="74"/>
                      <a:pt x="46" y="74"/>
                    </a:cubicBezTo>
                    <a:cubicBezTo>
                      <a:pt x="13" y="76"/>
                      <a:pt x="4" y="90"/>
                      <a:pt x="1" y="107"/>
                    </a:cubicBezTo>
                    <a:cubicBezTo>
                      <a:pt x="0" y="109"/>
                      <a:pt x="0" y="117"/>
                      <a:pt x="0" y="118"/>
                    </a:cubicBezTo>
                    <a:lnTo>
                      <a:pt x="11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41" name="Freeform 299"/>
              <p:cNvSpPr>
                <a:spLocks/>
              </p:cNvSpPr>
              <p:nvPr/>
            </p:nvSpPr>
            <p:spPr bwMode="auto">
              <a:xfrm>
                <a:off x="5637213" y="6323013"/>
                <a:ext cx="280988" cy="28575"/>
              </a:xfrm>
              <a:custGeom>
                <a:avLst/>
                <a:gdLst>
                  <a:gd name="T0" fmla="*/ 0 w 177"/>
                  <a:gd name="T1" fmla="*/ 18 h 18"/>
                  <a:gd name="T2" fmla="*/ 0 w 177"/>
                  <a:gd name="T3" fmla="*/ 0 h 18"/>
                  <a:gd name="T4" fmla="*/ 177 w 177"/>
                  <a:gd name="T5" fmla="*/ 0 h 18"/>
                  <a:gd name="T6" fmla="*/ 177 w 177"/>
                  <a:gd name="T7" fmla="*/ 18 h 18"/>
                  <a:gd name="T8" fmla="*/ 0 w 177"/>
                  <a:gd name="T9" fmla="*/ 18 h 18"/>
                  <a:gd name="T10" fmla="*/ 0 w 177"/>
                  <a:gd name="T11" fmla="*/ 18 h 18"/>
                </a:gdLst>
                <a:ahLst/>
                <a:cxnLst>
                  <a:cxn ang="0">
                    <a:pos x="T0" y="T1"/>
                  </a:cxn>
                  <a:cxn ang="0">
                    <a:pos x="T2" y="T3"/>
                  </a:cxn>
                  <a:cxn ang="0">
                    <a:pos x="T4" y="T5"/>
                  </a:cxn>
                  <a:cxn ang="0">
                    <a:pos x="T6" y="T7"/>
                  </a:cxn>
                  <a:cxn ang="0">
                    <a:pos x="T8" y="T9"/>
                  </a:cxn>
                  <a:cxn ang="0">
                    <a:pos x="T10" y="T11"/>
                  </a:cxn>
                </a:cxnLst>
                <a:rect l="0" t="0" r="r" b="b"/>
                <a:pathLst>
                  <a:path w="177" h="18">
                    <a:moveTo>
                      <a:pt x="0" y="18"/>
                    </a:moveTo>
                    <a:lnTo>
                      <a:pt x="0" y="0"/>
                    </a:lnTo>
                    <a:lnTo>
                      <a:pt x="177" y="0"/>
                    </a:lnTo>
                    <a:lnTo>
                      <a:pt x="177" y="18"/>
                    </a:lnTo>
                    <a:lnTo>
                      <a:pt x="0" y="18"/>
                    </a:lnTo>
                    <a:lnTo>
                      <a:pt x="0" y="1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42" name="Freeform 300"/>
              <p:cNvSpPr>
                <a:spLocks/>
              </p:cNvSpPr>
              <p:nvPr/>
            </p:nvSpPr>
            <p:spPr bwMode="auto">
              <a:xfrm>
                <a:off x="5637213" y="6400800"/>
                <a:ext cx="280988" cy="30163"/>
              </a:xfrm>
              <a:custGeom>
                <a:avLst/>
                <a:gdLst>
                  <a:gd name="T0" fmla="*/ 0 w 177"/>
                  <a:gd name="T1" fmla="*/ 19 h 19"/>
                  <a:gd name="T2" fmla="*/ 0 w 177"/>
                  <a:gd name="T3" fmla="*/ 0 h 19"/>
                  <a:gd name="T4" fmla="*/ 177 w 177"/>
                  <a:gd name="T5" fmla="*/ 0 h 19"/>
                  <a:gd name="T6" fmla="*/ 177 w 177"/>
                  <a:gd name="T7" fmla="*/ 19 h 19"/>
                  <a:gd name="T8" fmla="*/ 0 w 177"/>
                  <a:gd name="T9" fmla="*/ 19 h 19"/>
                  <a:gd name="T10" fmla="*/ 0 w 177"/>
                  <a:gd name="T11" fmla="*/ 19 h 19"/>
                </a:gdLst>
                <a:ahLst/>
                <a:cxnLst>
                  <a:cxn ang="0">
                    <a:pos x="T0" y="T1"/>
                  </a:cxn>
                  <a:cxn ang="0">
                    <a:pos x="T2" y="T3"/>
                  </a:cxn>
                  <a:cxn ang="0">
                    <a:pos x="T4" y="T5"/>
                  </a:cxn>
                  <a:cxn ang="0">
                    <a:pos x="T6" y="T7"/>
                  </a:cxn>
                  <a:cxn ang="0">
                    <a:pos x="T8" y="T9"/>
                  </a:cxn>
                  <a:cxn ang="0">
                    <a:pos x="T10" y="T11"/>
                  </a:cxn>
                </a:cxnLst>
                <a:rect l="0" t="0" r="r" b="b"/>
                <a:pathLst>
                  <a:path w="177" h="19">
                    <a:moveTo>
                      <a:pt x="0" y="19"/>
                    </a:moveTo>
                    <a:lnTo>
                      <a:pt x="0" y="0"/>
                    </a:lnTo>
                    <a:lnTo>
                      <a:pt x="177" y="0"/>
                    </a:lnTo>
                    <a:lnTo>
                      <a:pt x="177" y="19"/>
                    </a:lnTo>
                    <a:lnTo>
                      <a:pt x="0" y="19"/>
                    </a:lnTo>
                    <a:lnTo>
                      <a:pt x="0" y="1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43" name="Freeform 301"/>
              <p:cNvSpPr>
                <a:spLocks/>
              </p:cNvSpPr>
              <p:nvPr/>
            </p:nvSpPr>
            <p:spPr bwMode="auto">
              <a:xfrm>
                <a:off x="5637213" y="6481763"/>
                <a:ext cx="280988" cy="28575"/>
              </a:xfrm>
              <a:custGeom>
                <a:avLst/>
                <a:gdLst>
                  <a:gd name="T0" fmla="*/ 0 w 177"/>
                  <a:gd name="T1" fmla="*/ 18 h 18"/>
                  <a:gd name="T2" fmla="*/ 0 w 177"/>
                  <a:gd name="T3" fmla="*/ 0 h 18"/>
                  <a:gd name="T4" fmla="*/ 177 w 177"/>
                  <a:gd name="T5" fmla="*/ 0 h 18"/>
                  <a:gd name="T6" fmla="*/ 177 w 177"/>
                  <a:gd name="T7" fmla="*/ 18 h 18"/>
                  <a:gd name="T8" fmla="*/ 0 w 177"/>
                  <a:gd name="T9" fmla="*/ 18 h 18"/>
                  <a:gd name="T10" fmla="*/ 0 w 177"/>
                  <a:gd name="T11" fmla="*/ 18 h 18"/>
                </a:gdLst>
                <a:ahLst/>
                <a:cxnLst>
                  <a:cxn ang="0">
                    <a:pos x="T0" y="T1"/>
                  </a:cxn>
                  <a:cxn ang="0">
                    <a:pos x="T2" y="T3"/>
                  </a:cxn>
                  <a:cxn ang="0">
                    <a:pos x="T4" y="T5"/>
                  </a:cxn>
                  <a:cxn ang="0">
                    <a:pos x="T6" y="T7"/>
                  </a:cxn>
                  <a:cxn ang="0">
                    <a:pos x="T8" y="T9"/>
                  </a:cxn>
                  <a:cxn ang="0">
                    <a:pos x="T10" y="T11"/>
                  </a:cxn>
                </a:cxnLst>
                <a:rect l="0" t="0" r="r" b="b"/>
                <a:pathLst>
                  <a:path w="177" h="18">
                    <a:moveTo>
                      <a:pt x="0" y="18"/>
                    </a:moveTo>
                    <a:lnTo>
                      <a:pt x="0" y="0"/>
                    </a:lnTo>
                    <a:lnTo>
                      <a:pt x="177" y="0"/>
                    </a:lnTo>
                    <a:lnTo>
                      <a:pt x="177" y="18"/>
                    </a:lnTo>
                    <a:lnTo>
                      <a:pt x="0" y="18"/>
                    </a:lnTo>
                    <a:lnTo>
                      <a:pt x="0" y="1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44" name="Freeform 302"/>
              <p:cNvSpPr>
                <a:spLocks/>
              </p:cNvSpPr>
              <p:nvPr/>
            </p:nvSpPr>
            <p:spPr bwMode="auto">
              <a:xfrm>
                <a:off x="5637213" y="6559550"/>
                <a:ext cx="280988" cy="28575"/>
              </a:xfrm>
              <a:custGeom>
                <a:avLst/>
                <a:gdLst>
                  <a:gd name="T0" fmla="*/ 0 w 177"/>
                  <a:gd name="T1" fmla="*/ 18 h 18"/>
                  <a:gd name="T2" fmla="*/ 0 w 177"/>
                  <a:gd name="T3" fmla="*/ 0 h 18"/>
                  <a:gd name="T4" fmla="*/ 177 w 177"/>
                  <a:gd name="T5" fmla="*/ 0 h 18"/>
                  <a:gd name="T6" fmla="*/ 177 w 177"/>
                  <a:gd name="T7" fmla="*/ 18 h 18"/>
                  <a:gd name="T8" fmla="*/ 0 w 177"/>
                  <a:gd name="T9" fmla="*/ 18 h 18"/>
                  <a:gd name="T10" fmla="*/ 0 w 177"/>
                  <a:gd name="T11" fmla="*/ 18 h 18"/>
                </a:gdLst>
                <a:ahLst/>
                <a:cxnLst>
                  <a:cxn ang="0">
                    <a:pos x="T0" y="T1"/>
                  </a:cxn>
                  <a:cxn ang="0">
                    <a:pos x="T2" y="T3"/>
                  </a:cxn>
                  <a:cxn ang="0">
                    <a:pos x="T4" y="T5"/>
                  </a:cxn>
                  <a:cxn ang="0">
                    <a:pos x="T6" y="T7"/>
                  </a:cxn>
                  <a:cxn ang="0">
                    <a:pos x="T8" y="T9"/>
                  </a:cxn>
                  <a:cxn ang="0">
                    <a:pos x="T10" y="T11"/>
                  </a:cxn>
                </a:cxnLst>
                <a:rect l="0" t="0" r="r" b="b"/>
                <a:pathLst>
                  <a:path w="177" h="18">
                    <a:moveTo>
                      <a:pt x="0" y="18"/>
                    </a:moveTo>
                    <a:lnTo>
                      <a:pt x="0" y="0"/>
                    </a:lnTo>
                    <a:lnTo>
                      <a:pt x="177" y="0"/>
                    </a:lnTo>
                    <a:lnTo>
                      <a:pt x="177" y="18"/>
                    </a:lnTo>
                    <a:lnTo>
                      <a:pt x="0" y="18"/>
                    </a:lnTo>
                    <a:lnTo>
                      <a:pt x="0" y="1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45" name="Freeform 303"/>
              <p:cNvSpPr>
                <a:spLocks/>
              </p:cNvSpPr>
              <p:nvPr/>
            </p:nvSpPr>
            <p:spPr bwMode="auto">
              <a:xfrm>
                <a:off x="5341938" y="6638925"/>
                <a:ext cx="576263" cy="28575"/>
              </a:xfrm>
              <a:custGeom>
                <a:avLst/>
                <a:gdLst>
                  <a:gd name="T0" fmla="*/ 0 w 363"/>
                  <a:gd name="T1" fmla="*/ 18 h 18"/>
                  <a:gd name="T2" fmla="*/ 0 w 363"/>
                  <a:gd name="T3" fmla="*/ 0 h 18"/>
                  <a:gd name="T4" fmla="*/ 363 w 363"/>
                  <a:gd name="T5" fmla="*/ 0 h 18"/>
                  <a:gd name="T6" fmla="*/ 363 w 363"/>
                  <a:gd name="T7" fmla="*/ 18 h 18"/>
                  <a:gd name="T8" fmla="*/ 0 w 363"/>
                  <a:gd name="T9" fmla="*/ 18 h 18"/>
                  <a:gd name="T10" fmla="*/ 0 w 363"/>
                  <a:gd name="T11" fmla="*/ 18 h 18"/>
                </a:gdLst>
                <a:ahLst/>
                <a:cxnLst>
                  <a:cxn ang="0">
                    <a:pos x="T0" y="T1"/>
                  </a:cxn>
                  <a:cxn ang="0">
                    <a:pos x="T2" y="T3"/>
                  </a:cxn>
                  <a:cxn ang="0">
                    <a:pos x="T4" y="T5"/>
                  </a:cxn>
                  <a:cxn ang="0">
                    <a:pos x="T6" y="T7"/>
                  </a:cxn>
                  <a:cxn ang="0">
                    <a:pos x="T8" y="T9"/>
                  </a:cxn>
                  <a:cxn ang="0">
                    <a:pos x="T10" y="T11"/>
                  </a:cxn>
                </a:cxnLst>
                <a:rect l="0" t="0" r="r" b="b"/>
                <a:pathLst>
                  <a:path w="363" h="18">
                    <a:moveTo>
                      <a:pt x="0" y="18"/>
                    </a:moveTo>
                    <a:lnTo>
                      <a:pt x="0" y="0"/>
                    </a:lnTo>
                    <a:lnTo>
                      <a:pt x="363" y="0"/>
                    </a:lnTo>
                    <a:lnTo>
                      <a:pt x="363" y="18"/>
                    </a:lnTo>
                    <a:lnTo>
                      <a:pt x="0" y="18"/>
                    </a:lnTo>
                    <a:lnTo>
                      <a:pt x="0" y="1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46" name="Oval 304"/>
              <p:cNvSpPr>
                <a:spLocks noChangeArrowheads="1"/>
              </p:cNvSpPr>
              <p:nvPr/>
            </p:nvSpPr>
            <p:spPr bwMode="auto">
              <a:xfrm>
                <a:off x="5610226" y="6210300"/>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spTree>
    <p:extLst>
      <p:ext uri="{BB962C8B-B14F-4D97-AF65-F5344CB8AC3E}">
        <p14:creationId xmlns:p14="http://schemas.microsoft.com/office/powerpoint/2010/main" val="359403601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3966318" y="5662720"/>
            <a:ext cx="1028634" cy="272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DevOps @Avanade</a:t>
            </a:r>
          </a:p>
        </p:txBody>
      </p:sp>
      <p:sp>
        <p:nvSpPr>
          <p:cNvPr id="4" name="Oval 3"/>
          <p:cNvSpPr/>
          <p:nvPr/>
        </p:nvSpPr>
        <p:spPr>
          <a:xfrm>
            <a:off x="6550602" y="1744291"/>
            <a:ext cx="69561" cy="69561"/>
          </a:xfrm>
          <a:prstGeom prst="ellipse">
            <a:avLst/>
          </a:prstGeom>
          <a:noFill/>
          <a:ln w="25400" cap="flat" cmpd="sng" algn="ctr">
            <a:noFill/>
            <a:prstDash val="solid"/>
          </a:ln>
          <a:effectLst/>
        </p:spPr>
        <p:txBody>
          <a:bodyPr rtlCol="0" anchor="ctr"/>
          <a:lstStyle/>
          <a:p>
            <a:pPr algn="ctr" defTabSz="1218438">
              <a:defRPr/>
            </a:pPr>
            <a:endParaRPr lang="en-US" sz="2398" kern="0" dirty="0">
              <a:solidFill>
                <a:sysClr val="window" lastClr="FFFFFF"/>
              </a:solidFill>
              <a:latin typeface="Calibri"/>
            </a:endParaRPr>
          </a:p>
        </p:txBody>
      </p:sp>
      <p:sp>
        <p:nvSpPr>
          <p:cNvPr id="5" name="Rectangle 4"/>
          <p:cNvSpPr/>
          <p:nvPr/>
        </p:nvSpPr>
        <p:spPr>
          <a:xfrm>
            <a:off x="377389" y="1141783"/>
            <a:ext cx="1349990" cy="5070758"/>
          </a:xfrm>
          <a:prstGeom prst="rect">
            <a:avLst/>
          </a:prstGeom>
          <a:solidFill>
            <a:srgbClr val="E7AD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solidFill>
                <a:srgbClr val="FFFFFF"/>
              </a:solidFill>
            </a:endParaRPr>
          </a:p>
        </p:txBody>
      </p:sp>
      <p:sp>
        <p:nvSpPr>
          <p:cNvPr id="6" name="Rectangle 5"/>
          <p:cNvSpPr/>
          <p:nvPr/>
        </p:nvSpPr>
        <p:spPr>
          <a:xfrm>
            <a:off x="4309773" y="2504834"/>
            <a:ext cx="3495667" cy="1361406"/>
          </a:xfrm>
          <a:prstGeom prst="rect">
            <a:avLst/>
          </a:prstGeom>
          <a:solidFill>
            <a:srgbClr val="00B05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solidFill>
                <a:srgbClr val="FFFFFF"/>
              </a:solidFill>
            </a:endParaRPr>
          </a:p>
        </p:txBody>
      </p:sp>
      <p:sp>
        <p:nvSpPr>
          <p:cNvPr id="7" name="Rectangle 6"/>
          <p:cNvSpPr/>
          <p:nvPr/>
        </p:nvSpPr>
        <p:spPr>
          <a:xfrm>
            <a:off x="1805103" y="2504834"/>
            <a:ext cx="2427501" cy="1361406"/>
          </a:xfrm>
          <a:prstGeom prst="rect">
            <a:avLst/>
          </a:prstGeom>
          <a:solidFill>
            <a:srgbClr val="FB7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solidFill>
                <a:srgbClr val="FFFFFF"/>
              </a:solidFill>
            </a:endParaRPr>
          </a:p>
        </p:txBody>
      </p:sp>
      <p:sp>
        <p:nvSpPr>
          <p:cNvPr id="8" name="TextBox 7"/>
          <p:cNvSpPr txBox="1"/>
          <p:nvPr/>
        </p:nvSpPr>
        <p:spPr>
          <a:xfrm>
            <a:off x="557866" y="1154778"/>
            <a:ext cx="1201773" cy="461425"/>
          </a:xfrm>
          <a:prstGeom prst="rect">
            <a:avLst/>
          </a:prstGeom>
          <a:noFill/>
        </p:spPr>
        <p:txBody>
          <a:bodyPr wrap="square" rtlCol="0">
            <a:spAutoFit/>
          </a:bodyPr>
          <a:lstStyle/>
          <a:p>
            <a:r>
              <a:rPr lang="en-US" sz="1200" b="1" dirty="0">
                <a:solidFill>
                  <a:srgbClr val="795A01"/>
                </a:solidFill>
                <a:latin typeface="Segoe UI Regular"/>
                <a:cs typeface="Segoe UI" panose="020B0502040204020203" pitchFamily="34" charset="0"/>
              </a:rPr>
              <a:t>Key Skills</a:t>
            </a:r>
          </a:p>
          <a:p>
            <a:r>
              <a:rPr lang="en-US" sz="1200" b="1" dirty="0">
                <a:solidFill>
                  <a:srgbClr val="795A01"/>
                </a:solidFill>
                <a:latin typeface="Segoe UI Regular"/>
                <a:cs typeface="Segoe UI" panose="020B0502040204020203" pitchFamily="34" charset="0"/>
              </a:rPr>
              <a:t>@ Scale</a:t>
            </a:r>
          </a:p>
        </p:txBody>
      </p:sp>
      <p:sp>
        <p:nvSpPr>
          <p:cNvPr id="9" name="TextBox 8"/>
          <p:cNvSpPr txBox="1"/>
          <p:nvPr/>
        </p:nvSpPr>
        <p:spPr>
          <a:xfrm>
            <a:off x="534819" y="1652019"/>
            <a:ext cx="931665" cy="461345"/>
          </a:xfrm>
          <a:prstGeom prst="rect">
            <a:avLst/>
          </a:prstGeom>
          <a:noFill/>
        </p:spPr>
        <p:txBody>
          <a:bodyPr wrap="none" rtlCol="0">
            <a:spAutoFit/>
          </a:bodyPr>
          <a:lstStyle/>
          <a:p>
            <a:r>
              <a:rPr lang="en-US" sz="2398" b="1" dirty="0">
                <a:solidFill>
                  <a:srgbClr val="FFFFFF"/>
                </a:solidFill>
                <a:latin typeface="Segoe UI" panose="020B0502040204020203" pitchFamily="34" charset="0"/>
                <a:ea typeface="Segoe UI" panose="020B0502040204020203" pitchFamily="34" charset="0"/>
                <a:cs typeface="Segoe UI" panose="020B0502040204020203" pitchFamily="34" charset="0"/>
              </a:rPr>
              <a:t>946+</a:t>
            </a:r>
          </a:p>
        </p:txBody>
      </p:sp>
      <p:sp>
        <p:nvSpPr>
          <p:cNvPr id="10" name="TextBox 9"/>
          <p:cNvSpPr txBox="1"/>
          <p:nvPr/>
        </p:nvSpPr>
        <p:spPr>
          <a:xfrm>
            <a:off x="534819" y="2010147"/>
            <a:ext cx="1123070" cy="430663"/>
          </a:xfrm>
          <a:prstGeom prst="rect">
            <a:avLst/>
          </a:prstGeom>
          <a:noFill/>
        </p:spPr>
        <p:txBody>
          <a:bodyPr wrap="square" rtlCol="0">
            <a:spAutoFit/>
          </a:bodyPr>
          <a:lstStyle/>
          <a:p>
            <a:r>
              <a:rPr lang="en-US" sz="1100" dirty="0">
                <a:solidFill>
                  <a:srgbClr val="FFFFFF"/>
                </a:solidFill>
                <a:latin typeface="Segoe UI Light" panose="020B0502040204020203" pitchFamily="34" charset="0"/>
                <a:cs typeface="Segoe UI Light" panose="020B0502040204020203" pitchFamily="34" charset="0"/>
              </a:rPr>
              <a:t>DevOps</a:t>
            </a:r>
          </a:p>
          <a:p>
            <a:r>
              <a:rPr lang="en-US" sz="1100" dirty="0">
                <a:solidFill>
                  <a:srgbClr val="FFFFFF"/>
                </a:solidFill>
                <a:latin typeface="Segoe UI Light" panose="020B0502040204020203" pitchFamily="34" charset="0"/>
                <a:cs typeface="Segoe UI Light" panose="020B0502040204020203" pitchFamily="34" charset="0"/>
              </a:rPr>
              <a:t>Professionals</a:t>
            </a:r>
          </a:p>
        </p:txBody>
      </p:sp>
      <p:sp>
        <p:nvSpPr>
          <p:cNvPr id="11" name="TextBox 10"/>
          <p:cNvSpPr txBox="1"/>
          <p:nvPr/>
        </p:nvSpPr>
        <p:spPr>
          <a:xfrm>
            <a:off x="520525" y="2504834"/>
            <a:ext cx="931665" cy="461345"/>
          </a:xfrm>
          <a:prstGeom prst="rect">
            <a:avLst/>
          </a:prstGeom>
          <a:noFill/>
        </p:spPr>
        <p:txBody>
          <a:bodyPr wrap="none" rtlCol="0">
            <a:spAutoFit/>
          </a:bodyPr>
          <a:lstStyle/>
          <a:p>
            <a:r>
              <a:rPr lang="en-US" sz="2398" b="1" dirty="0">
                <a:solidFill>
                  <a:srgbClr val="FFFFFF"/>
                </a:solidFill>
                <a:latin typeface="Segoe UI" panose="020B0502040204020203" pitchFamily="34" charset="0"/>
                <a:ea typeface="Segoe UI" panose="020B0502040204020203" pitchFamily="34" charset="0"/>
                <a:cs typeface="Segoe UI" panose="020B0502040204020203" pitchFamily="34" charset="0"/>
              </a:rPr>
              <a:t>127+</a:t>
            </a:r>
          </a:p>
        </p:txBody>
      </p:sp>
      <p:sp>
        <p:nvSpPr>
          <p:cNvPr id="12" name="TextBox 11"/>
          <p:cNvSpPr txBox="1"/>
          <p:nvPr/>
        </p:nvSpPr>
        <p:spPr>
          <a:xfrm>
            <a:off x="415018" y="2862807"/>
            <a:ext cx="1158762" cy="600164"/>
          </a:xfrm>
          <a:prstGeom prst="rect">
            <a:avLst/>
          </a:prstGeom>
          <a:noFill/>
        </p:spPr>
        <p:txBody>
          <a:bodyPr wrap="square" rtlCol="0">
            <a:spAutoFit/>
          </a:bodyPr>
          <a:lstStyle/>
          <a:p>
            <a:pPr algn="ctr">
              <a:defRPr sz="1800">
                <a:solidFill>
                  <a:srgbClr val="000000"/>
                </a:solidFill>
              </a:defRPr>
            </a:pPr>
            <a:r>
              <a:rPr lang="en-US" sz="1100" dirty="0">
                <a:solidFill>
                  <a:srgbClr val="FFFFFF"/>
                </a:solidFill>
                <a:latin typeface="Segoe UI Light" panose="020B0502040204020203" pitchFamily="34" charset="0"/>
                <a:cs typeface="Segoe UI Light" panose="020B0502040204020203" pitchFamily="34" charset="0"/>
                <a:sym typeface="Helvetica"/>
              </a:rPr>
              <a:t>ALM/DevOps Practioners</a:t>
            </a:r>
          </a:p>
          <a:p>
            <a:pPr algn="ctr">
              <a:defRPr sz="1800">
                <a:solidFill>
                  <a:srgbClr val="000000"/>
                </a:solidFill>
              </a:defRPr>
            </a:pPr>
            <a:r>
              <a:rPr lang="en-US" sz="1100" dirty="0">
                <a:solidFill>
                  <a:srgbClr val="FFFFFF"/>
                </a:solidFill>
                <a:latin typeface="Segoe UI Light" panose="020B0502040204020203" pitchFamily="34" charset="0"/>
                <a:cs typeface="Segoe UI Light" panose="020B0502040204020203" pitchFamily="34" charset="0"/>
                <a:sym typeface="Helvetica"/>
              </a:rPr>
              <a:t>(Primary Skill)</a:t>
            </a:r>
          </a:p>
        </p:txBody>
      </p:sp>
      <p:sp>
        <p:nvSpPr>
          <p:cNvPr id="15" name="TextBox 14"/>
          <p:cNvSpPr txBox="1"/>
          <p:nvPr/>
        </p:nvSpPr>
        <p:spPr>
          <a:xfrm>
            <a:off x="2013416" y="2542004"/>
            <a:ext cx="1978377" cy="276855"/>
          </a:xfrm>
          <a:prstGeom prst="rect">
            <a:avLst/>
          </a:prstGeom>
          <a:noFill/>
        </p:spPr>
        <p:txBody>
          <a:bodyPr wrap="square" rtlCol="0">
            <a:spAutoFit/>
          </a:bodyPr>
          <a:lstStyle/>
          <a:p>
            <a:r>
              <a:rPr lang="en-US" sz="1200" b="1" dirty="0">
                <a:solidFill>
                  <a:schemeClr val="bg1"/>
                </a:solidFill>
                <a:latin typeface="Segoe UI Regular"/>
                <a:cs typeface="Segoe UI" panose="020B0502040204020203" pitchFamily="34" charset="0"/>
              </a:rPr>
              <a:t>Offerings</a:t>
            </a:r>
          </a:p>
        </p:txBody>
      </p:sp>
      <p:sp>
        <p:nvSpPr>
          <p:cNvPr id="16" name="TextBox 15"/>
          <p:cNvSpPr txBox="1"/>
          <p:nvPr/>
        </p:nvSpPr>
        <p:spPr>
          <a:xfrm>
            <a:off x="2112007" y="2791517"/>
            <a:ext cx="2146174" cy="1015663"/>
          </a:xfrm>
          <a:prstGeom prst="rect">
            <a:avLst/>
          </a:prstGeom>
          <a:noFill/>
        </p:spPr>
        <p:txBody>
          <a:bodyPr wrap="square" rtlCol="0">
            <a:spAutoFit/>
          </a:bodyPr>
          <a:lstStyle/>
          <a:p>
            <a:pPr marL="171348" indent="-171348">
              <a:lnSpc>
                <a:spcPct val="150000"/>
              </a:lnSpc>
              <a:buFont typeface="Wingdings" panose="05000000000000000000" pitchFamily="2" charset="2"/>
              <a:buChar char="q"/>
            </a:pPr>
            <a:r>
              <a:rPr lang="en-US" sz="1000" dirty="0">
                <a:solidFill>
                  <a:srgbClr val="FFFFFF"/>
                </a:solidFill>
                <a:latin typeface="Segoe UI Light" panose="020B0502040204020203" pitchFamily="34" charset="0"/>
                <a:ea typeface="Segoe UI" panose="020B0502040204020203" pitchFamily="34" charset="0"/>
                <a:cs typeface="Segoe UI Light" panose="020B0502040204020203" pitchFamily="34" charset="0"/>
              </a:rPr>
              <a:t>DevOps Assessment</a:t>
            </a:r>
          </a:p>
          <a:p>
            <a:pPr marL="171348" indent="-171348">
              <a:lnSpc>
                <a:spcPct val="150000"/>
              </a:lnSpc>
              <a:buFont typeface="Wingdings" panose="05000000000000000000" pitchFamily="2" charset="2"/>
              <a:buChar char="q"/>
            </a:pPr>
            <a:r>
              <a:rPr lang="en-US" sz="1000" dirty="0">
                <a:solidFill>
                  <a:srgbClr val="FFFFFF"/>
                </a:solidFill>
                <a:latin typeface="Segoe UI Light" panose="020B0502040204020203" pitchFamily="34" charset="0"/>
                <a:ea typeface="Segoe UI" panose="020B0502040204020203" pitchFamily="34" charset="0"/>
                <a:cs typeface="Segoe UI Light" panose="020B0502040204020203" pitchFamily="34" charset="0"/>
              </a:rPr>
              <a:t>Implementation Guidance</a:t>
            </a:r>
          </a:p>
          <a:p>
            <a:pPr marL="171348" indent="-171348">
              <a:lnSpc>
                <a:spcPct val="150000"/>
              </a:lnSpc>
              <a:buFont typeface="Wingdings" panose="05000000000000000000" pitchFamily="2" charset="2"/>
              <a:buChar char="q"/>
            </a:pPr>
            <a:r>
              <a:rPr lang="en-US" sz="1000" dirty="0">
                <a:solidFill>
                  <a:srgbClr val="FFFFFF"/>
                </a:solidFill>
                <a:latin typeface="Segoe UI Light" panose="020B0502040204020203" pitchFamily="34" charset="0"/>
                <a:ea typeface="Segoe UI" panose="020B0502040204020203" pitchFamily="34" charset="0"/>
                <a:cs typeface="Segoe UI Light" panose="020B0502040204020203" pitchFamily="34" charset="0"/>
              </a:rPr>
              <a:t>Process Consultation</a:t>
            </a:r>
          </a:p>
          <a:p>
            <a:pPr marL="171348" indent="-171348">
              <a:lnSpc>
                <a:spcPct val="150000"/>
              </a:lnSpc>
              <a:buFont typeface="Wingdings" panose="05000000000000000000" pitchFamily="2" charset="2"/>
              <a:buChar char="q"/>
            </a:pPr>
            <a:r>
              <a:rPr lang="en-US" sz="1000" dirty="0">
                <a:solidFill>
                  <a:srgbClr val="FFFFFF"/>
                </a:solidFill>
                <a:latin typeface="Segoe UI Light" panose="020B0502040204020203" pitchFamily="34" charset="0"/>
                <a:ea typeface="Segoe UI" panose="020B0502040204020203" pitchFamily="34" charset="0"/>
                <a:cs typeface="Segoe UI Light" panose="020B0502040204020203" pitchFamily="34" charset="0"/>
              </a:rPr>
              <a:t>MEP Advisory &amp; Services</a:t>
            </a:r>
          </a:p>
        </p:txBody>
      </p:sp>
      <p:sp>
        <p:nvSpPr>
          <p:cNvPr id="17" name="TextBox 16"/>
          <p:cNvSpPr txBox="1"/>
          <p:nvPr/>
        </p:nvSpPr>
        <p:spPr>
          <a:xfrm>
            <a:off x="4429231" y="2559833"/>
            <a:ext cx="1978377" cy="276855"/>
          </a:xfrm>
          <a:prstGeom prst="rect">
            <a:avLst/>
          </a:prstGeom>
          <a:noFill/>
        </p:spPr>
        <p:txBody>
          <a:bodyPr wrap="square" rtlCol="0">
            <a:spAutoFit/>
          </a:bodyPr>
          <a:lstStyle/>
          <a:p>
            <a:r>
              <a:rPr lang="en-US" sz="1200" b="1" dirty="0">
                <a:solidFill>
                  <a:schemeClr val="bg1"/>
                </a:solidFill>
                <a:latin typeface="Segoe UI Regular"/>
                <a:cs typeface="Segoe UI" panose="020B0502040204020203" pitchFamily="34" charset="0"/>
              </a:rPr>
              <a:t>Industrialization</a:t>
            </a:r>
          </a:p>
        </p:txBody>
      </p:sp>
      <p:sp>
        <p:nvSpPr>
          <p:cNvPr id="18" name="TextBox 17"/>
          <p:cNvSpPr txBox="1"/>
          <p:nvPr/>
        </p:nvSpPr>
        <p:spPr>
          <a:xfrm>
            <a:off x="4429232" y="3454353"/>
            <a:ext cx="754941" cy="461425"/>
          </a:xfrm>
          <a:prstGeom prst="rect">
            <a:avLst/>
          </a:prstGeom>
          <a:noFill/>
        </p:spPr>
        <p:txBody>
          <a:bodyPr wrap="none" rtlCol="0">
            <a:spAutoFit/>
          </a:bodyPr>
          <a:lstStyle/>
          <a:p>
            <a:r>
              <a:rPr lang="en-US" sz="2398" b="1" dirty="0">
                <a:solidFill>
                  <a:srgbClr val="FFFFFF"/>
                </a:solidFill>
                <a:latin typeface="Segoe UI" panose="020B0502040204020203" pitchFamily="34" charset="0"/>
                <a:ea typeface="Segoe UI" panose="020B0502040204020203" pitchFamily="34" charset="0"/>
                <a:cs typeface="Segoe UI" panose="020B0502040204020203" pitchFamily="34" charset="0"/>
              </a:rPr>
              <a:t>10+</a:t>
            </a:r>
          </a:p>
        </p:txBody>
      </p:sp>
      <p:sp>
        <p:nvSpPr>
          <p:cNvPr id="19" name="TextBox 18"/>
          <p:cNvSpPr txBox="1"/>
          <p:nvPr/>
        </p:nvSpPr>
        <p:spPr>
          <a:xfrm>
            <a:off x="5052908" y="3604765"/>
            <a:ext cx="989186" cy="261474"/>
          </a:xfrm>
          <a:prstGeom prst="rect">
            <a:avLst/>
          </a:prstGeom>
          <a:noFill/>
        </p:spPr>
        <p:txBody>
          <a:bodyPr wrap="square" rtlCol="0">
            <a:spAutoFit/>
          </a:bodyPr>
          <a:lstStyle/>
          <a:p>
            <a:r>
              <a:rPr lang="en-US" sz="1100" dirty="0">
                <a:solidFill>
                  <a:srgbClr val="FFFFFF"/>
                </a:solidFill>
                <a:latin typeface="Segoe UI Light" panose="020B0502040204020203" pitchFamily="34" charset="0"/>
                <a:cs typeface="Segoe UI Light" panose="020B0502040204020203" pitchFamily="34" charset="0"/>
              </a:rPr>
              <a:t>accelerators</a:t>
            </a:r>
          </a:p>
        </p:txBody>
      </p:sp>
      <p:grpSp>
        <p:nvGrpSpPr>
          <p:cNvPr id="20" name="Group 19"/>
          <p:cNvGrpSpPr/>
          <p:nvPr/>
        </p:nvGrpSpPr>
        <p:grpSpPr>
          <a:xfrm>
            <a:off x="1798710" y="1141786"/>
            <a:ext cx="2407791" cy="1313015"/>
            <a:chOff x="4503556" y="2468230"/>
            <a:chExt cx="1752080" cy="1616944"/>
          </a:xfrm>
        </p:grpSpPr>
        <p:sp>
          <p:nvSpPr>
            <p:cNvPr id="21" name="Rectangle 20"/>
            <p:cNvSpPr/>
            <p:nvPr/>
          </p:nvSpPr>
          <p:spPr>
            <a:xfrm>
              <a:off x="4503556" y="2468230"/>
              <a:ext cx="1752080" cy="1616944"/>
            </a:xfrm>
            <a:prstGeom prst="rect">
              <a:avLst/>
            </a:prstGeom>
            <a:solidFill>
              <a:srgbClr val="9224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solidFill>
                  <a:srgbClr val="FFFFFF"/>
                </a:solidFill>
                <a:latin typeface="Segoe UI Light" panose="020B0502040204020203" pitchFamily="34" charset="0"/>
                <a:cs typeface="Segoe UI Light" panose="020B0502040204020203" pitchFamily="34" charset="0"/>
              </a:endParaRPr>
            </a:p>
          </p:txBody>
        </p:sp>
        <p:sp>
          <p:nvSpPr>
            <p:cNvPr id="22" name="TextBox 21"/>
            <p:cNvSpPr txBox="1"/>
            <p:nvPr/>
          </p:nvSpPr>
          <p:spPr>
            <a:xfrm>
              <a:off x="4619268" y="2936238"/>
              <a:ext cx="554301" cy="568134"/>
            </a:xfrm>
            <a:prstGeom prst="rect">
              <a:avLst/>
            </a:prstGeom>
            <a:noFill/>
          </p:spPr>
          <p:txBody>
            <a:bodyPr wrap="none" rtlCol="0">
              <a:spAutoFit/>
            </a:bodyPr>
            <a:lstStyle/>
            <a:p>
              <a:r>
                <a:rPr lang="en-US" sz="2398" b="1" dirty="0">
                  <a:solidFill>
                    <a:srgbClr val="FFFFFF"/>
                  </a:solidFill>
                  <a:latin typeface="Segoe UI Light" panose="020B0502040204020203" pitchFamily="34" charset="0"/>
                  <a:ea typeface="Segoe UI" panose="020B0502040204020203" pitchFamily="34" charset="0"/>
                  <a:cs typeface="Segoe UI Light" panose="020B0502040204020203" pitchFamily="34" charset="0"/>
                </a:rPr>
                <a:t>121+</a:t>
              </a:r>
            </a:p>
          </p:txBody>
        </p:sp>
        <p:sp>
          <p:nvSpPr>
            <p:cNvPr id="23" name="TextBox 22"/>
            <p:cNvSpPr txBox="1"/>
            <p:nvPr/>
          </p:nvSpPr>
          <p:spPr>
            <a:xfrm>
              <a:off x="5102654" y="3032996"/>
              <a:ext cx="1119373" cy="530626"/>
            </a:xfrm>
            <a:prstGeom prst="rect">
              <a:avLst/>
            </a:prstGeom>
            <a:noFill/>
          </p:spPr>
          <p:txBody>
            <a:bodyPr wrap="square" rtlCol="0">
              <a:spAutoFit/>
            </a:bodyPr>
            <a:lstStyle/>
            <a:p>
              <a:r>
                <a:rPr lang="en-US" sz="1100" dirty="0">
                  <a:solidFill>
                    <a:srgbClr val="FFFFFF"/>
                  </a:solidFill>
                  <a:latin typeface="Segoe UI Light" panose="020B0502040204020203" pitchFamily="34" charset="0"/>
                  <a:cs typeface="Segoe UI Light" panose="020B0502040204020203" pitchFamily="34" charset="0"/>
                </a:rPr>
                <a:t>Clients – DevOps Implementation</a:t>
              </a:r>
            </a:p>
          </p:txBody>
        </p:sp>
      </p:grpSp>
      <p:grpSp>
        <p:nvGrpSpPr>
          <p:cNvPr id="24" name="Group 23"/>
          <p:cNvGrpSpPr/>
          <p:nvPr/>
        </p:nvGrpSpPr>
        <p:grpSpPr>
          <a:xfrm>
            <a:off x="4432539" y="2688123"/>
            <a:ext cx="3010630" cy="775173"/>
            <a:chOff x="4491225" y="4662016"/>
            <a:chExt cx="3028610" cy="775578"/>
          </a:xfrm>
        </p:grpSpPr>
        <p:sp>
          <p:nvSpPr>
            <p:cNvPr id="25" name="TextBox 24"/>
            <p:cNvSpPr txBox="1"/>
            <p:nvPr/>
          </p:nvSpPr>
          <p:spPr>
            <a:xfrm>
              <a:off x="4542427" y="5031696"/>
              <a:ext cx="1308815" cy="257578"/>
            </a:xfrm>
            <a:prstGeom prst="rect">
              <a:avLst/>
            </a:prstGeom>
            <a:noFill/>
          </p:spPr>
          <p:txBody>
            <a:bodyPr wrap="square" rtlCol="0">
              <a:spAutoFit/>
            </a:bodyPr>
            <a:lstStyle/>
            <a:p>
              <a:pPr>
                <a:lnSpc>
                  <a:spcPts val="1400"/>
                </a:lnSpc>
              </a:pPr>
              <a:r>
                <a:rPr lang="en-US" sz="1050" b="1" dirty="0">
                  <a:solidFill>
                    <a:srgbClr val="FFFFFF"/>
                  </a:solidFill>
                  <a:latin typeface="Segoe UI Light" panose="020B0502040204020203" pitchFamily="34" charset="0"/>
                  <a:ea typeface="Segoe UI" panose="020B0502040204020203" pitchFamily="34" charset="0"/>
                  <a:cs typeface="Segoe UI Light" panose="020B0502040204020203" pitchFamily="34" charset="0"/>
                </a:rPr>
                <a:t>DevOps Insight</a:t>
              </a:r>
            </a:p>
          </p:txBody>
        </p:sp>
        <p:sp>
          <p:nvSpPr>
            <p:cNvPr id="26" name="TextBox 25"/>
            <p:cNvSpPr txBox="1"/>
            <p:nvPr/>
          </p:nvSpPr>
          <p:spPr>
            <a:xfrm>
              <a:off x="5980431" y="5058128"/>
              <a:ext cx="1539404" cy="257578"/>
            </a:xfrm>
            <a:prstGeom prst="rect">
              <a:avLst/>
            </a:prstGeom>
            <a:noFill/>
          </p:spPr>
          <p:txBody>
            <a:bodyPr wrap="square" rtlCol="0">
              <a:spAutoFit/>
            </a:bodyPr>
            <a:lstStyle/>
            <a:p>
              <a:pPr>
                <a:lnSpc>
                  <a:spcPts val="1400"/>
                </a:lnSpc>
              </a:pPr>
              <a:r>
                <a:rPr lang="en-US" sz="1050" b="1" dirty="0">
                  <a:solidFill>
                    <a:srgbClr val="FFFFFF"/>
                  </a:solidFill>
                  <a:latin typeface="Segoe UI Light" panose="020B0502040204020203" pitchFamily="34" charset="0"/>
                  <a:ea typeface="Segoe UI" panose="020B0502040204020203" pitchFamily="34" charset="0"/>
                  <a:cs typeface="Segoe UI Light" panose="020B0502040204020203" pitchFamily="34" charset="0"/>
                </a:rPr>
                <a:t>DevOps Handbook</a:t>
              </a:r>
            </a:p>
          </p:txBody>
        </p:sp>
        <p:sp>
          <p:nvSpPr>
            <p:cNvPr id="28" name="TextBox 27"/>
            <p:cNvSpPr txBox="1"/>
            <p:nvPr/>
          </p:nvSpPr>
          <p:spPr>
            <a:xfrm>
              <a:off x="4491225" y="4662016"/>
              <a:ext cx="184731" cy="261610"/>
            </a:xfrm>
            <a:prstGeom prst="rect">
              <a:avLst/>
            </a:prstGeom>
            <a:noFill/>
          </p:spPr>
          <p:txBody>
            <a:bodyPr wrap="none" rtlCol="0">
              <a:spAutoFit/>
            </a:bodyPr>
            <a:lstStyle/>
            <a:p>
              <a:endParaRPr lang="en-US" sz="1050" b="1" dirty="0">
                <a:solidFill>
                  <a:srgbClr val="FFFFFF"/>
                </a:solidFill>
                <a:latin typeface="Segoe UI Light" panose="020B0502040204020203" pitchFamily="34" charset="0"/>
                <a:ea typeface="Segoe UI" panose="020B0502040204020203" pitchFamily="34" charset="0"/>
                <a:cs typeface="Segoe UI Light" panose="020B0502040204020203" pitchFamily="34" charset="0"/>
              </a:endParaRPr>
            </a:p>
          </p:txBody>
        </p:sp>
        <p:cxnSp>
          <p:nvCxnSpPr>
            <p:cNvPr id="29" name="Straight Connector 28"/>
            <p:cNvCxnSpPr/>
            <p:nvPr/>
          </p:nvCxnSpPr>
          <p:spPr>
            <a:xfrm>
              <a:off x="5951280" y="4954642"/>
              <a:ext cx="0" cy="482952"/>
            </a:xfrm>
            <a:prstGeom prst="line">
              <a:avLst/>
            </a:prstGeom>
            <a:ln w="31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307857" y="1141784"/>
            <a:ext cx="3481359" cy="1362878"/>
            <a:chOff x="-34874" y="2446521"/>
            <a:chExt cx="3028192" cy="1678186"/>
          </a:xfrm>
        </p:grpSpPr>
        <p:sp>
          <p:nvSpPr>
            <p:cNvPr id="32" name="Rectangle 31"/>
            <p:cNvSpPr/>
            <p:nvPr/>
          </p:nvSpPr>
          <p:spPr>
            <a:xfrm>
              <a:off x="-34874" y="2446521"/>
              <a:ext cx="3028192" cy="16216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solidFill>
                  <a:schemeClr val="bg1"/>
                </a:solidFill>
              </a:endParaRPr>
            </a:p>
          </p:txBody>
        </p:sp>
        <p:sp>
          <p:nvSpPr>
            <p:cNvPr id="33" name="TextBox 32"/>
            <p:cNvSpPr txBox="1"/>
            <p:nvPr/>
          </p:nvSpPr>
          <p:spPr>
            <a:xfrm>
              <a:off x="23086" y="2463700"/>
              <a:ext cx="1979407" cy="340995"/>
            </a:xfrm>
            <a:prstGeom prst="rect">
              <a:avLst/>
            </a:prstGeom>
            <a:noFill/>
          </p:spPr>
          <p:txBody>
            <a:bodyPr wrap="square" rtlCol="0">
              <a:spAutoFit/>
            </a:bodyPr>
            <a:lstStyle/>
            <a:p>
              <a:r>
                <a:rPr lang="en-US" sz="1200" b="1" dirty="0">
                  <a:solidFill>
                    <a:schemeClr val="bg1"/>
                  </a:solidFill>
                  <a:latin typeface="Segoe UI Regular"/>
                  <a:cs typeface="Segoe UI" panose="020B0502040204020203" pitchFamily="34" charset="0"/>
                </a:rPr>
                <a:t>Delivery Models</a:t>
              </a:r>
            </a:p>
          </p:txBody>
        </p:sp>
        <p:sp>
          <p:nvSpPr>
            <p:cNvPr id="34" name="TextBox 33"/>
            <p:cNvSpPr txBox="1"/>
            <p:nvPr/>
          </p:nvSpPr>
          <p:spPr>
            <a:xfrm>
              <a:off x="20966" y="2810902"/>
              <a:ext cx="2918596" cy="1313805"/>
            </a:xfrm>
            <a:prstGeom prst="rect">
              <a:avLst/>
            </a:prstGeom>
            <a:noFill/>
          </p:spPr>
          <p:txBody>
            <a:bodyPr wrap="square" rtlCol="0">
              <a:spAutoFit/>
            </a:bodyPr>
            <a:lstStyle/>
            <a:p>
              <a:pPr marL="171348" indent="-171348">
                <a:buFont typeface="Wingdings" panose="05000000000000000000" pitchFamily="2" charset="2"/>
                <a:buChar char="q"/>
              </a:pPr>
              <a:r>
                <a:rPr lang="en-US" sz="1000" dirty="0">
                  <a:solidFill>
                    <a:schemeClr val="bg1"/>
                  </a:solidFill>
                  <a:latin typeface="Segoe UI Light" panose="020B0502040204020203" pitchFamily="34" charset="0"/>
                  <a:ea typeface="Segoe UI" panose="020B0502040204020203" pitchFamily="34" charset="0"/>
                  <a:cs typeface="Segoe UI Light" panose="020B0502040204020203" pitchFamily="34" charset="0"/>
                </a:rPr>
                <a:t>24x5 support</a:t>
              </a:r>
            </a:p>
            <a:p>
              <a:pPr marL="171348" indent="-171348">
                <a:buFont typeface="Wingdings" panose="05000000000000000000" pitchFamily="2" charset="2"/>
                <a:buChar char="q"/>
              </a:pPr>
              <a:r>
                <a:rPr lang="en-US" sz="1000" dirty="0">
                  <a:solidFill>
                    <a:schemeClr val="bg1"/>
                  </a:solidFill>
                  <a:latin typeface="Segoe UI Light" panose="020B0502040204020203" pitchFamily="34" charset="0"/>
                  <a:ea typeface="Segoe UI" panose="020B0502040204020203" pitchFamily="34" charset="0"/>
                  <a:cs typeface="Segoe UI Light" panose="020B0502040204020203" pitchFamily="34" charset="0"/>
                </a:rPr>
                <a:t>Managed delivery / Capacity services</a:t>
              </a:r>
            </a:p>
            <a:p>
              <a:pPr marL="171348" indent="-171348">
                <a:buFont typeface="Wingdings" panose="05000000000000000000" pitchFamily="2" charset="2"/>
                <a:buChar char="q"/>
              </a:pPr>
              <a:r>
                <a:rPr lang="en-US" sz="1000" dirty="0">
                  <a:solidFill>
                    <a:schemeClr val="bg1"/>
                  </a:solidFill>
                  <a:latin typeface="Segoe UI Light" panose="020B0502040204020203" pitchFamily="34" charset="0"/>
                  <a:ea typeface="Segoe UI" panose="020B0502040204020203" pitchFamily="34" charset="0"/>
                  <a:cs typeface="Segoe UI Light" panose="020B0502040204020203" pitchFamily="34" charset="0"/>
                </a:rPr>
                <a:t>ME Studio  (in Bengaluru)</a:t>
              </a:r>
            </a:p>
            <a:p>
              <a:pPr marL="171348" indent="-171348">
                <a:buFont typeface="Wingdings" panose="05000000000000000000" pitchFamily="2" charset="2"/>
                <a:buChar char="q"/>
              </a:pPr>
              <a:r>
                <a:rPr lang="en-US" sz="1000" dirty="0">
                  <a:solidFill>
                    <a:schemeClr val="bg1"/>
                  </a:solidFill>
                  <a:latin typeface="Segoe UI Light" panose="020B0502040204020203" pitchFamily="34" charset="0"/>
                  <a:ea typeface="Segoe UI" panose="020B0502040204020203" pitchFamily="34" charset="0"/>
                  <a:cs typeface="Segoe UI Light" panose="020B0502040204020203" pitchFamily="34" charset="0"/>
                </a:rPr>
                <a:t>Complete offshore capability</a:t>
              </a:r>
            </a:p>
            <a:p>
              <a:pPr marL="171348" indent="-171348">
                <a:buFont typeface="Wingdings" panose="05000000000000000000" pitchFamily="2" charset="2"/>
                <a:buChar char="q"/>
              </a:pPr>
              <a:endPar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nSpc>
                  <a:spcPts val="1600"/>
                </a:lnSpc>
              </a:pPr>
              <a:endPar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5" name="TextBox 34"/>
          <p:cNvSpPr txBox="1"/>
          <p:nvPr/>
        </p:nvSpPr>
        <p:spPr>
          <a:xfrm>
            <a:off x="1958037" y="1166599"/>
            <a:ext cx="1201773" cy="276855"/>
          </a:xfrm>
          <a:prstGeom prst="rect">
            <a:avLst/>
          </a:prstGeom>
          <a:noFill/>
        </p:spPr>
        <p:txBody>
          <a:bodyPr wrap="square" rtlCol="0">
            <a:spAutoFit/>
          </a:bodyPr>
          <a:lstStyle/>
          <a:p>
            <a:r>
              <a:rPr lang="en-US" sz="1200" b="1" dirty="0">
                <a:solidFill>
                  <a:schemeClr val="bg1"/>
                </a:solidFill>
                <a:latin typeface="Segoe UI Regular"/>
                <a:cs typeface="Segoe UI" panose="020B0502040204020203" pitchFamily="34" charset="0"/>
              </a:rPr>
              <a:t>Experience</a:t>
            </a:r>
          </a:p>
        </p:txBody>
      </p:sp>
      <p:sp>
        <p:nvSpPr>
          <p:cNvPr id="36" name="TextBox 35"/>
          <p:cNvSpPr txBox="1"/>
          <p:nvPr/>
        </p:nvSpPr>
        <p:spPr>
          <a:xfrm>
            <a:off x="567194" y="3514019"/>
            <a:ext cx="931665" cy="461345"/>
          </a:xfrm>
          <a:prstGeom prst="rect">
            <a:avLst/>
          </a:prstGeom>
          <a:noFill/>
        </p:spPr>
        <p:txBody>
          <a:bodyPr wrap="none" rtlCol="0">
            <a:spAutoFit/>
          </a:bodyPr>
          <a:lstStyle/>
          <a:p>
            <a:r>
              <a:rPr lang="en-US" sz="2398" b="1" dirty="0">
                <a:solidFill>
                  <a:srgbClr val="FFFFFF"/>
                </a:solidFill>
                <a:latin typeface="Segoe UI" panose="020B0502040204020203" pitchFamily="34" charset="0"/>
                <a:ea typeface="Segoe UI" panose="020B0502040204020203" pitchFamily="34" charset="0"/>
                <a:cs typeface="Segoe UI" panose="020B0502040204020203" pitchFamily="34" charset="0"/>
              </a:rPr>
              <a:t>875+</a:t>
            </a:r>
          </a:p>
        </p:txBody>
      </p:sp>
      <p:sp>
        <p:nvSpPr>
          <p:cNvPr id="37" name="TextBox 36"/>
          <p:cNvSpPr txBox="1"/>
          <p:nvPr/>
        </p:nvSpPr>
        <p:spPr>
          <a:xfrm>
            <a:off x="579136" y="3938506"/>
            <a:ext cx="989186" cy="600164"/>
          </a:xfrm>
          <a:prstGeom prst="rect">
            <a:avLst/>
          </a:prstGeom>
          <a:noFill/>
        </p:spPr>
        <p:txBody>
          <a:bodyPr wrap="square" rtlCol="0">
            <a:spAutoFit/>
          </a:bodyPr>
          <a:lstStyle/>
          <a:p>
            <a:r>
              <a:rPr lang="en-US" sz="1100" dirty="0">
                <a:solidFill>
                  <a:srgbClr val="FFFFFF"/>
                </a:solidFill>
                <a:latin typeface="Segoe UI Light" panose="020B0502040204020203" pitchFamily="34" charset="0"/>
                <a:cs typeface="Segoe UI Light" panose="020B0502040204020203" pitchFamily="34" charset="0"/>
              </a:rPr>
              <a:t>DevOps Academy Trained </a:t>
            </a:r>
          </a:p>
        </p:txBody>
      </p:sp>
      <p:sp>
        <p:nvSpPr>
          <p:cNvPr id="38" name="TextBox 37"/>
          <p:cNvSpPr txBox="1"/>
          <p:nvPr/>
        </p:nvSpPr>
        <p:spPr>
          <a:xfrm>
            <a:off x="551603" y="4595957"/>
            <a:ext cx="931665" cy="461345"/>
          </a:xfrm>
          <a:prstGeom prst="rect">
            <a:avLst/>
          </a:prstGeom>
          <a:noFill/>
        </p:spPr>
        <p:txBody>
          <a:bodyPr wrap="none" rtlCol="0">
            <a:spAutoFit/>
          </a:bodyPr>
          <a:lstStyle/>
          <a:p>
            <a:r>
              <a:rPr lang="en-US" sz="2398" b="1" dirty="0">
                <a:solidFill>
                  <a:srgbClr val="FFFFFF"/>
                </a:solidFill>
                <a:latin typeface="Segoe UI" panose="020B0502040204020203" pitchFamily="34" charset="0"/>
                <a:ea typeface="Segoe UI" panose="020B0502040204020203" pitchFamily="34" charset="0"/>
                <a:cs typeface="Segoe UI" panose="020B0502040204020203" pitchFamily="34" charset="0"/>
              </a:rPr>
              <a:t>121+</a:t>
            </a:r>
          </a:p>
        </p:txBody>
      </p:sp>
      <p:sp>
        <p:nvSpPr>
          <p:cNvPr id="39" name="TextBox 38"/>
          <p:cNvSpPr txBox="1"/>
          <p:nvPr/>
        </p:nvSpPr>
        <p:spPr>
          <a:xfrm>
            <a:off x="576763" y="5014030"/>
            <a:ext cx="960034" cy="569387"/>
          </a:xfrm>
          <a:prstGeom prst="rect">
            <a:avLst/>
          </a:prstGeom>
          <a:noFill/>
        </p:spPr>
        <p:txBody>
          <a:bodyPr wrap="square" rtlCol="0">
            <a:spAutoFit/>
          </a:bodyPr>
          <a:lstStyle/>
          <a:p>
            <a:r>
              <a:rPr lang="en-US" sz="1100" dirty="0">
                <a:solidFill>
                  <a:srgbClr val="FFFFFF"/>
                </a:solidFill>
                <a:latin typeface="Segoe UI Light" panose="020B0502040204020203" pitchFamily="34" charset="0"/>
                <a:cs typeface="Segoe UI Light" panose="020B0502040204020203" pitchFamily="34" charset="0"/>
              </a:rPr>
              <a:t>Clients -</a:t>
            </a:r>
          </a:p>
          <a:p>
            <a:r>
              <a:rPr lang="en-US" sz="1100" dirty="0">
                <a:solidFill>
                  <a:srgbClr val="FFFFFF"/>
                </a:solidFill>
                <a:latin typeface="Segoe UI Light" panose="020B0502040204020203" pitchFamily="34" charset="0"/>
                <a:cs typeface="Segoe UI Light" panose="020B0502040204020203" pitchFamily="34" charset="0"/>
              </a:rPr>
              <a:t>DevOps </a:t>
            </a:r>
            <a:r>
              <a:rPr lang="en-US" sz="900" dirty="0">
                <a:solidFill>
                  <a:srgbClr val="FFFFFF"/>
                </a:solidFill>
                <a:latin typeface="Segoe UI Light" panose="020B0502040204020203" pitchFamily="34" charset="0"/>
                <a:cs typeface="Segoe UI Light" panose="020B0502040204020203" pitchFamily="34" charset="0"/>
              </a:rPr>
              <a:t>Implementation</a:t>
            </a:r>
            <a:endParaRPr lang="en-US" sz="1100" dirty="0">
              <a:solidFill>
                <a:srgbClr val="FFFFFF"/>
              </a:solidFill>
              <a:latin typeface="Segoe UI Light" panose="020B0502040204020203" pitchFamily="34" charset="0"/>
              <a:cs typeface="Segoe UI Light" panose="020B0502040204020203" pitchFamily="34" charset="0"/>
            </a:endParaRPr>
          </a:p>
        </p:txBody>
      </p:sp>
      <p:sp>
        <p:nvSpPr>
          <p:cNvPr id="40" name="Rectangle 39"/>
          <p:cNvSpPr/>
          <p:nvPr/>
        </p:nvSpPr>
        <p:spPr>
          <a:xfrm>
            <a:off x="1810027" y="3948058"/>
            <a:ext cx="5995413" cy="2264483"/>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solidFill>
                <a:srgbClr val="FFFFFF"/>
              </a:solidFill>
            </a:endParaRPr>
          </a:p>
        </p:txBody>
      </p:sp>
      <p:sp>
        <p:nvSpPr>
          <p:cNvPr id="41" name="TextBox 40"/>
          <p:cNvSpPr txBox="1"/>
          <p:nvPr/>
        </p:nvSpPr>
        <p:spPr>
          <a:xfrm>
            <a:off x="2029664" y="4022904"/>
            <a:ext cx="1978377" cy="276855"/>
          </a:xfrm>
          <a:prstGeom prst="rect">
            <a:avLst/>
          </a:prstGeom>
          <a:noFill/>
        </p:spPr>
        <p:txBody>
          <a:bodyPr wrap="square" rtlCol="0">
            <a:spAutoFit/>
          </a:bodyPr>
          <a:lstStyle/>
          <a:p>
            <a:r>
              <a:rPr lang="en-US" sz="1200" b="1" dirty="0">
                <a:solidFill>
                  <a:schemeClr val="bg1"/>
                </a:solidFill>
                <a:latin typeface="Segoe UI Regular"/>
                <a:cs typeface="Segoe UI" panose="020B0502040204020203" pitchFamily="34" charset="0"/>
              </a:rPr>
              <a:t>Key Skills/Tools</a:t>
            </a:r>
          </a:p>
        </p:txBody>
      </p:sp>
      <p:pic>
        <p:nvPicPr>
          <p:cNvPr id="44" name="Picture 43"/>
          <p:cNvPicPr>
            <a:picLocks noChangeAspect="1"/>
          </p:cNvPicPr>
          <p:nvPr/>
        </p:nvPicPr>
        <p:blipFill rotWithShape="1">
          <a:blip r:embed="rId2">
            <a:extLst>
              <a:ext uri="{28A0092B-C50C-407E-A947-70E740481C1C}">
                <a14:useLocalDpi xmlns:a14="http://schemas.microsoft.com/office/drawing/2010/main" val="0"/>
              </a:ext>
            </a:extLst>
          </a:blip>
          <a:srcRect t="31715" b="36044"/>
          <a:stretch/>
        </p:blipFill>
        <p:spPr>
          <a:xfrm>
            <a:off x="3159810" y="4483724"/>
            <a:ext cx="1127466" cy="262842"/>
          </a:xfrm>
          <a:prstGeom prst="rect">
            <a:avLst/>
          </a:prstGeom>
        </p:spPr>
      </p:pic>
      <p:pic>
        <p:nvPicPr>
          <p:cNvPr id="56" name="Picture 55"/>
          <p:cNvPicPr>
            <a:picLocks noChangeAspect="1"/>
          </p:cNvPicPr>
          <p:nvPr/>
        </p:nvPicPr>
        <p:blipFill>
          <a:blip r:embed="rId3"/>
          <a:stretch>
            <a:fillRect/>
          </a:stretch>
        </p:blipFill>
        <p:spPr>
          <a:xfrm>
            <a:off x="2067454" y="4484720"/>
            <a:ext cx="1033504" cy="265176"/>
          </a:xfrm>
          <a:prstGeom prst="rect">
            <a:avLst/>
          </a:prstGeom>
          <a:solidFill>
            <a:schemeClr val="bg2"/>
          </a:solidFill>
          <a:ln>
            <a:noFill/>
          </a:ln>
        </p:spPr>
      </p:pic>
      <p:pic>
        <p:nvPicPr>
          <p:cNvPr id="57" name="Picture 56"/>
          <p:cNvPicPr>
            <a:picLocks noChangeAspect="1"/>
          </p:cNvPicPr>
          <p:nvPr/>
        </p:nvPicPr>
        <p:blipFill>
          <a:blip r:embed="rId4"/>
          <a:stretch>
            <a:fillRect/>
          </a:stretch>
        </p:blipFill>
        <p:spPr>
          <a:xfrm>
            <a:off x="2068649" y="4850237"/>
            <a:ext cx="991254" cy="265176"/>
          </a:xfrm>
          <a:prstGeom prst="rect">
            <a:avLst/>
          </a:prstGeom>
          <a:solidFill>
            <a:schemeClr val="bg2"/>
          </a:solidFill>
          <a:ln>
            <a:noFill/>
          </a:ln>
        </p:spPr>
      </p:pic>
      <p:pic>
        <p:nvPicPr>
          <p:cNvPr id="58" name="Picture 57"/>
          <p:cNvPicPr>
            <a:picLocks noChangeAspect="1"/>
          </p:cNvPicPr>
          <p:nvPr/>
        </p:nvPicPr>
        <p:blipFill>
          <a:blip r:embed="rId5"/>
          <a:stretch>
            <a:fillRect/>
          </a:stretch>
        </p:blipFill>
        <p:spPr>
          <a:xfrm>
            <a:off x="3159809" y="4850331"/>
            <a:ext cx="1124712" cy="261817"/>
          </a:xfrm>
          <a:prstGeom prst="rect">
            <a:avLst/>
          </a:prstGeom>
          <a:solidFill>
            <a:schemeClr val="bg2"/>
          </a:solidFill>
          <a:ln>
            <a:noFill/>
          </a:ln>
        </p:spPr>
      </p:pic>
      <p:pic>
        <p:nvPicPr>
          <p:cNvPr id="59" name="Picture 58"/>
          <p:cNvPicPr>
            <a:picLocks noChangeAspect="1"/>
          </p:cNvPicPr>
          <p:nvPr/>
        </p:nvPicPr>
        <p:blipFill>
          <a:blip r:embed="rId6"/>
          <a:stretch>
            <a:fillRect/>
          </a:stretch>
        </p:blipFill>
        <p:spPr>
          <a:xfrm>
            <a:off x="6584770" y="4484720"/>
            <a:ext cx="883914" cy="265176"/>
          </a:xfrm>
          <a:prstGeom prst="rect">
            <a:avLst/>
          </a:prstGeom>
          <a:solidFill>
            <a:schemeClr val="bg2"/>
          </a:solidFill>
          <a:ln>
            <a:noFill/>
          </a:ln>
        </p:spPr>
      </p:pic>
      <p:pic>
        <p:nvPicPr>
          <p:cNvPr id="60" name="Picture 59"/>
          <p:cNvPicPr>
            <a:picLocks noChangeAspect="1"/>
          </p:cNvPicPr>
          <p:nvPr/>
        </p:nvPicPr>
        <p:blipFill>
          <a:blip r:embed="rId7"/>
          <a:stretch>
            <a:fillRect/>
          </a:stretch>
        </p:blipFill>
        <p:spPr>
          <a:xfrm>
            <a:off x="2088088" y="5265543"/>
            <a:ext cx="691303" cy="210312"/>
          </a:xfrm>
          <a:prstGeom prst="rect">
            <a:avLst/>
          </a:prstGeom>
          <a:solidFill>
            <a:schemeClr val="bg2"/>
          </a:solidFill>
          <a:ln>
            <a:noFill/>
          </a:ln>
        </p:spPr>
      </p:pic>
      <p:pic>
        <p:nvPicPr>
          <p:cNvPr id="61" name="Picture 60"/>
          <p:cNvPicPr>
            <a:picLocks noChangeAspect="1"/>
          </p:cNvPicPr>
          <p:nvPr/>
        </p:nvPicPr>
        <p:blipFill>
          <a:blip r:embed="rId8"/>
          <a:stretch>
            <a:fillRect/>
          </a:stretch>
        </p:blipFill>
        <p:spPr>
          <a:xfrm>
            <a:off x="4363127" y="4483724"/>
            <a:ext cx="1124712" cy="233396"/>
          </a:xfrm>
          <a:prstGeom prst="rect">
            <a:avLst/>
          </a:prstGeom>
          <a:solidFill>
            <a:schemeClr val="bg2"/>
          </a:solidFill>
          <a:ln>
            <a:noFill/>
          </a:ln>
        </p:spPr>
      </p:pic>
      <p:pic>
        <p:nvPicPr>
          <p:cNvPr id="62" name="Picture 61"/>
          <p:cNvPicPr>
            <a:picLocks noChangeAspect="1"/>
          </p:cNvPicPr>
          <p:nvPr/>
        </p:nvPicPr>
        <p:blipFill>
          <a:blip r:embed="rId9"/>
          <a:stretch>
            <a:fillRect/>
          </a:stretch>
        </p:blipFill>
        <p:spPr>
          <a:xfrm>
            <a:off x="5432899" y="4874156"/>
            <a:ext cx="1127442" cy="210312"/>
          </a:xfrm>
          <a:prstGeom prst="rect">
            <a:avLst/>
          </a:prstGeom>
          <a:solidFill>
            <a:schemeClr val="bg2"/>
          </a:solidFill>
          <a:ln>
            <a:noFill/>
          </a:ln>
        </p:spPr>
      </p:pic>
      <p:grpSp>
        <p:nvGrpSpPr>
          <p:cNvPr id="72" name="Group 71"/>
          <p:cNvGrpSpPr/>
          <p:nvPr/>
        </p:nvGrpSpPr>
        <p:grpSpPr>
          <a:xfrm>
            <a:off x="2925109" y="5238111"/>
            <a:ext cx="1124712" cy="265176"/>
            <a:chOff x="3210173" y="5254360"/>
            <a:chExt cx="681851" cy="225193"/>
          </a:xfrm>
        </p:grpSpPr>
        <p:sp>
          <p:nvSpPr>
            <p:cNvPr id="63" name="Rectangle 62"/>
            <p:cNvSpPr/>
            <p:nvPr/>
          </p:nvSpPr>
          <p:spPr>
            <a:xfrm>
              <a:off x="3210173" y="5254360"/>
              <a:ext cx="681851" cy="2251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62732">
                <a:defRPr/>
              </a:pPr>
              <a:r>
                <a:rPr lang="en-US" sz="1067" dirty="0">
                  <a:solidFill>
                    <a:srgbClr val="7F7F7F"/>
                  </a:solidFill>
                </a:rPr>
                <a:t>AMP</a:t>
              </a:r>
            </a:p>
          </p:txBody>
        </p:sp>
        <p:pic>
          <p:nvPicPr>
            <p:cNvPr id="64" name="Picture 63"/>
            <p:cNvPicPr>
              <a:picLocks noChangeAspect="1"/>
            </p:cNvPicPr>
            <p:nvPr/>
          </p:nvPicPr>
          <p:blipFill>
            <a:blip r:embed="rId10"/>
            <a:stretch>
              <a:fillRect/>
            </a:stretch>
          </p:blipFill>
          <p:spPr>
            <a:xfrm>
              <a:off x="3229433" y="5287972"/>
              <a:ext cx="161733" cy="157968"/>
            </a:xfrm>
            <a:prstGeom prst="rect">
              <a:avLst/>
            </a:prstGeom>
            <a:solidFill>
              <a:schemeClr val="bg2"/>
            </a:solidFill>
            <a:ln>
              <a:noFill/>
            </a:ln>
          </p:spPr>
        </p:pic>
      </p:grpSp>
      <p:pic>
        <p:nvPicPr>
          <p:cNvPr id="65" name="Picture 64"/>
          <p:cNvPicPr>
            <a:picLocks noChangeAspect="1"/>
          </p:cNvPicPr>
          <p:nvPr/>
        </p:nvPicPr>
        <p:blipFill>
          <a:blip r:embed="rId11"/>
          <a:stretch>
            <a:fillRect/>
          </a:stretch>
        </p:blipFill>
        <p:spPr>
          <a:xfrm>
            <a:off x="4372052" y="4862400"/>
            <a:ext cx="978200" cy="265176"/>
          </a:xfrm>
          <a:prstGeom prst="rect">
            <a:avLst/>
          </a:prstGeom>
          <a:solidFill>
            <a:schemeClr val="bg2"/>
          </a:solidFill>
          <a:ln>
            <a:noFill/>
          </a:ln>
        </p:spPr>
      </p:pic>
      <p:pic>
        <p:nvPicPr>
          <p:cNvPr id="66" name="Picture 65"/>
          <p:cNvPicPr>
            <a:picLocks noChangeAspect="1"/>
          </p:cNvPicPr>
          <p:nvPr/>
        </p:nvPicPr>
        <p:blipFill>
          <a:blip r:embed="rId12"/>
          <a:stretch>
            <a:fillRect/>
          </a:stretch>
        </p:blipFill>
        <p:spPr>
          <a:xfrm>
            <a:off x="6571775" y="4824460"/>
            <a:ext cx="1179576" cy="313558"/>
          </a:xfrm>
          <a:prstGeom prst="rect">
            <a:avLst/>
          </a:prstGeom>
          <a:solidFill>
            <a:schemeClr val="bg2"/>
          </a:solidFill>
          <a:ln>
            <a:noFill/>
          </a:ln>
        </p:spPr>
      </p:pic>
      <p:pic>
        <p:nvPicPr>
          <p:cNvPr id="67" name="Picture 66"/>
          <p:cNvPicPr>
            <a:picLocks noChangeAspect="1"/>
          </p:cNvPicPr>
          <p:nvPr/>
        </p:nvPicPr>
        <p:blipFill>
          <a:blip r:embed="rId13"/>
          <a:stretch>
            <a:fillRect/>
          </a:stretch>
        </p:blipFill>
        <p:spPr>
          <a:xfrm>
            <a:off x="6711725" y="5225139"/>
            <a:ext cx="711958" cy="210312"/>
          </a:xfrm>
          <a:prstGeom prst="rect">
            <a:avLst/>
          </a:prstGeom>
          <a:solidFill>
            <a:schemeClr val="bg2"/>
          </a:solidFill>
          <a:ln>
            <a:noFill/>
          </a:ln>
        </p:spPr>
      </p:pic>
      <p:pic>
        <p:nvPicPr>
          <p:cNvPr id="68" name="Picture 67"/>
          <p:cNvPicPr>
            <a:picLocks noChangeAspect="1"/>
          </p:cNvPicPr>
          <p:nvPr/>
        </p:nvPicPr>
        <p:blipFill>
          <a:blip r:embed="rId14"/>
          <a:stretch>
            <a:fillRect/>
          </a:stretch>
        </p:blipFill>
        <p:spPr>
          <a:xfrm>
            <a:off x="5567773" y="4484720"/>
            <a:ext cx="938496" cy="265176"/>
          </a:xfrm>
          <a:prstGeom prst="rect">
            <a:avLst/>
          </a:prstGeom>
          <a:solidFill>
            <a:schemeClr val="bg2"/>
          </a:solidFill>
          <a:ln>
            <a:noFill/>
          </a:ln>
        </p:spPr>
      </p:pic>
      <p:pic>
        <p:nvPicPr>
          <p:cNvPr id="69" name="Picture 68"/>
          <p:cNvPicPr>
            <a:picLocks noChangeAspect="1"/>
          </p:cNvPicPr>
          <p:nvPr/>
        </p:nvPicPr>
        <p:blipFill>
          <a:blip r:embed="rId15"/>
          <a:stretch>
            <a:fillRect/>
          </a:stretch>
        </p:blipFill>
        <p:spPr>
          <a:xfrm>
            <a:off x="4153300" y="5248623"/>
            <a:ext cx="898606" cy="210312"/>
          </a:xfrm>
          <a:prstGeom prst="rect">
            <a:avLst/>
          </a:prstGeom>
          <a:solidFill>
            <a:schemeClr val="bg1"/>
          </a:solidFill>
          <a:ln>
            <a:noFill/>
          </a:ln>
        </p:spPr>
      </p:pic>
      <p:pic>
        <p:nvPicPr>
          <p:cNvPr id="70" name="Picture 69"/>
          <p:cNvPicPr>
            <a:picLocks noChangeAspect="1"/>
          </p:cNvPicPr>
          <p:nvPr/>
        </p:nvPicPr>
        <p:blipFill>
          <a:blip r:embed="rId16"/>
          <a:stretch>
            <a:fillRect/>
          </a:stretch>
        </p:blipFill>
        <p:spPr>
          <a:xfrm>
            <a:off x="5963383" y="5235679"/>
            <a:ext cx="682591" cy="210312"/>
          </a:xfrm>
          <a:prstGeom prst="rect">
            <a:avLst/>
          </a:prstGeom>
          <a:solidFill>
            <a:schemeClr val="bg2"/>
          </a:solidFill>
          <a:ln>
            <a:noFill/>
          </a:ln>
        </p:spPr>
      </p:pic>
      <p:pic>
        <p:nvPicPr>
          <p:cNvPr id="71" name="Picture 70"/>
          <p:cNvPicPr>
            <a:picLocks noChangeAspect="1"/>
          </p:cNvPicPr>
          <p:nvPr/>
        </p:nvPicPr>
        <p:blipFill>
          <a:blip r:embed="rId17"/>
          <a:stretch>
            <a:fillRect/>
          </a:stretch>
        </p:blipFill>
        <p:spPr>
          <a:xfrm>
            <a:off x="5174690" y="5239318"/>
            <a:ext cx="706044" cy="210312"/>
          </a:xfrm>
          <a:prstGeom prst="rect">
            <a:avLst/>
          </a:prstGeom>
          <a:solidFill>
            <a:schemeClr val="bg2"/>
          </a:solidFill>
          <a:ln>
            <a:noFill/>
          </a:ln>
        </p:spPr>
      </p:pic>
      <p:sp>
        <p:nvSpPr>
          <p:cNvPr id="76" name="Rectangle 75"/>
          <p:cNvSpPr/>
          <p:nvPr/>
        </p:nvSpPr>
        <p:spPr>
          <a:xfrm>
            <a:off x="2101906" y="5550067"/>
            <a:ext cx="1057904" cy="3289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7" name="Picture 76"/>
          <p:cNvPicPr>
            <a:picLocks noChangeAspect="1"/>
          </p:cNvPicPr>
          <p:nvPr/>
        </p:nvPicPr>
        <p:blipFill>
          <a:blip r:embed="rId18"/>
          <a:stretch>
            <a:fillRect/>
          </a:stretch>
        </p:blipFill>
        <p:spPr>
          <a:xfrm>
            <a:off x="2208104" y="5606698"/>
            <a:ext cx="210312" cy="210312"/>
          </a:xfrm>
          <a:prstGeom prst="rect">
            <a:avLst/>
          </a:prstGeom>
        </p:spPr>
      </p:pic>
      <p:sp>
        <p:nvSpPr>
          <p:cNvPr id="78" name="Rectangle 77"/>
          <p:cNvSpPr/>
          <p:nvPr/>
        </p:nvSpPr>
        <p:spPr>
          <a:xfrm>
            <a:off x="2632676" y="5604771"/>
            <a:ext cx="468282" cy="25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GIT</a:t>
            </a:r>
          </a:p>
        </p:txBody>
      </p:sp>
      <p:pic>
        <p:nvPicPr>
          <p:cNvPr id="88" name="Picture 87"/>
          <p:cNvPicPr>
            <a:picLocks noChangeAspect="1"/>
          </p:cNvPicPr>
          <p:nvPr/>
        </p:nvPicPr>
        <p:blipFill>
          <a:blip r:embed="rId19"/>
          <a:stretch>
            <a:fillRect/>
          </a:stretch>
        </p:blipFill>
        <p:spPr>
          <a:xfrm>
            <a:off x="2465029" y="5627427"/>
            <a:ext cx="210951" cy="210951"/>
          </a:xfrm>
          <a:prstGeom prst="rect">
            <a:avLst/>
          </a:prstGeom>
          <a:solidFill>
            <a:schemeClr val="bg1"/>
          </a:solidFill>
        </p:spPr>
      </p:pic>
      <p:pic>
        <p:nvPicPr>
          <p:cNvPr id="89" name="Picture 88"/>
          <p:cNvPicPr>
            <a:picLocks noChangeAspect="1"/>
          </p:cNvPicPr>
          <p:nvPr/>
        </p:nvPicPr>
        <p:blipFill>
          <a:blip r:embed="rId20"/>
          <a:stretch>
            <a:fillRect/>
          </a:stretch>
        </p:blipFill>
        <p:spPr>
          <a:xfrm>
            <a:off x="3210782" y="5572436"/>
            <a:ext cx="817907" cy="303535"/>
          </a:xfrm>
          <a:prstGeom prst="rect">
            <a:avLst/>
          </a:prstGeom>
        </p:spPr>
      </p:pic>
      <p:cxnSp>
        <p:nvCxnSpPr>
          <p:cNvPr id="90" name="Straight Connector 89"/>
          <p:cNvCxnSpPr/>
          <p:nvPr/>
        </p:nvCxnSpPr>
        <p:spPr>
          <a:xfrm flipV="1">
            <a:off x="8130228" y="1027579"/>
            <a:ext cx="0" cy="5711287"/>
          </a:xfrm>
          <a:prstGeom prst="line">
            <a:avLst/>
          </a:prstGeom>
          <a:ln w="12700">
            <a:solidFill>
              <a:schemeClr val="tx1"/>
            </a:solidFill>
            <a:headEnd type="none" w="med" len="med"/>
            <a:tailEnd type="none" w="med" len="med"/>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8727068" y="1016158"/>
            <a:ext cx="3641341" cy="369332"/>
          </a:xfrm>
          <a:prstGeom prst="rect">
            <a:avLst/>
          </a:prstGeom>
        </p:spPr>
        <p:txBody>
          <a:bodyPr wrap="square">
            <a:spAutoFit/>
          </a:bodyPr>
          <a:lstStyle/>
          <a:p>
            <a:r>
              <a:rPr lang="en-US" b="1" u="sng" dirty="0"/>
              <a:t>DevOps Case Studies</a:t>
            </a:r>
          </a:p>
        </p:txBody>
      </p:sp>
      <p:sp>
        <p:nvSpPr>
          <p:cNvPr id="92" name="Rectangle: Rounded Corners 91"/>
          <p:cNvSpPr/>
          <p:nvPr/>
        </p:nvSpPr>
        <p:spPr>
          <a:xfrm>
            <a:off x="8273562" y="1443454"/>
            <a:ext cx="3351477" cy="47690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19B451-3F53-4413-A889-14F313A1358E}"/>
              </a:ext>
            </a:extLst>
          </p:cNvPr>
          <p:cNvPicPr>
            <a:picLocks noChangeAspect="1"/>
          </p:cNvPicPr>
          <p:nvPr/>
        </p:nvPicPr>
        <p:blipFill>
          <a:blip r:embed="rId21"/>
          <a:stretch>
            <a:fillRect/>
          </a:stretch>
        </p:blipFill>
        <p:spPr>
          <a:xfrm>
            <a:off x="8837444" y="1747455"/>
            <a:ext cx="1004521" cy="237238"/>
          </a:xfrm>
          <a:prstGeom prst="rect">
            <a:avLst/>
          </a:prstGeom>
        </p:spPr>
      </p:pic>
      <p:pic>
        <p:nvPicPr>
          <p:cNvPr id="13" name="Picture 12">
            <a:extLst>
              <a:ext uri="{FF2B5EF4-FFF2-40B4-BE49-F238E27FC236}">
                <a16:creationId xmlns:a16="http://schemas.microsoft.com/office/drawing/2014/main" id="{AA45A426-5BE6-4733-BB08-9FE91F223B09}"/>
              </a:ext>
            </a:extLst>
          </p:cNvPr>
          <p:cNvPicPr>
            <a:picLocks noChangeAspect="1"/>
          </p:cNvPicPr>
          <p:nvPr/>
        </p:nvPicPr>
        <p:blipFill>
          <a:blip r:embed="rId22"/>
          <a:stretch>
            <a:fillRect/>
          </a:stretch>
        </p:blipFill>
        <p:spPr>
          <a:xfrm>
            <a:off x="10179817" y="1866074"/>
            <a:ext cx="1307540" cy="282183"/>
          </a:xfrm>
          <a:prstGeom prst="rect">
            <a:avLst/>
          </a:prstGeom>
        </p:spPr>
      </p:pic>
      <p:pic>
        <p:nvPicPr>
          <p:cNvPr id="14" name="Picture 13">
            <a:extLst>
              <a:ext uri="{FF2B5EF4-FFF2-40B4-BE49-F238E27FC236}">
                <a16:creationId xmlns:a16="http://schemas.microsoft.com/office/drawing/2014/main" id="{408CA965-C5CA-4F14-AB19-D945C24C69EF}"/>
              </a:ext>
            </a:extLst>
          </p:cNvPr>
          <p:cNvPicPr>
            <a:picLocks noChangeAspect="1"/>
          </p:cNvPicPr>
          <p:nvPr/>
        </p:nvPicPr>
        <p:blipFill>
          <a:blip r:embed="rId23"/>
          <a:stretch>
            <a:fillRect/>
          </a:stretch>
        </p:blipFill>
        <p:spPr>
          <a:xfrm>
            <a:off x="8896316" y="2158862"/>
            <a:ext cx="1061805" cy="345163"/>
          </a:xfrm>
          <a:prstGeom prst="rect">
            <a:avLst/>
          </a:prstGeom>
        </p:spPr>
      </p:pic>
      <p:pic>
        <p:nvPicPr>
          <p:cNvPr id="42" name="Picture 41">
            <a:extLst>
              <a:ext uri="{FF2B5EF4-FFF2-40B4-BE49-F238E27FC236}">
                <a16:creationId xmlns:a16="http://schemas.microsoft.com/office/drawing/2014/main" id="{F9FAFF9A-318F-47F6-A7B0-61794F765D91}"/>
              </a:ext>
            </a:extLst>
          </p:cNvPr>
          <p:cNvPicPr>
            <a:picLocks noChangeAspect="1"/>
          </p:cNvPicPr>
          <p:nvPr/>
        </p:nvPicPr>
        <p:blipFill>
          <a:blip r:embed="rId24"/>
          <a:stretch>
            <a:fillRect/>
          </a:stretch>
        </p:blipFill>
        <p:spPr>
          <a:xfrm>
            <a:off x="10218363" y="2423414"/>
            <a:ext cx="989910" cy="272837"/>
          </a:xfrm>
          <a:prstGeom prst="rect">
            <a:avLst/>
          </a:prstGeom>
        </p:spPr>
      </p:pic>
      <p:pic>
        <p:nvPicPr>
          <p:cNvPr id="43" name="Picture 42">
            <a:extLst>
              <a:ext uri="{FF2B5EF4-FFF2-40B4-BE49-F238E27FC236}">
                <a16:creationId xmlns:a16="http://schemas.microsoft.com/office/drawing/2014/main" id="{7EFC6976-6563-438F-A0E6-8552C0D508E8}"/>
              </a:ext>
            </a:extLst>
          </p:cNvPr>
          <p:cNvPicPr>
            <a:picLocks noChangeAspect="1"/>
          </p:cNvPicPr>
          <p:nvPr/>
        </p:nvPicPr>
        <p:blipFill>
          <a:blip r:embed="rId25"/>
          <a:stretch>
            <a:fillRect/>
          </a:stretch>
        </p:blipFill>
        <p:spPr>
          <a:xfrm>
            <a:off x="10214324" y="3830765"/>
            <a:ext cx="1160822" cy="401008"/>
          </a:xfrm>
          <a:prstGeom prst="rect">
            <a:avLst/>
          </a:prstGeom>
        </p:spPr>
      </p:pic>
      <p:pic>
        <p:nvPicPr>
          <p:cNvPr id="45" name="Picture 44">
            <a:extLst>
              <a:ext uri="{FF2B5EF4-FFF2-40B4-BE49-F238E27FC236}">
                <a16:creationId xmlns:a16="http://schemas.microsoft.com/office/drawing/2014/main" id="{441ECAFC-590A-4DC5-92D2-7DE53B2F9EC6}"/>
              </a:ext>
            </a:extLst>
          </p:cNvPr>
          <p:cNvPicPr>
            <a:picLocks noChangeAspect="1"/>
          </p:cNvPicPr>
          <p:nvPr/>
        </p:nvPicPr>
        <p:blipFill>
          <a:blip r:embed="rId26"/>
          <a:stretch>
            <a:fillRect/>
          </a:stretch>
        </p:blipFill>
        <p:spPr>
          <a:xfrm>
            <a:off x="10242835" y="3035645"/>
            <a:ext cx="1159205" cy="372602"/>
          </a:xfrm>
          <a:prstGeom prst="rect">
            <a:avLst/>
          </a:prstGeom>
        </p:spPr>
      </p:pic>
      <p:pic>
        <p:nvPicPr>
          <p:cNvPr id="47" name="Picture 46">
            <a:extLst>
              <a:ext uri="{FF2B5EF4-FFF2-40B4-BE49-F238E27FC236}">
                <a16:creationId xmlns:a16="http://schemas.microsoft.com/office/drawing/2014/main" id="{53C32CFF-3746-4F97-8580-D4055637674C}"/>
              </a:ext>
            </a:extLst>
          </p:cNvPr>
          <p:cNvPicPr>
            <a:picLocks noChangeAspect="1"/>
          </p:cNvPicPr>
          <p:nvPr/>
        </p:nvPicPr>
        <p:blipFill>
          <a:blip r:embed="rId27"/>
          <a:stretch>
            <a:fillRect/>
          </a:stretch>
        </p:blipFill>
        <p:spPr>
          <a:xfrm>
            <a:off x="8811487" y="2836688"/>
            <a:ext cx="1244187" cy="264465"/>
          </a:xfrm>
          <a:prstGeom prst="rect">
            <a:avLst/>
          </a:prstGeom>
        </p:spPr>
      </p:pic>
      <p:pic>
        <p:nvPicPr>
          <p:cNvPr id="48" name="Picture 47">
            <a:extLst>
              <a:ext uri="{FF2B5EF4-FFF2-40B4-BE49-F238E27FC236}">
                <a16:creationId xmlns:a16="http://schemas.microsoft.com/office/drawing/2014/main" id="{D4899B6E-4C48-47C3-A3A9-924BE34621AC}"/>
              </a:ext>
            </a:extLst>
          </p:cNvPr>
          <p:cNvPicPr>
            <a:picLocks noChangeAspect="1"/>
          </p:cNvPicPr>
          <p:nvPr/>
        </p:nvPicPr>
        <p:blipFill>
          <a:blip r:embed="rId28"/>
          <a:stretch>
            <a:fillRect/>
          </a:stretch>
        </p:blipFill>
        <p:spPr>
          <a:xfrm>
            <a:off x="8827775" y="3604765"/>
            <a:ext cx="1087687" cy="253404"/>
          </a:xfrm>
          <a:prstGeom prst="rect">
            <a:avLst/>
          </a:prstGeom>
        </p:spPr>
      </p:pic>
      <p:pic>
        <p:nvPicPr>
          <p:cNvPr id="49" name="Picture 48">
            <a:extLst>
              <a:ext uri="{FF2B5EF4-FFF2-40B4-BE49-F238E27FC236}">
                <a16:creationId xmlns:a16="http://schemas.microsoft.com/office/drawing/2014/main" id="{FCB26909-BA13-41E2-A572-15C94540CC90}"/>
              </a:ext>
            </a:extLst>
          </p:cNvPr>
          <p:cNvPicPr>
            <a:picLocks noChangeAspect="1"/>
          </p:cNvPicPr>
          <p:nvPr/>
        </p:nvPicPr>
        <p:blipFill>
          <a:blip r:embed="rId29"/>
          <a:stretch>
            <a:fillRect/>
          </a:stretch>
        </p:blipFill>
        <p:spPr>
          <a:xfrm>
            <a:off x="10911066" y="4287539"/>
            <a:ext cx="521565" cy="495157"/>
          </a:xfrm>
          <a:prstGeom prst="rect">
            <a:avLst/>
          </a:prstGeom>
        </p:spPr>
      </p:pic>
      <p:pic>
        <p:nvPicPr>
          <p:cNvPr id="50" name="Picture 49">
            <a:extLst>
              <a:ext uri="{FF2B5EF4-FFF2-40B4-BE49-F238E27FC236}">
                <a16:creationId xmlns:a16="http://schemas.microsoft.com/office/drawing/2014/main" id="{8C0E9F6B-BF1E-48B4-BD41-126C0EB59FCF}"/>
              </a:ext>
            </a:extLst>
          </p:cNvPr>
          <p:cNvPicPr>
            <a:picLocks noChangeAspect="1"/>
          </p:cNvPicPr>
          <p:nvPr/>
        </p:nvPicPr>
        <p:blipFill>
          <a:blip r:embed="rId30"/>
          <a:stretch>
            <a:fillRect/>
          </a:stretch>
        </p:blipFill>
        <p:spPr>
          <a:xfrm>
            <a:off x="8879824" y="4081210"/>
            <a:ext cx="469375" cy="474422"/>
          </a:xfrm>
          <a:prstGeom prst="rect">
            <a:avLst/>
          </a:prstGeom>
        </p:spPr>
      </p:pic>
      <p:pic>
        <p:nvPicPr>
          <p:cNvPr id="51" name="Picture 50">
            <a:extLst>
              <a:ext uri="{FF2B5EF4-FFF2-40B4-BE49-F238E27FC236}">
                <a16:creationId xmlns:a16="http://schemas.microsoft.com/office/drawing/2014/main" id="{FF521174-295E-4E1E-A6BA-9D0BFE287FAE}"/>
              </a:ext>
            </a:extLst>
          </p:cNvPr>
          <p:cNvPicPr>
            <a:picLocks noChangeAspect="1"/>
          </p:cNvPicPr>
          <p:nvPr/>
        </p:nvPicPr>
        <p:blipFill>
          <a:blip r:embed="rId31"/>
          <a:stretch>
            <a:fillRect/>
          </a:stretch>
        </p:blipFill>
        <p:spPr>
          <a:xfrm>
            <a:off x="8861609" y="4875795"/>
            <a:ext cx="1031965" cy="434081"/>
          </a:xfrm>
          <a:prstGeom prst="rect">
            <a:avLst/>
          </a:prstGeom>
        </p:spPr>
      </p:pic>
      <p:pic>
        <p:nvPicPr>
          <p:cNvPr id="52" name="Picture 51">
            <a:extLst>
              <a:ext uri="{FF2B5EF4-FFF2-40B4-BE49-F238E27FC236}">
                <a16:creationId xmlns:a16="http://schemas.microsoft.com/office/drawing/2014/main" id="{7835F704-8E51-42FB-8ADB-C31369B87CD9}"/>
              </a:ext>
            </a:extLst>
          </p:cNvPr>
          <p:cNvPicPr>
            <a:picLocks noChangeAspect="1"/>
          </p:cNvPicPr>
          <p:nvPr/>
        </p:nvPicPr>
        <p:blipFill>
          <a:blip r:embed="rId32"/>
          <a:stretch>
            <a:fillRect/>
          </a:stretch>
        </p:blipFill>
        <p:spPr>
          <a:xfrm>
            <a:off x="9591909" y="4299759"/>
            <a:ext cx="727103" cy="493526"/>
          </a:xfrm>
          <a:prstGeom prst="rect">
            <a:avLst/>
          </a:prstGeom>
        </p:spPr>
      </p:pic>
      <p:pic>
        <p:nvPicPr>
          <p:cNvPr id="53" name="Picture 52">
            <a:extLst>
              <a:ext uri="{FF2B5EF4-FFF2-40B4-BE49-F238E27FC236}">
                <a16:creationId xmlns:a16="http://schemas.microsoft.com/office/drawing/2014/main" id="{0D076BC1-43D6-4BD4-8418-BA405880DED2}"/>
              </a:ext>
            </a:extLst>
          </p:cNvPr>
          <p:cNvPicPr>
            <a:picLocks noChangeAspect="1"/>
          </p:cNvPicPr>
          <p:nvPr/>
        </p:nvPicPr>
        <p:blipFill>
          <a:blip r:embed="rId33"/>
          <a:stretch>
            <a:fillRect/>
          </a:stretch>
        </p:blipFill>
        <p:spPr>
          <a:xfrm>
            <a:off x="10481621" y="4855867"/>
            <a:ext cx="424774" cy="454009"/>
          </a:xfrm>
          <a:prstGeom prst="rect">
            <a:avLst/>
          </a:prstGeom>
        </p:spPr>
      </p:pic>
      <p:pic>
        <p:nvPicPr>
          <p:cNvPr id="54" name="Picture 53">
            <a:extLst>
              <a:ext uri="{FF2B5EF4-FFF2-40B4-BE49-F238E27FC236}">
                <a16:creationId xmlns:a16="http://schemas.microsoft.com/office/drawing/2014/main" id="{A79545B4-2A7F-4484-9A40-B0F40F84DCD3}"/>
              </a:ext>
            </a:extLst>
          </p:cNvPr>
          <p:cNvPicPr>
            <a:picLocks noChangeAspect="1"/>
          </p:cNvPicPr>
          <p:nvPr/>
        </p:nvPicPr>
        <p:blipFill>
          <a:blip r:embed="rId34"/>
          <a:stretch>
            <a:fillRect/>
          </a:stretch>
        </p:blipFill>
        <p:spPr>
          <a:xfrm>
            <a:off x="9562659" y="5394090"/>
            <a:ext cx="1080574" cy="341234"/>
          </a:xfrm>
          <a:prstGeom prst="rect">
            <a:avLst/>
          </a:prstGeom>
        </p:spPr>
      </p:pic>
    </p:spTree>
    <p:extLst>
      <p:ext uri="{BB962C8B-B14F-4D97-AF65-F5344CB8AC3E}">
        <p14:creationId xmlns:p14="http://schemas.microsoft.com/office/powerpoint/2010/main" val="2162165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Understand DevOps</a:t>
            </a:r>
          </a:p>
        </p:txBody>
      </p:sp>
      <p:pic>
        <p:nvPicPr>
          <p:cNvPr id="5" name="Picture 4"/>
          <p:cNvPicPr>
            <a:picLocks noChangeAspect="1"/>
          </p:cNvPicPr>
          <p:nvPr/>
        </p:nvPicPr>
        <p:blipFill>
          <a:blip r:embed="rId2"/>
          <a:stretch>
            <a:fillRect/>
          </a:stretch>
        </p:blipFill>
        <p:spPr>
          <a:xfrm>
            <a:off x="6262931" y="2276345"/>
            <a:ext cx="4316927" cy="2368476"/>
          </a:xfrm>
          <a:prstGeom prst="rect">
            <a:avLst/>
          </a:prstGeom>
        </p:spPr>
      </p:pic>
    </p:spTree>
    <p:extLst>
      <p:ext uri="{BB962C8B-B14F-4D97-AF65-F5344CB8AC3E}">
        <p14:creationId xmlns:p14="http://schemas.microsoft.com/office/powerpoint/2010/main" val="4942205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130888" y="139513"/>
            <a:ext cx="8059525" cy="2817951"/>
          </a:xfrm>
        </p:spPr>
        <p:txBody>
          <a:bodyPr/>
          <a:lstStyle/>
          <a:p>
            <a:r>
              <a:rPr lang="en-US" sz="3600" dirty="0"/>
              <a:t>“Marriage of Speed &amp; Stability…”</a:t>
            </a:r>
            <a:br>
              <a:rPr lang="en-US" sz="3600" dirty="0"/>
            </a:br>
            <a:br>
              <a:rPr lang="en-US" sz="3528" dirty="0">
                <a:solidFill>
                  <a:schemeClr val="tx1"/>
                </a:solidFill>
              </a:rPr>
            </a:br>
            <a:r>
              <a:rPr lang="en-US" sz="3528" dirty="0">
                <a:solidFill>
                  <a:schemeClr val="tx1"/>
                </a:solidFill>
              </a:rPr>
              <a:t>“The union of people, process, and products to enable continuous delivery of value to our end users.”</a:t>
            </a:r>
          </a:p>
        </p:txBody>
      </p:sp>
      <p:sp>
        <p:nvSpPr>
          <p:cNvPr id="4" name="Title 1"/>
          <p:cNvSpPr txBox="1">
            <a:spLocks/>
          </p:cNvSpPr>
          <p:nvPr/>
        </p:nvSpPr>
        <p:spPr>
          <a:xfrm>
            <a:off x="270757" y="169224"/>
            <a:ext cx="11652805" cy="899303"/>
          </a:xfrm>
          <a:prstGeom prst="rect">
            <a:avLst/>
          </a:prstGeom>
        </p:spPr>
        <p:txBody>
          <a:bodyPr vert="horz" wrap="square" lIns="143391" tIns="89619" rIns="143391" bIns="89619"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rgbClr val="505050"/>
                </a:solidFill>
                <a:effectLst/>
                <a:latin typeface="+mj-lt"/>
                <a:ea typeface="+mn-ea"/>
                <a:cs typeface="Segoe UI" pitchFamily="34" charset="0"/>
              </a:defRPr>
            </a:lvl1pPr>
          </a:lstStyle>
          <a:p>
            <a:pPr defTabSz="913081">
              <a:defRPr/>
            </a:pPr>
            <a:r>
              <a:rPr lang="en-US" sz="4312" b="1" spc="-100" dirty="0">
                <a:latin typeface="Segoe UI Light"/>
              </a:rPr>
              <a:t>What is DevOps?</a:t>
            </a:r>
          </a:p>
        </p:txBody>
      </p:sp>
    </p:spTree>
    <p:extLst>
      <p:ext uri="{BB962C8B-B14F-4D97-AF65-F5344CB8AC3E}">
        <p14:creationId xmlns:p14="http://schemas.microsoft.com/office/powerpoint/2010/main" val="2209134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 What does it mean ?</a:t>
            </a:r>
            <a:endParaRPr lang="en-US" dirty="0"/>
          </a:p>
        </p:txBody>
      </p:sp>
      <p:sp>
        <p:nvSpPr>
          <p:cNvPr id="5" name="Content Placeholder 2"/>
          <p:cNvSpPr txBox="1">
            <a:spLocks/>
          </p:cNvSpPr>
          <p:nvPr/>
        </p:nvSpPr>
        <p:spPr>
          <a:xfrm>
            <a:off x="533402" y="1497496"/>
            <a:ext cx="5097435" cy="2395698"/>
          </a:xfrm>
          <a:prstGeom prst="rect">
            <a:avLst/>
          </a:prstGeom>
          <a:solidFill>
            <a:schemeClr val="accent1">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defRPr/>
            </a:pPr>
            <a:r>
              <a:rPr lang="en-US" sz="1400" dirty="0">
                <a:solidFill>
                  <a:schemeClr val="bg1"/>
                </a:solidFill>
                <a:cs typeface="Segoe UI Light" panose="020B0502040204020203" pitchFamily="34" charset="0"/>
              </a:rPr>
              <a:t>Being Aware &amp; Acknowledge concerns that Dev &amp; Ops teams face</a:t>
            </a:r>
          </a:p>
          <a:p>
            <a:pPr>
              <a:lnSpc>
                <a:spcPct val="100000"/>
              </a:lnSpc>
              <a:spcBef>
                <a:spcPts val="0"/>
              </a:spcBef>
              <a:spcAft>
                <a:spcPts val="600"/>
              </a:spcAft>
              <a:defRPr/>
            </a:pPr>
            <a:r>
              <a:rPr lang="en-US" sz="1400" dirty="0">
                <a:solidFill>
                  <a:schemeClr val="bg1"/>
                </a:solidFill>
                <a:cs typeface="Segoe UI Light" panose="020B0502040204020203" pitchFamily="34" charset="0"/>
              </a:rPr>
              <a:t>Emphasize on communication, collaboration and integration between Dev &amp; Ops teams</a:t>
            </a:r>
          </a:p>
          <a:p>
            <a:pPr>
              <a:lnSpc>
                <a:spcPct val="100000"/>
              </a:lnSpc>
              <a:spcBef>
                <a:spcPts val="0"/>
              </a:spcBef>
              <a:spcAft>
                <a:spcPts val="600"/>
              </a:spcAft>
              <a:defRPr/>
            </a:pPr>
            <a:r>
              <a:rPr lang="en-US" sz="1400" dirty="0">
                <a:solidFill>
                  <a:schemeClr val="bg1"/>
                </a:solidFill>
                <a:cs typeface="Segoe UI Light" panose="020B0502040204020203" pitchFamily="34" charset="0"/>
              </a:rPr>
              <a:t>Better co-ordination of People, Products &amp; Processes</a:t>
            </a:r>
          </a:p>
          <a:p>
            <a:pPr>
              <a:lnSpc>
                <a:spcPct val="100000"/>
              </a:lnSpc>
              <a:spcBef>
                <a:spcPts val="0"/>
              </a:spcBef>
              <a:spcAft>
                <a:spcPts val="600"/>
              </a:spcAft>
              <a:defRPr/>
            </a:pPr>
            <a:r>
              <a:rPr lang="en-US" sz="1400" dirty="0">
                <a:solidFill>
                  <a:schemeClr val="bg1"/>
                </a:solidFill>
                <a:cs typeface="Segoe UI Light" panose="020B0502040204020203" pitchFamily="34" charset="0"/>
              </a:rPr>
              <a:t>Effective Orchestration to accelerate delivery, </a:t>
            </a:r>
          </a:p>
          <a:p>
            <a:pPr>
              <a:lnSpc>
                <a:spcPct val="100000"/>
              </a:lnSpc>
              <a:spcBef>
                <a:spcPts val="0"/>
              </a:spcBef>
              <a:spcAft>
                <a:spcPts val="600"/>
              </a:spcAft>
              <a:defRPr/>
            </a:pPr>
            <a:r>
              <a:rPr lang="en-US" sz="1400" dirty="0">
                <a:solidFill>
                  <a:schemeClr val="bg1"/>
                </a:solidFill>
                <a:cs typeface="Segoe UI Light" panose="020B0502040204020203" pitchFamily="34" charset="0"/>
              </a:rPr>
              <a:t>Optimize Resources, Improve Availability, Increase Application Quality </a:t>
            </a:r>
          </a:p>
          <a:p>
            <a:pPr>
              <a:lnSpc>
                <a:spcPct val="100000"/>
              </a:lnSpc>
              <a:spcBef>
                <a:spcPts val="0"/>
              </a:spcBef>
              <a:spcAft>
                <a:spcPts val="600"/>
              </a:spcAft>
              <a:defRPr/>
            </a:pPr>
            <a:r>
              <a:rPr lang="en-US" sz="1400" dirty="0">
                <a:solidFill>
                  <a:schemeClr val="bg1"/>
                </a:solidFill>
                <a:cs typeface="Segoe UI Light" panose="020B0502040204020203" pitchFamily="34" charset="0"/>
              </a:rPr>
              <a:t>It needs a cultural change</a:t>
            </a:r>
          </a:p>
        </p:txBody>
      </p:sp>
      <p:sp>
        <p:nvSpPr>
          <p:cNvPr id="6" name="Rectangle 5"/>
          <p:cNvSpPr/>
          <p:nvPr/>
        </p:nvSpPr>
        <p:spPr>
          <a:xfrm>
            <a:off x="8278477" y="1497496"/>
            <a:ext cx="3380125" cy="2395698"/>
          </a:xfrm>
          <a:prstGeom prst="rect">
            <a:avLst/>
          </a:prstGeom>
          <a:solidFill>
            <a:schemeClr val="accent6"/>
          </a:solidFill>
        </p:spPr>
        <p:txBody>
          <a:bodyPr wrap="square">
            <a:noAutofit/>
          </a:bodyPr>
          <a:lstStyle/>
          <a:p>
            <a:pPr>
              <a:defRPr/>
            </a:pPr>
            <a:r>
              <a:rPr lang="en-US" sz="1400" kern="0" dirty="0">
                <a:solidFill>
                  <a:schemeClr val="bg1"/>
                </a:solidFill>
                <a:cs typeface="Segoe UI Light" panose="020B0502040204020203" pitchFamily="34" charset="0"/>
              </a:rPr>
              <a:t>Continuous service delivery and continuous feedback process that enables enterprises to respond faster to the service change needs by being agile thus shortening the cycles between application development (Dev) and operationalizing (Ops) the new service for the business.</a:t>
            </a:r>
          </a:p>
        </p:txBody>
      </p:sp>
      <p:sp>
        <p:nvSpPr>
          <p:cNvPr id="7" name="Rectangle 6"/>
          <p:cNvSpPr/>
          <p:nvPr/>
        </p:nvSpPr>
        <p:spPr>
          <a:xfrm>
            <a:off x="5727501" y="1497496"/>
            <a:ext cx="2454310" cy="2395698"/>
          </a:xfrm>
          <a:prstGeom prst="rect">
            <a:avLst/>
          </a:prstGeom>
          <a:solidFill>
            <a:schemeClr val="accent3">
              <a:lumMod val="60000"/>
              <a:lumOff val="40000"/>
            </a:schemeClr>
          </a:solidFill>
        </p:spPr>
        <p:txBody>
          <a:bodyPr wrap="square">
            <a:noAutofit/>
          </a:bodyPr>
          <a:lstStyle/>
          <a:p>
            <a:pPr>
              <a:defRPr/>
            </a:pPr>
            <a:r>
              <a:rPr lang="en-US" sz="1400" kern="0" dirty="0">
                <a:solidFill>
                  <a:schemeClr val="bg1"/>
                </a:solidFill>
                <a:cs typeface="Segoe UI Light" panose="020B0502040204020203" pitchFamily="34" charset="0"/>
              </a:rPr>
              <a:t>Just Dev or Ops</a:t>
            </a:r>
          </a:p>
          <a:p>
            <a:pPr>
              <a:defRPr/>
            </a:pPr>
            <a:endParaRPr lang="en-US" sz="1400" kern="0" dirty="0">
              <a:solidFill>
                <a:schemeClr val="bg1"/>
              </a:solidFill>
              <a:cs typeface="Segoe UI Light" panose="020B0502040204020203" pitchFamily="34" charset="0"/>
            </a:endParaRPr>
          </a:p>
          <a:p>
            <a:pPr>
              <a:defRPr/>
            </a:pPr>
            <a:r>
              <a:rPr lang="en-US" sz="1400" kern="0" dirty="0">
                <a:solidFill>
                  <a:schemeClr val="bg1"/>
                </a:solidFill>
                <a:cs typeface="Segoe UI Light" panose="020B0502040204020203" pitchFamily="34" charset="0"/>
              </a:rPr>
              <a:t>A person</a:t>
            </a:r>
          </a:p>
          <a:p>
            <a:pPr>
              <a:defRPr/>
            </a:pPr>
            <a:endParaRPr lang="en-US" sz="1400" kern="0" dirty="0">
              <a:solidFill>
                <a:schemeClr val="bg1"/>
              </a:solidFill>
              <a:cs typeface="Segoe UI Light" panose="020B0502040204020203" pitchFamily="34" charset="0"/>
            </a:endParaRPr>
          </a:p>
          <a:p>
            <a:pPr>
              <a:defRPr/>
            </a:pPr>
            <a:r>
              <a:rPr lang="en-US" sz="1400" kern="0" dirty="0">
                <a:solidFill>
                  <a:schemeClr val="bg1"/>
                </a:solidFill>
                <a:cs typeface="Segoe UI Light" panose="020B0502040204020203" pitchFamily="34" charset="0"/>
              </a:rPr>
              <a:t>A product</a:t>
            </a:r>
          </a:p>
          <a:p>
            <a:pPr>
              <a:defRPr/>
            </a:pPr>
            <a:endParaRPr lang="en-US" sz="1400" kern="0" dirty="0">
              <a:solidFill>
                <a:schemeClr val="bg1"/>
              </a:solidFill>
              <a:cs typeface="Segoe UI Light" panose="020B0502040204020203" pitchFamily="34" charset="0"/>
            </a:endParaRPr>
          </a:p>
          <a:p>
            <a:pPr>
              <a:defRPr/>
            </a:pPr>
            <a:r>
              <a:rPr lang="en-US" sz="1400" kern="0" dirty="0">
                <a:solidFill>
                  <a:schemeClr val="bg1"/>
                </a:solidFill>
                <a:cs typeface="Segoe UI Light" panose="020B0502040204020203" pitchFamily="34" charset="0"/>
              </a:rPr>
              <a:t>Just automation</a:t>
            </a:r>
          </a:p>
          <a:p>
            <a:pPr>
              <a:defRPr/>
            </a:pPr>
            <a:endParaRPr lang="en-US" sz="1400" kern="0" dirty="0">
              <a:solidFill>
                <a:schemeClr val="bg1"/>
              </a:solidFill>
              <a:cs typeface="Segoe UI Light" panose="020B0502040204020203" pitchFamily="34" charset="0"/>
            </a:endParaRPr>
          </a:p>
          <a:p>
            <a:pPr>
              <a:defRPr/>
            </a:pPr>
            <a:r>
              <a:rPr lang="en-US" sz="1400" kern="0" dirty="0" err="1">
                <a:solidFill>
                  <a:schemeClr val="bg1"/>
                </a:solidFill>
                <a:cs typeface="Segoe UI Light" panose="020B0502040204020203" pitchFamily="34" charset="0"/>
              </a:rPr>
              <a:t>DevOps</a:t>
            </a:r>
            <a:r>
              <a:rPr lang="en-US" sz="1400" kern="0" dirty="0">
                <a:solidFill>
                  <a:schemeClr val="bg1"/>
                </a:solidFill>
                <a:cs typeface="Segoe UI Light" panose="020B0502040204020203" pitchFamily="34" charset="0"/>
              </a:rPr>
              <a:t> means Developers managing Production</a:t>
            </a:r>
          </a:p>
        </p:txBody>
      </p:sp>
      <p:graphicFrame>
        <p:nvGraphicFramePr>
          <p:cNvPr id="8" name="Diagram 7"/>
          <p:cNvGraphicFramePr/>
          <p:nvPr>
            <p:extLst/>
          </p:nvPr>
        </p:nvGraphicFramePr>
        <p:xfrm>
          <a:off x="4541176" y="3944610"/>
          <a:ext cx="2867208" cy="2412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nvPr>
        </p:nvGraphicFramePr>
        <p:xfrm>
          <a:off x="8734517" y="3944610"/>
          <a:ext cx="3256258" cy="2512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p:cNvGraphicFramePr/>
          <p:nvPr>
            <p:extLst/>
          </p:nvPr>
        </p:nvGraphicFramePr>
        <p:xfrm>
          <a:off x="467680" y="3944610"/>
          <a:ext cx="2747363" cy="25568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 name="TextBox 10"/>
          <p:cNvSpPr txBox="1"/>
          <p:nvPr/>
        </p:nvSpPr>
        <p:spPr>
          <a:xfrm>
            <a:off x="3217679" y="4615211"/>
            <a:ext cx="1537569" cy="507700"/>
          </a:xfrm>
          <a:prstGeom prst="rect">
            <a:avLst/>
          </a:prstGeom>
          <a:noFill/>
        </p:spPr>
        <p:txBody>
          <a:bodyPr wrap="square" rtlCol="0">
            <a:spAutoFit/>
          </a:bodyPr>
          <a:lstStyle/>
          <a:p>
            <a:pPr defTabSz="457200"/>
            <a:r>
              <a:rPr lang="en-US" sz="900" b="1" dirty="0">
                <a:solidFill>
                  <a:prstClr val="black"/>
                </a:solidFill>
                <a:latin typeface="Segoe UI" panose="020B0502040204020203" pitchFamily="34" charset="0"/>
                <a:cs typeface="Segoe UI" panose="020B0502040204020203" pitchFamily="34" charset="0"/>
              </a:rPr>
              <a:t>Map Business Benefit </a:t>
            </a:r>
          </a:p>
          <a:p>
            <a:pPr defTabSz="457200"/>
            <a:r>
              <a:rPr lang="en-US" sz="900" b="1" dirty="0">
                <a:solidFill>
                  <a:prstClr val="black"/>
                </a:solidFill>
                <a:latin typeface="Segoe UI" panose="020B0502040204020203" pitchFamily="34" charset="0"/>
                <a:cs typeface="Segoe UI" panose="020B0502040204020203" pitchFamily="34" charset="0"/>
              </a:rPr>
              <a:t>to </a:t>
            </a:r>
            <a:r>
              <a:rPr lang="en-US" sz="900" b="1" dirty="0" err="1">
                <a:solidFill>
                  <a:prstClr val="black"/>
                </a:solidFill>
                <a:latin typeface="Segoe UI" panose="020B0502040204020203" pitchFamily="34" charset="0"/>
                <a:cs typeface="Segoe UI" panose="020B0502040204020203" pitchFamily="34" charset="0"/>
              </a:rPr>
              <a:t>DevOps</a:t>
            </a:r>
            <a:r>
              <a:rPr lang="en-US" sz="900" b="1" dirty="0">
                <a:solidFill>
                  <a:prstClr val="black"/>
                </a:solidFill>
                <a:latin typeface="Segoe UI" panose="020B0502040204020203" pitchFamily="34" charset="0"/>
                <a:cs typeface="Segoe UI" panose="020B0502040204020203" pitchFamily="34" charset="0"/>
              </a:rPr>
              <a:t> KPI</a:t>
            </a:r>
          </a:p>
          <a:p>
            <a:pPr defTabSz="457200"/>
            <a:endParaRPr lang="en-US" sz="900" b="1" dirty="0">
              <a:solidFill>
                <a:prstClr val="black"/>
              </a:solidFill>
              <a:latin typeface="Segoe UI" panose="020B0502040204020203" pitchFamily="34" charset="0"/>
              <a:cs typeface="Segoe UI" panose="020B0502040204020203" pitchFamily="34" charset="0"/>
            </a:endParaRPr>
          </a:p>
        </p:txBody>
      </p:sp>
      <p:sp>
        <p:nvSpPr>
          <p:cNvPr id="12" name="Right Arrow 11"/>
          <p:cNvSpPr/>
          <p:nvPr/>
        </p:nvSpPr>
        <p:spPr>
          <a:xfrm>
            <a:off x="3452308" y="5102436"/>
            <a:ext cx="640167" cy="168394"/>
          </a:xfrm>
          <a:prstGeom prst="rightArrow">
            <a:avLst/>
          </a:prstGeom>
          <a:solidFill>
            <a:schemeClr val="bg1">
              <a:lumMod val="50000"/>
            </a:schemeClr>
          </a:solidFill>
          <a:ln w="25400" cap="flat" cmpd="sng" algn="ctr">
            <a:noFill/>
            <a:prstDash val="solid"/>
          </a:ln>
          <a:effectLst/>
        </p:spPr>
        <p:txBody>
          <a:bodyPr rtlCol="0" anchor="ctr"/>
          <a:lstStyle/>
          <a:p>
            <a:pPr algn="ctr" defTabSz="457200">
              <a:defRPr/>
            </a:pPr>
            <a:endParaRPr lang="en-US" sz="1799" kern="0">
              <a:solidFill>
                <a:prstClr val="white"/>
              </a:solidFill>
              <a:latin typeface="Arial"/>
            </a:endParaRPr>
          </a:p>
        </p:txBody>
      </p:sp>
      <p:sp>
        <p:nvSpPr>
          <p:cNvPr id="13" name="TextBox 12"/>
          <p:cNvSpPr txBox="1"/>
          <p:nvPr/>
        </p:nvSpPr>
        <p:spPr>
          <a:xfrm>
            <a:off x="7302667" y="4540145"/>
            <a:ext cx="1537569" cy="369236"/>
          </a:xfrm>
          <a:prstGeom prst="rect">
            <a:avLst/>
          </a:prstGeom>
          <a:noFill/>
        </p:spPr>
        <p:txBody>
          <a:bodyPr wrap="square" rtlCol="0">
            <a:spAutoFit/>
          </a:bodyPr>
          <a:lstStyle/>
          <a:p>
            <a:pPr defTabSz="457200"/>
            <a:r>
              <a:rPr lang="en-US" sz="900" b="1" dirty="0">
                <a:solidFill>
                  <a:prstClr val="black"/>
                </a:solidFill>
                <a:latin typeface="Segoe UI" panose="020B0502040204020203" pitchFamily="34" charset="0"/>
                <a:cs typeface="Segoe UI" panose="020B0502040204020203" pitchFamily="34" charset="0"/>
              </a:rPr>
              <a:t>Guidance</a:t>
            </a:r>
          </a:p>
          <a:p>
            <a:pPr defTabSz="457200"/>
            <a:r>
              <a:rPr lang="en-US" sz="900" b="1" dirty="0">
                <a:solidFill>
                  <a:prstClr val="black"/>
                </a:solidFill>
                <a:latin typeface="Segoe UI" panose="020B0502040204020203" pitchFamily="34" charset="0"/>
                <a:cs typeface="Segoe UI" panose="020B0502040204020203" pitchFamily="34" charset="0"/>
              </a:rPr>
              <a:t>To Improve Each KPI </a:t>
            </a:r>
          </a:p>
        </p:txBody>
      </p:sp>
      <p:sp>
        <p:nvSpPr>
          <p:cNvPr id="14" name="Right Arrow 13"/>
          <p:cNvSpPr/>
          <p:nvPr/>
        </p:nvSpPr>
        <p:spPr>
          <a:xfrm>
            <a:off x="7431284" y="5038714"/>
            <a:ext cx="640167" cy="168394"/>
          </a:xfrm>
          <a:prstGeom prst="rightArrow">
            <a:avLst/>
          </a:prstGeom>
          <a:solidFill>
            <a:schemeClr val="bg1">
              <a:lumMod val="50000"/>
            </a:schemeClr>
          </a:solidFill>
          <a:ln w="25400" cap="flat" cmpd="sng" algn="ctr">
            <a:noFill/>
            <a:prstDash val="solid"/>
          </a:ln>
          <a:effectLst/>
        </p:spPr>
        <p:txBody>
          <a:bodyPr rtlCol="0" anchor="ctr"/>
          <a:lstStyle/>
          <a:p>
            <a:pPr algn="ctr" defTabSz="457200">
              <a:defRPr/>
            </a:pPr>
            <a:endParaRPr lang="en-US" sz="1799" kern="0">
              <a:solidFill>
                <a:prstClr val="white"/>
              </a:solidFill>
              <a:latin typeface="Arial"/>
            </a:endParaRPr>
          </a:p>
        </p:txBody>
      </p:sp>
      <p:sp>
        <p:nvSpPr>
          <p:cNvPr id="15" name="Rectangle 14"/>
          <p:cNvSpPr/>
          <p:nvPr/>
        </p:nvSpPr>
        <p:spPr>
          <a:xfrm>
            <a:off x="533402" y="1002321"/>
            <a:ext cx="5097435" cy="495175"/>
          </a:xfrm>
          <a:prstGeom prst="rect">
            <a:avLst/>
          </a:prstGeom>
          <a:solidFill>
            <a:schemeClr val="accent1"/>
          </a:solidFill>
        </p:spPr>
        <p:txBody>
          <a:bodyPr wrap="square" anchor="ctr">
            <a:noAutofit/>
          </a:bodyPr>
          <a:lstStyle/>
          <a:p>
            <a:pPr>
              <a:defRPr/>
            </a:pPr>
            <a:r>
              <a:rPr lang="en-US" b="1" kern="0" dirty="0">
                <a:solidFill>
                  <a:schemeClr val="bg1"/>
                </a:solidFill>
                <a:latin typeface="Segoe UI Light" panose="020B0502040204020203" pitchFamily="34" charset="0"/>
                <a:cs typeface="Segoe UI Light" panose="020B0502040204020203" pitchFamily="34" charset="0"/>
              </a:rPr>
              <a:t>What it is ?</a:t>
            </a:r>
            <a:endParaRPr lang="en-US" sz="1600" kern="0" dirty="0">
              <a:solidFill>
                <a:schemeClr val="bg1"/>
              </a:solidFill>
              <a:latin typeface="Segoe UI Light" panose="020B0502040204020203" pitchFamily="34" charset="0"/>
              <a:cs typeface="Segoe UI Light" panose="020B0502040204020203" pitchFamily="34" charset="0"/>
            </a:endParaRPr>
          </a:p>
        </p:txBody>
      </p:sp>
      <p:sp>
        <p:nvSpPr>
          <p:cNvPr id="16" name="Rectangle 15"/>
          <p:cNvSpPr/>
          <p:nvPr/>
        </p:nvSpPr>
        <p:spPr>
          <a:xfrm>
            <a:off x="5727502" y="1002321"/>
            <a:ext cx="2454310" cy="495175"/>
          </a:xfrm>
          <a:prstGeom prst="rect">
            <a:avLst/>
          </a:prstGeom>
          <a:solidFill>
            <a:schemeClr val="accent3"/>
          </a:solidFill>
        </p:spPr>
        <p:txBody>
          <a:bodyPr wrap="square" anchor="ctr">
            <a:noAutofit/>
          </a:bodyPr>
          <a:lstStyle/>
          <a:p>
            <a:pPr>
              <a:defRPr/>
            </a:pPr>
            <a:r>
              <a:rPr lang="en-US" b="1" kern="0" dirty="0">
                <a:solidFill>
                  <a:schemeClr val="bg1"/>
                </a:solidFill>
                <a:latin typeface="Segoe UI Light" panose="020B0502040204020203" pitchFamily="34" charset="0"/>
                <a:cs typeface="Segoe UI Light" panose="020B0502040204020203" pitchFamily="34" charset="0"/>
              </a:rPr>
              <a:t>Anti-Patterns</a:t>
            </a:r>
            <a:endParaRPr lang="en-US" sz="1600" kern="0" dirty="0">
              <a:solidFill>
                <a:schemeClr val="bg1"/>
              </a:solidFill>
              <a:latin typeface="Segoe UI Light" panose="020B0502040204020203" pitchFamily="34" charset="0"/>
              <a:cs typeface="Segoe UI Light" panose="020B0502040204020203" pitchFamily="34" charset="0"/>
            </a:endParaRPr>
          </a:p>
        </p:txBody>
      </p:sp>
      <p:sp>
        <p:nvSpPr>
          <p:cNvPr id="17" name="Rectangle 16"/>
          <p:cNvSpPr/>
          <p:nvPr/>
        </p:nvSpPr>
        <p:spPr>
          <a:xfrm>
            <a:off x="8278475" y="1002321"/>
            <a:ext cx="3380126" cy="495175"/>
          </a:xfrm>
          <a:prstGeom prst="rect">
            <a:avLst/>
          </a:prstGeom>
          <a:solidFill>
            <a:schemeClr val="accent6">
              <a:lumMod val="75000"/>
            </a:schemeClr>
          </a:solidFill>
        </p:spPr>
        <p:txBody>
          <a:bodyPr wrap="square" anchor="ctr">
            <a:noAutofit/>
          </a:bodyPr>
          <a:lstStyle/>
          <a:p>
            <a:pPr>
              <a:defRPr/>
            </a:pPr>
            <a:r>
              <a:rPr lang="en-US" b="1" kern="0" dirty="0">
                <a:solidFill>
                  <a:schemeClr val="bg1"/>
                </a:solidFill>
                <a:latin typeface="Segoe UI Light" panose="020B0502040204020203" pitchFamily="34" charset="0"/>
                <a:cs typeface="Segoe UI Light" panose="020B0502040204020203" pitchFamily="34" charset="0"/>
              </a:rPr>
              <a:t>Our Definition</a:t>
            </a:r>
            <a:endParaRPr lang="en-US" sz="1600" kern="0" dirty="0">
              <a:solidFill>
                <a:schemeClr val="bg1"/>
              </a:solidFill>
              <a:latin typeface="Segoe UI Light" panose="020B0502040204020203" pitchFamily="34" charset="0"/>
              <a:cs typeface="Segoe UI Light" panose="020B0502040204020203" pitchFamily="34" charset="0"/>
            </a:endParaRPr>
          </a:p>
        </p:txBody>
      </p:sp>
      <p:grpSp>
        <p:nvGrpSpPr>
          <p:cNvPr id="24" name="Group 23"/>
          <p:cNvGrpSpPr/>
          <p:nvPr/>
        </p:nvGrpSpPr>
        <p:grpSpPr>
          <a:xfrm>
            <a:off x="11274577" y="1051334"/>
            <a:ext cx="304092" cy="390921"/>
            <a:chOff x="11272989" y="1051333"/>
            <a:chExt cx="304092" cy="390921"/>
          </a:xfrm>
        </p:grpSpPr>
        <p:grpSp>
          <p:nvGrpSpPr>
            <p:cNvPr id="22" name="Group 21"/>
            <p:cNvGrpSpPr/>
            <p:nvPr/>
          </p:nvGrpSpPr>
          <p:grpSpPr>
            <a:xfrm>
              <a:off x="11272989" y="1051333"/>
              <a:ext cx="303905" cy="339311"/>
              <a:chOff x="4100785" y="3495331"/>
              <a:chExt cx="712262" cy="795243"/>
            </a:xfrm>
            <a:solidFill>
              <a:schemeClr val="bg1"/>
            </a:solidFill>
          </p:grpSpPr>
          <p:sp>
            <p:nvSpPr>
              <p:cNvPr id="19" name="Freeform 28"/>
              <p:cNvSpPr>
                <a:spLocks/>
              </p:cNvSpPr>
              <p:nvPr/>
            </p:nvSpPr>
            <p:spPr bwMode="auto">
              <a:xfrm>
                <a:off x="4204513" y="3607356"/>
                <a:ext cx="502041" cy="535233"/>
              </a:xfrm>
              <a:custGeom>
                <a:avLst/>
                <a:gdLst>
                  <a:gd name="T0" fmla="*/ 211 w 218"/>
                  <a:gd name="T1" fmla="*/ 48 h 232"/>
                  <a:gd name="T2" fmla="*/ 204 w 218"/>
                  <a:gd name="T3" fmla="*/ 42 h 232"/>
                  <a:gd name="T4" fmla="*/ 110 w 218"/>
                  <a:gd name="T5" fmla="*/ 150 h 232"/>
                  <a:gd name="T6" fmla="*/ 104 w 218"/>
                  <a:gd name="T7" fmla="*/ 149 h 232"/>
                  <a:gd name="T8" fmla="*/ 102 w 218"/>
                  <a:gd name="T9" fmla="*/ 143 h 232"/>
                  <a:gd name="T10" fmla="*/ 197 w 218"/>
                  <a:gd name="T11" fmla="*/ 35 h 232"/>
                  <a:gd name="T12" fmla="*/ 179 w 218"/>
                  <a:gd name="T13" fmla="*/ 20 h 232"/>
                  <a:gd name="T14" fmla="*/ 84 w 218"/>
                  <a:gd name="T15" fmla="*/ 128 h 232"/>
                  <a:gd name="T16" fmla="*/ 78 w 218"/>
                  <a:gd name="T17" fmla="*/ 127 h 232"/>
                  <a:gd name="T18" fmla="*/ 77 w 218"/>
                  <a:gd name="T19" fmla="*/ 121 h 232"/>
                  <a:gd name="T20" fmla="*/ 171 w 218"/>
                  <a:gd name="T21" fmla="*/ 13 h 232"/>
                  <a:gd name="T22" fmla="*/ 164 w 218"/>
                  <a:gd name="T23" fmla="*/ 6 h 232"/>
                  <a:gd name="T24" fmla="*/ 141 w 218"/>
                  <a:gd name="T25" fmla="*/ 8 h 232"/>
                  <a:gd name="T26" fmla="*/ 6 w 218"/>
                  <a:gd name="T27" fmla="*/ 162 h 232"/>
                  <a:gd name="T28" fmla="*/ 8 w 218"/>
                  <a:gd name="T29" fmla="*/ 184 h 232"/>
                  <a:gd name="T30" fmla="*/ 55 w 218"/>
                  <a:gd name="T31" fmla="*/ 226 h 232"/>
                  <a:gd name="T32" fmla="*/ 77 w 218"/>
                  <a:gd name="T33" fmla="*/ 225 h 232"/>
                  <a:gd name="T34" fmla="*/ 213 w 218"/>
                  <a:gd name="T35" fmla="*/ 70 h 232"/>
                  <a:gd name="T36" fmla="*/ 211 w 218"/>
                  <a:gd name="T37" fmla="*/ 4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8" h="232">
                    <a:moveTo>
                      <a:pt x="211" y="48"/>
                    </a:moveTo>
                    <a:cubicBezTo>
                      <a:pt x="204" y="42"/>
                      <a:pt x="204" y="42"/>
                      <a:pt x="204" y="42"/>
                    </a:cubicBezTo>
                    <a:cubicBezTo>
                      <a:pt x="110" y="150"/>
                      <a:pt x="110" y="150"/>
                      <a:pt x="110" y="150"/>
                    </a:cubicBezTo>
                    <a:cubicBezTo>
                      <a:pt x="108" y="151"/>
                      <a:pt x="106" y="151"/>
                      <a:pt x="104" y="149"/>
                    </a:cubicBezTo>
                    <a:cubicBezTo>
                      <a:pt x="102" y="147"/>
                      <a:pt x="101" y="145"/>
                      <a:pt x="102" y="143"/>
                    </a:cubicBezTo>
                    <a:cubicBezTo>
                      <a:pt x="197" y="35"/>
                      <a:pt x="197" y="35"/>
                      <a:pt x="197" y="35"/>
                    </a:cubicBezTo>
                    <a:cubicBezTo>
                      <a:pt x="179" y="20"/>
                      <a:pt x="179" y="20"/>
                      <a:pt x="179" y="20"/>
                    </a:cubicBezTo>
                    <a:cubicBezTo>
                      <a:pt x="84" y="128"/>
                      <a:pt x="84" y="128"/>
                      <a:pt x="84" y="128"/>
                    </a:cubicBezTo>
                    <a:cubicBezTo>
                      <a:pt x="83" y="129"/>
                      <a:pt x="80" y="129"/>
                      <a:pt x="78" y="127"/>
                    </a:cubicBezTo>
                    <a:cubicBezTo>
                      <a:pt x="76" y="125"/>
                      <a:pt x="76" y="123"/>
                      <a:pt x="77" y="121"/>
                    </a:cubicBezTo>
                    <a:cubicBezTo>
                      <a:pt x="171" y="13"/>
                      <a:pt x="171" y="13"/>
                      <a:pt x="171" y="13"/>
                    </a:cubicBezTo>
                    <a:cubicBezTo>
                      <a:pt x="164" y="6"/>
                      <a:pt x="164" y="6"/>
                      <a:pt x="164" y="6"/>
                    </a:cubicBezTo>
                    <a:cubicBezTo>
                      <a:pt x="157" y="0"/>
                      <a:pt x="147" y="1"/>
                      <a:pt x="141" y="8"/>
                    </a:cubicBezTo>
                    <a:cubicBezTo>
                      <a:pt x="6" y="162"/>
                      <a:pt x="6" y="162"/>
                      <a:pt x="6" y="162"/>
                    </a:cubicBezTo>
                    <a:cubicBezTo>
                      <a:pt x="0" y="169"/>
                      <a:pt x="1" y="179"/>
                      <a:pt x="8" y="184"/>
                    </a:cubicBezTo>
                    <a:cubicBezTo>
                      <a:pt x="55" y="226"/>
                      <a:pt x="55" y="226"/>
                      <a:pt x="55" y="226"/>
                    </a:cubicBezTo>
                    <a:cubicBezTo>
                      <a:pt x="62" y="232"/>
                      <a:pt x="72" y="231"/>
                      <a:pt x="77" y="225"/>
                    </a:cubicBezTo>
                    <a:cubicBezTo>
                      <a:pt x="213" y="70"/>
                      <a:pt x="213" y="70"/>
                      <a:pt x="213" y="70"/>
                    </a:cubicBezTo>
                    <a:cubicBezTo>
                      <a:pt x="218" y="64"/>
                      <a:pt x="218" y="54"/>
                      <a:pt x="21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0" name="Freeform 29"/>
              <p:cNvSpPr>
                <a:spLocks/>
              </p:cNvSpPr>
              <p:nvPr/>
            </p:nvSpPr>
            <p:spPr bwMode="auto">
              <a:xfrm>
                <a:off x="4100785" y="4048543"/>
                <a:ext cx="230967" cy="242031"/>
              </a:xfrm>
              <a:custGeom>
                <a:avLst/>
                <a:gdLst>
                  <a:gd name="T0" fmla="*/ 42 w 167"/>
                  <a:gd name="T1" fmla="*/ 110 h 175"/>
                  <a:gd name="T2" fmla="*/ 90 w 167"/>
                  <a:gd name="T3" fmla="*/ 31 h 175"/>
                  <a:gd name="T4" fmla="*/ 167 w 167"/>
                  <a:gd name="T5" fmla="*/ 98 h 175"/>
                  <a:gd name="T6" fmla="*/ 0 w 167"/>
                  <a:gd name="T7" fmla="*/ 175 h 175"/>
                  <a:gd name="T8" fmla="*/ 53 w 167"/>
                  <a:gd name="T9" fmla="*/ 0 h 175"/>
                  <a:gd name="T10" fmla="*/ 72 w 167"/>
                  <a:gd name="T11" fmla="*/ 15 h 175"/>
                  <a:gd name="T12" fmla="*/ 42 w 167"/>
                  <a:gd name="T13" fmla="*/ 110 h 175"/>
                </a:gdLst>
                <a:ahLst/>
                <a:cxnLst>
                  <a:cxn ang="0">
                    <a:pos x="T0" y="T1"/>
                  </a:cxn>
                  <a:cxn ang="0">
                    <a:pos x="T2" y="T3"/>
                  </a:cxn>
                  <a:cxn ang="0">
                    <a:pos x="T4" y="T5"/>
                  </a:cxn>
                  <a:cxn ang="0">
                    <a:pos x="T6" y="T7"/>
                  </a:cxn>
                  <a:cxn ang="0">
                    <a:pos x="T8" y="T9"/>
                  </a:cxn>
                  <a:cxn ang="0">
                    <a:pos x="T10" y="T11"/>
                  </a:cxn>
                  <a:cxn ang="0">
                    <a:pos x="T12" y="T13"/>
                  </a:cxn>
                </a:cxnLst>
                <a:rect l="0" t="0" r="r" b="b"/>
                <a:pathLst>
                  <a:path w="167" h="175">
                    <a:moveTo>
                      <a:pt x="42" y="110"/>
                    </a:moveTo>
                    <a:lnTo>
                      <a:pt x="90" y="31"/>
                    </a:lnTo>
                    <a:lnTo>
                      <a:pt x="167" y="98"/>
                    </a:lnTo>
                    <a:lnTo>
                      <a:pt x="0" y="175"/>
                    </a:lnTo>
                    <a:lnTo>
                      <a:pt x="53" y="0"/>
                    </a:lnTo>
                    <a:lnTo>
                      <a:pt x="72" y="15"/>
                    </a:lnTo>
                    <a:lnTo>
                      <a:pt x="42"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1" name="Freeform 30"/>
              <p:cNvSpPr>
                <a:spLocks/>
              </p:cNvSpPr>
              <p:nvPr/>
            </p:nvSpPr>
            <p:spPr bwMode="auto">
              <a:xfrm>
                <a:off x="4582080" y="3495331"/>
                <a:ext cx="230967" cy="222668"/>
              </a:xfrm>
              <a:custGeom>
                <a:avLst/>
                <a:gdLst>
                  <a:gd name="T0" fmla="*/ 27 w 100"/>
                  <a:gd name="T1" fmla="*/ 7 h 97"/>
                  <a:gd name="T2" fmla="*/ 0 w 100"/>
                  <a:gd name="T3" fmla="*/ 38 h 97"/>
                  <a:gd name="T4" fmla="*/ 68 w 100"/>
                  <a:gd name="T5" fmla="*/ 97 h 97"/>
                  <a:gd name="T6" fmla="*/ 95 w 100"/>
                  <a:gd name="T7" fmla="*/ 66 h 97"/>
                  <a:gd name="T8" fmla="*/ 93 w 100"/>
                  <a:gd name="T9" fmla="*/ 45 h 97"/>
                  <a:gd name="T10" fmla="*/ 48 w 100"/>
                  <a:gd name="T11" fmla="*/ 5 h 97"/>
                  <a:gd name="T12" fmla="*/ 27 w 100"/>
                  <a:gd name="T13" fmla="*/ 7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27" y="7"/>
                    </a:moveTo>
                    <a:cubicBezTo>
                      <a:pt x="0" y="38"/>
                      <a:pt x="0" y="38"/>
                      <a:pt x="0" y="38"/>
                    </a:cubicBezTo>
                    <a:cubicBezTo>
                      <a:pt x="68" y="97"/>
                      <a:pt x="68" y="97"/>
                      <a:pt x="68" y="97"/>
                    </a:cubicBezTo>
                    <a:cubicBezTo>
                      <a:pt x="95" y="66"/>
                      <a:pt x="95" y="66"/>
                      <a:pt x="95" y="66"/>
                    </a:cubicBezTo>
                    <a:cubicBezTo>
                      <a:pt x="100" y="60"/>
                      <a:pt x="99" y="50"/>
                      <a:pt x="93" y="45"/>
                    </a:cubicBezTo>
                    <a:cubicBezTo>
                      <a:pt x="48" y="5"/>
                      <a:pt x="48" y="5"/>
                      <a:pt x="48" y="5"/>
                    </a:cubicBezTo>
                    <a:cubicBezTo>
                      <a:pt x="42" y="0"/>
                      <a:pt x="33" y="1"/>
                      <a:pt x="2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sp>
          <p:nvSpPr>
            <p:cNvPr id="23" name="Rectangle 22"/>
            <p:cNvSpPr/>
            <p:nvPr/>
          </p:nvSpPr>
          <p:spPr>
            <a:xfrm>
              <a:off x="11276132" y="1422865"/>
              <a:ext cx="300949" cy="19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18"/>
          <p:cNvSpPr>
            <a:spLocks noEditPoints="1"/>
          </p:cNvSpPr>
          <p:nvPr/>
        </p:nvSpPr>
        <p:spPr bwMode="auto">
          <a:xfrm>
            <a:off x="7689316" y="1082158"/>
            <a:ext cx="382135" cy="335499"/>
          </a:xfrm>
          <a:custGeom>
            <a:avLst/>
            <a:gdLst>
              <a:gd name="T0" fmla="*/ 482 w 528"/>
              <a:gd name="T1" fmla="*/ 263 h 464"/>
              <a:gd name="T2" fmla="*/ 469 w 528"/>
              <a:gd name="T3" fmla="*/ 247 h 464"/>
              <a:gd name="T4" fmla="*/ 488 w 528"/>
              <a:gd name="T5" fmla="*/ 107 h 464"/>
              <a:gd name="T6" fmla="*/ 528 w 528"/>
              <a:gd name="T7" fmla="*/ 54 h 464"/>
              <a:gd name="T8" fmla="*/ 490 w 528"/>
              <a:gd name="T9" fmla="*/ 5 h 464"/>
              <a:gd name="T10" fmla="*/ 445 w 528"/>
              <a:gd name="T11" fmla="*/ 90 h 464"/>
              <a:gd name="T12" fmla="*/ 452 w 528"/>
              <a:gd name="T13" fmla="*/ 101 h 464"/>
              <a:gd name="T14" fmla="*/ 423 w 528"/>
              <a:gd name="T15" fmla="*/ 239 h 464"/>
              <a:gd name="T16" fmla="*/ 412 w 528"/>
              <a:gd name="T17" fmla="*/ 243 h 464"/>
              <a:gd name="T18" fmla="*/ 407 w 528"/>
              <a:gd name="T19" fmla="*/ 244 h 464"/>
              <a:gd name="T20" fmla="*/ 321 w 528"/>
              <a:gd name="T21" fmla="*/ 190 h 464"/>
              <a:gd name="T22" fmla="*/ 314 w 528"/>
              <a:gd name="T23" fmla="*/ 160 h 464"/>
              <a:gd name="T24" fmla="*/ 255 w 528"/>
              <a:gd name="T25" fmla="*/ 130 h 464"/>
              <a:gd name="T26" fmla="*/ 213 w 528"/>
              <a:gd name="T27" fmla="*/ 182 h 464"/>
              <a:gd name="T28" fmla="*/ 85 w 528"/>
              <a:gd name="T29" fmla="*/ 235 h 464"/>
              <a:gd name="T30" fmla="*/ 63 w 528"/>
              <a:gd name="T31" fmla="*/ 225 h 464"/>
              <a:gd name="T32" fmla="*/ 2 w 528"/>
              <a:gd name="T33" fmla="*/ 265 h 464"/>
              <a:gd name="T34" fmla="*/ 39 w 528"/>
              <a:gd name="T35" fmla="*/ 320 h 464"/>
              <a:gd name="T36" fmla="*/ 71 w 528"/>
              <a:gd name="T37" fmla="*/ 319 h 464"/>
              <a:gd name="T38" fmla="*/ 147 w 528"/>
              <a:gd name="T39" fmla="*/ 390 h 464"/>
              <a:gd name="T40" fmla="*/ 149 w 528"/>
              <a:gd name="T41" fmla="*/ 398 h 464"/>
              <a:gd name="T42" fmla="*/ 165 w 528"/>
              <a:gd name="T43" fmla="*/ 451 h 464"/>
              <a:gd name="T44" fmla="*/ 225 w 528"/>
              <a:gd name="T45" fmla="*/ 453 h 464"/>
              <a:gd name="T46" fmla="*/ 208 w 528"/>
              <a:gd name="T47" fmla="*/ 365 h 464"/>
              <a:gd name="T48" fmla="*/ 181 w 528"/>
              <a:gd name="T49" fmla="*/ 366 h 464"/>
              <a:gd name="T50" fmla="*/ 172 w 528"/>
              <a:gd name="T51" fmla="*/ 364 h 464"/>
              <a:gd name="T52" fmla="*/ 99 w 528"/>
              <a:gd name="T53" fmla="*/ 288 h 464"/>
              <a:gd name="T54" fmla="*/ 99 w 528"/>
              <a:gd name="T55" fmla="*/ 286 h 464"/>
              <a:gd name="T56" fmla="*/ 106 w 528"/>
              <a:gd name="T57" fmla="*/ 269 h 464"/>
              <a:gd name="T58" fmla="*/ 232 w 528"/>
              <a:gd name="T59" fmla="*/ 215 h 464"/>
              <a:gd name="T60" fmla="*/ 240 w 528"/>
              <a:gd name="T61" fmla="*/ 220 h 464"/>
              <a:gd name="T62" fmla="*/ 259 w 528"/>
              <a:gd name="T63" fmla="*/ 227 h 464"/>
              <a:gd name="T64" fmla="*/ 293 w 528"/>
              <a:gd name="T65" fmla="*/ 221 h 464"/>
              <a:gd name="T66" fmla="*/ 299 w 528"/>
              <a:gd name="T67" fmla="*/ 220 h 464"/>
              <a:gd name="T68" fmla="*/ 385 w 528"/>
              <a:gd name="T69" fmla="*/ 274 h 464"/>
              <a:gd name="T70" fmla="*/ 401 w 528"/>
              <a:gd name="T71" fmla="*/ 319 h 464"/>
              <a:gd name="T72" fmla="*/ 427 w 528"/>
              <a:gd name="T73" fmla="*/ 334 h 464"/>
              <a:gd name="T74" fmla="*/ 481 w 528"/>
              <a:gd name="T75" fmla="*/ 310 h 464"/>
              <a:gd name="T76" fmla="*/ 46 w 528"/>
              <a:gd name="T77" fmla="*/ 294 h 464"/>
              <a:gd name="T78" fmla="*/ 56 w 528"/>
              <a:gd name="T79" fmla="*/ 250 h 464"/>
              <a:gd name="T80" fmla="*/ 46 w 528"/>
              <a:gd name="T81" fmla="*/ 294 h 464"/>
              <a:gd name="T82" fmla="*/ 218 w 528"/>
              <a:gd name="T83" fmla="*/ 418 h 464"/>
              <a:gd name="T84" fmla="*/ 175 w 528"/>
              <a:gd name="T85" fmla="*/ 407 h 464"/>
              <a:gd name="T86" fmla="*/ 263 w 528"/>
              <a:gd name="T87" fmla="*/ 200 h 464"/>
              <a:gd name="T88" fmla="*/ 274 w 528"/>
              <a:gd name="T89" fmla="*/ 156 h 464"/>
              <a:gd name="T90" fmla="*/ 263 w 528"/>
              <a:gd name="T91" fmla="*/ 200 h 464"/>
              <a:gd name="T92" fmla="*/ 484 w 528"/>
              <a:gd name="T93" fmla="*/ 32 h 464"/>
              <a:gd name="T94" fmla="*/ 473 w 528"/>
              <a:gd name="T95" fmla="*/ 76 h 464"/>
              <a:gd name="T96" fmla="*/ 433 w 528"/>
              <a:gd name="T97" fmla="*/ 308 h 464"/>
              <a:gd name="T98" fmla="*/ 443 w 528"/>
              <a:gd name="T99" fmla="*/ 264 h 464"/>
              <a:gd name="T100" fmla="*/ 433 w 528"/>
              <a:gd name="T101" fmla="*/ 308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464">
                <a:moveTo>
                  <a:pt x="487" y="275"/>
                </a:moveTo>
                <a:cubicBezTo>
                  <a:pt x="485" y="271"/>
                  <a:pt x="485" y="270"/>
                  <a:pt x="482" y="263"/>
                </a:cubicBezTo>
                <a:cubicBezTo>
                  <a:pt x="482" y="262"/>
                  <a:pt x="482" y="262"/>
                  <a:pt x="481" y="261"/>
                </a:cubicBezTo>
                <a:cubicBezTo>
                  <a:pt x="476" y="253"/>
                  <a:pt x="469" y="247"/>
                  <a:pt x="469" y="247"/>
                </a:cubicBezTo>
                <a:cubicBezTo>
                  <a:pt x="466" y="245"/>
                  <a:pt x="465" y="241"/>
                  <a:pt x="465" y="238"/>
                </a:cubicBezTo>
                <a:cubicBezTo>
                  <a:pt x="488" y="107"/>
                  <a:pt x="488" y="107"/>
                  <a:pt x="488" y="107"/>
                </a:cubicBezTo>
                <a:cubicBezTo>
                  <a:pt x="488" y="105"/>
                  <a:pt x="491" y="101"/>
                  <a:pt x="494" y="101"/>
                </a:cubicBezTo>
                <a:cubicBezTo>
                  <a:pt x="514" y="95"/>
                  <a:pt x="528" y="75"/>
                  <a:pt x="528" y="54"/>
                </a:cubicBezTo>
                <a:cubicBezTo>
                  <a:pt x="528" y="31"/>
                  <a:pt x="512" y="11"/>
                  <a:pt x="490" y="5"/>
                </a:cubicBezTo>
                <a:cubicBezTo>
                  <a:pt x="490" y="5"/>
                  <a:pt x="490" y="5"/>
                  <a:pt x="490" y="5"/>
                </a:cubicBezTo>
                <a:cubicBezTo>
                  <a:pt x="468" y="0"/>
                  <a:pt x="445" y="11"/>
                  <a:pt x="434" y="31"/>
                </a:cubicBezTo>
                <a:cubicBezTo>
                  <a:pt x="424" y="51"/>
                  <a:pt x="429" y="75"/>
                  <a:pt x="445" y="90"/>
                </a:cubicBezTo>
                <a:cubicBezTo>
                  <a:pt x="446" y="91"/>
                  <a:pt x="447" y="92"/>
                  <a:pt x="448" y="92"/>
                </a:cubicBezTo>
                <a:cubicBezTo>
                  <a:pt x="450" y="94"/>
                  <a:pt x="452" y="98"/>
                  <a:pt x="452" y="101"/>
                </a:cubicBezTo>
                <a:cubicBezTo>
                  <a:pt x="429" y="232"/>
                  <a:pt x="429" y="232"/>
                  <a:pt x="429" y="232"/>
                </a:cubicBezTo>
                <a:cubicBezTo>
                  <a:pt x="428" y="235"/>
                  <a:pt x="425" y="238"/>
                  <a:pt x="423" y="239"/>
                </a:cubicBezTo>
                <a:cubicBezTo>
                  <a:pt x="419" y="240"/>
                  <a:pt x="417" y="241"/>
                  <a:pt x="414" y="242"/>
                </a:cubicBezTo>
                <a:cubicBezTo>
                  <a:pt x="412" y="243"/>
                  <a:pt x="412" y="243"/>
                  <a:pt x="412" y="243"/>
                </a:cubicBezTo>
                <a:cubicBezTo>
                  <a:pt x="412" y="243"/>
                  <a:pt x="412" y="243"/>
                  <a:pt x="412" y="243"/>
                </a:cubicBezTo>
                <a:cubicBezTo>
                  <a:pt x="411" y="244"/>
                  <a:pt x="409" y="244"/>
                  <a:pt x="407" y="244"/>
                </a:cubicBezTo>
                <a:cubicBezTo>
                  <a:pt x="406" y="244"/>
                  <a:pt x="405" y="243"/>
                  <a:pt x="404" y="243"/>
                </a:cubicBezTo>
                <a:cubicBezTo>
                  <a:pt x="321" y="190"/>
                  <a:pt x="321" y="190"/>
                  <a:pt x="321" y="190"/>
                </a:cubicBezTo>
                <a:cubicBezTo>
                  <a:pt x="319" y="189"/>
                  <a:pt x="317" y="186"/>
                  <a:pt x="317" y="184"/>
                </a:cubicBezTo>
                <a:cubicBezTo>
                  <a:pt x="318" y="176"/>
                  <a:pt x="317" y="168"/>
                  <a:pt x="314" y="160"/>
                </a:cubicBezTo>
                <a:cubicBezTo>
                  <a:pt x="309" y="146"/>
                  <a:pt x="295" y="134"/>
                  <a:pt x="279" y="130"/>
                </a:cubicBezTo>
                <a:cubicBezTo>
                  <a:pt x="271" y="128"/>
                  <a:pt x="262" y="128"/>
                  <a:pt x="255" y="130"/>
                </a:cubicBezTo>
                <a:cubicBezTo>
                  <a:pt x="234" y="136"/>
                  <a:pt x="219" y="154"/>
                  <a:pt x="218" y="174"/>
                </a:cubicBezTo>
                <a:cubicBezTo>
                  <a:pt x="218" y="177"/>
                  <a:pt x="216" y="181"/>
                  <a:pt x="213" y="182"/>
                </a:cubicBezTo>
                <a:cubicBezTo>
                  <a:pt x="91" y="235"/>
                  <a:pt x="91" y="235"/>
                  <a:pt x="91" y="235"/>
                </a:cubicBezTo>
                <a:cubicBezTo>
                  <a:pt x="90" y="236"/>
                  <a:pt x="87" y="236"/>
                  <a:pt x="85" y="235"/>
                </a:cubicBezTo>
                <a:cubicBezTo>
                  <a:pt x="84" y="235"/>
                  <a:pt x="83" y="234"/>
                  <a:pt x="82" y="234"/>
                </a:cubicBezTo>
                <a:cubicBezTo>
                  <a:pt x="76" y="229"/>
                  <a:pt x="70" y="226"/>
                  <a:pt x="63" y="225"/>
                </a:cubicBezTo>
                <a:cubicBezTo>
                  <a:pt x="50" y="221"/>
                  <a:pt x="35" y="224"/>
                  <a:pt x="23" y="232"/>
                </a:cubicBezTo>
                <a:cubicBezTo>
                  <a:pt x="12" y="239"/>
                  <a:pt x="4" y="251"/>
                  <a:pt x="2" y="265"/>
                </a:cubicBezTo>
                <a:cubicBezTo>
                  <a:pt x="0" y="282"/>
                  <a:pt x="6" y="300"/>
                  <a:pt x="20" y="311"/>
                </a:cubicBezTo>
                <a:cubicBezTo>
                  <a:pt x="26" y="316"/>
                  <a:pt x="32" y="319"/>
                  <a:pt x="39" y="320"/>
                </a:cubicBezTo>
                <a:cubicBezTo>
                  <a:pt x="47" y="322"/>
                  <a:pt x="57" y="322"/>
                  <a:pt x="66" y="319"/>
                </a:cubicBezTo>
                <a:cubicBezTo>
                  <a:pt x="68" y="319"/>
                  <a:pt x="69" y="319"/>
                  <a:pt x="71" y="319"/>
                </a:cubicBezTo>
                <a:cubicBezTo>
                  <a:pt x="73" y="320"/>
                  <a:pt x="75" y="320"/>
                  <a:pt x="76" y="321"/>
                </a:cubicBezTo>
                <a:cubicBezTo>
                  <a:pt x="147" y="390"/>
                  <a:pt x="147" y="390"/>
                  <a:pt x="147" y="390"/>
                </a:cubicBezTo>
                <a:cubicBezTo>
                  <a:pt x="149" y="392"/>
                  <a:pt x="150" y="396"/>
                  <a:pt x="149" y="398"/>
                </a:cubicBezTo>
                <a:cubicBezTo>
                  <a:pt x="149" y="398"/>
                  <a:pt x="149" y="398"/>
                  <a:pt x="149" y="398"/>
                </a:cubicBezTo>
                <a:cubicBezTo>
                  <a:pt x="149" y="398"/>
                  <a:pt x="149" y="398"/>
                  <a:pt x="149" y="398"/>
                </a:cubicBezTo>
                <a:cubicBezTo>
                  <a:pt x="144" y="419"/>
                  <a:pt x="150" y="439"/>
                  <a:pt x="165" y="451"/>
                </a:cubicBezTo>
                <a:cubicBezTo>
                  <a:pt x="171" y="456"/>
                  <a:pt x="177" y="459"/>
                  <a:pt x="184" y="461"/>
                </a:cubicBezTo>
                <a:cubicBezTo>
                  <a:pt x="199" y="464"/>
                  <a:pt x="213" y="461"/>
                  <a:pt x="225" y="453"/>
                </a:cubicBezTo>
                <a:cubicBezTo>
                  <a:pt x="243" y="440"/>
                  <a:pt x="250" y="417"/>
                  <a:pt x="243" y="396"/>
                </a:cubicBezTo>
                <a:cubicBezTo>
                  <a:pt x="238" y="381"/>
                  <a:pt x="224" y="369"/>
                  <a:pt x="208" y="365"/>
                </a:cubicBezTo>
                <a:cubicBezTo>
                  <a:pt x="203" y="363"/>
                  <a:pt x="197" y="363"/>
                  <a:pt x="191" y="364"/>
                </a:cubicBezTo>
                <a:cubicBezTo>
                  <a:pt x="188" y="364"/>
                  <a:pt x="185" y="365"/>
                  <a:pt x="181" y="366"/>
                </a:cubicBezTo>
                <a:cubicBezTo>
                  <a:pt x="180" y="366"/>
                  <a:pt x="178" y="366"/>
                  <a:pt x="177" y="366"/>
                </a:cubicBezTo>
                <a:cubicBezTo>
                  <a:pt x="175" y="365"/>
                  <a:pt x="173" y="365"/>
                  <a:pt x="172" y="364"/>
                </a:cubicBezTo>
                <a:cubicBezTo>
                  <a:pt x="101" y="295"/>
                  <a:pt x="101" y="295"/>
                  <a:pt x="101" y="295"/>
                </a:cubicBezTo>
                <a:cubicBezTo>
                  <a:pt x="99" y="293"/>
                  <a:pt x="98" y="289"/>
                  <a:pt x="99" y="288"/>
                </a:cubicBezTo>
                <a:cubicBezTo>
                  <a:pt x="99" y="287"/>
                  <a:pt x="99" y="287"/>
                  <a:pt x="99" y="287"/>
                </a:cubicBezTo>
                <a:cubicBezTo>
                  <a:pt x="99" y="286"/>
                  <a:pt x="99" y="286"/>
                  <a:pt x="99" y="286"/>
                </a:cubicBezTo>
                <a:cubicBezTo>
                  <a:pt x="100" y="283"/>
                  <a:pt x="101" y="280"/>
                  <a:pt x="101" y="276"/>
                </a:cubicBezTo>
                <a:cubicBezTo>
                  <a:pt x="101" y="273"/>
                  <a:pt x="103" y="270"/>
                  <a:pt x="106" y="269"/>
                </a:cubicBezTo>
                <a:cubicBezTo>
                  <a:pt x="228" y="216"/>
                  <a:pt x="228" y="216"/>
                  <a:pt x="228" y="216"/>
                </a:cubicBezTo>
                <a:cubicBezTo>
                  <a:pt x="229" y="215"/>
                  <a:pt x="231" y="215"/>
                  <a:pt x="232" y="215"/>
                </a:cubicBezTo>
                <a:cubicBezTo>
                  <a:pt x="234" y="216"/>
                  <a:pt x="236" y="217"/>
                  <a:pt x="238" y="219"/>
                </a:cubicBezTo>
                <a:cubicBezTo>
                  <a:pt x="239" y="219"/>
                  <a:pt x="240" y="219"/>
                  <a:pt x="240" y="220"/>
                </a:cubicBezTo>
                <a:cubicBezTo>
                  <a:pt x="245" y="223"/>
                  <a:pt x="251" y="225"/>
                  <a:pt x="256" y="227"/>
                </a:cubicBezTo>
                <a:cubicBezTo>
                  <a:pt x="257" y="227"/>
                  <a:pt x="258" y="227"/>
                  <a:pt x="259" y="227"/>
                </a:cubicBezTo>
                <a:cubicBezTo>
                  <a:pt x="270" y="229"/>
                  <a:pt x="281" y="227"/>
                  <a:pt x="293" y="221"/>
                </a:cubicBezTo>
                <a:cubicBezTo>
                  <a:pt x="293" y="221"/>
                  <a:pt x="293" y="221"/>
                  <a:pt x="293" y="221"/>
                </a:cubicBezTo>
                <a:cubicBezTo>
                  <a:pt x="294" y="221"/>
                  <a:pt x="294" y="221"/>
                  <a:pt x="294" y="221"/>
                </a:cubicBezTo>
                <a:cubicBezTo>
                  <a:pt x="295" y="220"/>
                  <a:pt x="297" y="220"/>
                  <a:pt x="299" y="220"/>
                </a:cubicBezTo>
                <a:cubicBezTo>
                  <a:pt x="300" y="221"/>
                  <a:pt x="301" y="221"/>
                  <a:pt x="301" y="221"/>
                </a:cubicBezTo>
                <a:cubicBezTo>
                  <a:pt x="385" y="274"/>
                  <a:pt x="385" y="274"/>
                  <a:pt x="385" y="274"/>
                </a:cubicBezTo>
                <a:cubicBezTo>
                  <a:pt x="387" y="276"/>
                  <a:pt x="389" y="280"/>
                  <a:pt x="389" y="283"/>
                </a:cubicBezTo>
                <a:cubicBezTo>
                  <a:pt x="389" y="297"/>
                  <a:pt x="393" y="309"/>
                  <a:pt x="401" y="319"/>
                </a:cubicBezTo>
                <a:cubicBezTo>
                  <a:pt x="408" y="326"/>
                  <a:pt x="417" y="332"/>
                  <a:pt x="427" y="334"/>
                </a:cubicBezTo>
                <a:cubicBezTo>
                  <a:pt x="427" y="334"/>
                  <a:pt x="427" y="334"/>
                  <a:pt x="427" y="334"/>
                </a:cubicBezTo>
                <a:cubicBezTo>
                  <a:pt x="432" y="335"/>
                  <a:pt x="437" y="336"/>
                  <a:pt x="443" y="335"/>
                </a:cubicBezTo>
                <a:cubicBezTo>
                  <a:pt x="459" y="334"/>
                  <a:pt x="473" y="324"/>
                  <a:pt x="481" y="310"/>
                </a:cubicBezTo>
                <a:cubicBezTo>
                  <a:pt x="487" y="299"/>
                  <a:pt x="489" y="287"/>
                  <a:pt x="487" y="275"/>
                </a:cubicBezTo>
                <a:close/>
                <a:moveTo>
                  <a:pt x="46" y="294"/>
                </a:moveTo>
                <a:cubicBezTo>
                  <a:pt x="34" y="291"/>
                  <a:pt x="26" y="279"/>
                  <a:pt x="29" y="267"/>
                </a:cubicBezTo>
                <a:cubicBezTo>
                  <a:pt x="32" y="255"/>
                  <a:pt x="44" y="247"/>
                  <a:pt x="56" y="250"/>
                </a:cubicBezTo>
                <a:cubicBezTo>
                  <a:pt x="69" y="253"/>
                  <a:pt x="76" y="265"/>
                  <a:pt x="73" y="277"/>
                </a:cubicBezTo>
                <a:cubicBezTo>
                  <a:pt x="70" y="290"/>
                  <a:pt x="58" y="297"/>
                  <a:pt x="46" y="294"/>
                </a:cubicBezTo>
                <a:close/>
                <a:moveTo>
                  <a:pt x="202" y="391"/>
                </a:moveTo>
                <a:cubicBezTo>
                  <a:pt x="214" y="394"/>
                  <a:pt x="221" y="406"/>
                  <a:pt x="218" y="418"/>
                </a:cubicBezTo>
                <a:cubicBezTo>
                  <a:pt x="216" y="430"/>
                  <a:pt x="203" y="438"/>
                  <a:pt x="191" y="435"/>
                </a:cubicBezTo>
                <a:cubicBezTo>
                  <a:pt x="179" y="432"/>
                  <a:pt x="172" y="420"/>
                  <a:pt x="175" y="407"/>
                </a:cubicBezTo>
                <a:cubicBezTo>
                  <a:pt x="177" y="395"/>
                  <a:pt x="190" y="388"/>
                  <a:pt x="202" y="391"/>
                </a:cubicBezTo>
                <a:close/>
                <a:moveTo>
                  <a:pt x="263" y="200"/>
                </a:moveTo>
                <a:cubicBezTo>
                  <a:pt x="251" y="197"/>
                  <a:pt x="243" y="185"/>
                  <a:pt x="246" y="173"/>
                </a:cubicBezTo>
                <a:cubicBezTo>
                  <a:pt x="249" y="161"/>
                  <a:pt x="261" y="153"/>
                  <a:pt x="274" y="156"/>
                </a:cubicBezTo>
                <a:cubicBezTo>
                  <a:pt x="286" y="159"/>
                  <a:pt x="293" y="171"/>
                  <a:pt x="290" y="184"/>
                </a:cubicBezTo>
                <a:cubicBezTo>
                  <a:pt x="287" y="196"/>
                  <a:pt x="275" y="203"/>
                  <a:pt x="263" y="200"/>
                </a:cubicBezTo>
                <a:close/>
                <a:moveTo>
                  <a:pt x="457" y="48"/>
                </a:moveTo>
                <a:cubicBezTo>
                  <a:pt x="460" y="36"/>
                  <a:pt x="472" y="29"/>
                  <a:pt x="484" y="32"/>
                </a:cubicBezTo>
                <a:cubicBezTo>
                  <a:pt x="496" y="35"/>
                  <a:pt x="504" y="47"/>
                  <a:pt x="501" y="59"/>
                </a:cubicBezTo>
                <a:cubicBezTo>
                  <a:pt x="498" y="71"/>
                  <a:pt x="486" y="78"/>
                  <a:pt x="473" y="76"/>
                </a:cubicBezTo>
                <a:cubicBezTo>
                  <a:pt x="461" y="73"/>
                  <a:pt x="454" y="61"/>
                  <a:pt x="457" y="48"/>
                </a:cubicBezTo>
                <a:close/>
                <a:moveTo>
                  <a:pt x="433" y="308"/>
                </a:moveTo>
                <a:cubicBezTo>
                  <a:pt x="421" y="305"/>
                  <a:pt x="413" y="293"/>
                  <a:pt x="416" y="281"/>
                </a:cubicBezTo>
                <a:cubicBezTo>
                  <a:pt x="419" y="269"/>
                  <a:pt x="431" y="261"/>
                  <a:pt x="443" y="264"/>
                </a:cubicBezTo>
                <a:cubicBezTo>
                  <a:pt x="456" y="267"/>
                  <a:pt x="463" y="279"/>
                  <a:pt x="460" y="291"/>
                </a:cubicBezTo>
                <a:cubicBezTo>
                  <a:pt x="457" y="303"/>
                  <a:pt x="445" y="311"/>
                  <a:pt x="433"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IE"/>
          </a:p>
        </p:txBody>
      </p:sp>
      <p:grpSp>
        <p:nvGrpSpPr>
          <p:cNvPr id="28" name="Group 27"/>
          <p:cNvGrpSpPr/>
          <p:nvPr/>
        </p:nvGrpSpPr>
        <p:grpSpPr>
          <a:xfrm>
            <a:off x="5219672" y="1002321"/>
            <a:ext cx="411164" cy="448301"/>
            <a:chOff x="5218084" y="1002320"/>
            <a:chExt cx="411164" cy="448301"/>
          </a:xfrm>
        </p:grpSpPr>
        <p:sp>
          <p:nvSpPr>
            <p:cNvPr id="27" name="Oval 26"/>
            <p:cNvSpPr/>
            <p:nvPr/>
          </p:nvSpPr>
          <p:spPr>
            <a:xfrm>
              <a:off x="5323188" y="1069181"/>
              <a:ext cx="187783" cy="2583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2"/>
            <p:cNvSpPr>
              <a:spLocks noEditPoints="1"/>
            </p:cNvSpPr>
            <p:nvPr/>
          </p:nvSpPr>
          <p:spPr bwMode="auto">
            <a:xfrm>
              <a:off x="5218084" y="1002320"/>
              <a:ext cx="411164" cy="448301"/>
            </a:xfrm>
            <a:custGeom>
              <a:avLst/>
              <a:gdLst>
                <a:gd name="T0" fmla="*/ 202 w 244"/>
                <a:gd name="T1" fmla="*/ 159 h 266"/>
                <a:gd name="T2" fmla="*/ 181 w 244"/>
                <a:gd name="T3" fmla="*/ 42 h 266"/>
                <a:gd name="T4" fmla="*/ 50 w 244"/>
                <a:gd name="T5" fmla="*/ 45 h 266"/>
                <a:gd name="T6" fmla="*/ 27 w 244"/>
                <a:gd name="T7" fmla="*/ 109 h 266"/>
                <a:gd name="T8" fmla="*/ 27 w 244"/>
                <a:gd name="T9" fmla="*/ 127 h 266"/>
                <a:gd name="T10" fmla="*/ 3 w 244"/>
                <a:gd name="T11" fmla="*/ 156 h 266"/>
                <a:gd name="T12" fmla="*/ 9 w 244"/>
                <a:gd name="T13" fmla="*/ 166 h 266"/>
                <a:gd name="T14" fmla="*/ 23 w 244"/>
                <a:gd name="T15" fmla="*/ 169 h 266"/>
                <a:gd name="T16" fmla="*/ 23 w 244"/>
                <a:gd name="T17" fmla="*/ 179 h 266"/>
                <a:gd name="T18" fmla="*/ 23 w 244"/>
                <a:gd name="T19" fmla="*/ 188 h 266"/>
                <a:gd name="T20" fmla="*/ 23 w 244"/>
                <a:gd name="T21" fmla="*/ 193 h 266"/>
                <a:gd name="T22" fmla="*/ 26 w 244"/>
                <a:gd name="T23" fmla="*/ 201 h 266"/>
                <a:gd name="T24" fmla="*/ 28 w 244"/>
                <a:gd name="T25" fmla="*/ 211 h 266"/>
                <a:gd name="T26" fmla="*/ 33 w 244"/>
                <a:gd name="T27" fmla="*/ 232 h 266"/>
                <a:gd name="T28" fmla="*/ 84 w 244"/>
                <a:gd name="T29" fmla="*/ 230 h 266"/>
                <a:gd name="T30" fmla="*/ 92 w 244"/>
                <a:gd name="T31" fmla="*/ 265 h 266"/>
                <a:gd name="T32" fmla="*/ 180 w 244"/>
                <a:gd name="T33" fmla="*/ 266 h 266"/>
                <a:gd name="T34" fmla="*/ 188 w 244"/>
                <a:gd name="T35" fmla="*/ 266 h 266"/>
                <a:gd name="T36" fmla="*/ 182 w 244"/>
                <a:gd name="T37" fmla="*/ 207 h 266"/>
                <a:gd name="T38" fmla="*/ 202 w 244"/>
                <a:gd name="T39" fmla="*/ 159 h 266"/>
                <a:gd name="T40" fmla="*/ 124 w 244"/>
                <a:gd name="T41" fmla="*/ 167 h 266"/>
                <a:gd name="T42" fmla="*/ 115 w 244"/>
                <a:gd name="T43" fmla="*/ 170 h 266"/>
                <a:gd name="T44" fmla="*/ 106 w 244"/>
                <a:gd name="T45" fmla="*/ 167 h 266"/>
                <a:gd name="T46" fmla="*/ 103 w 244"/>
                <a:gd name="T47" fmla="*/ 158 h 266"/>
                <a:gd name="T48" fmla="*/ 106 w 244"/>
                <a:gd name="T49" fmla="*/ 149 h 266"/>
                <a:gd name="T50" fmla="*/ 115 w 244"/>
                <a:gd name="T51" fmla="*/ 145 h 266"/>
                <a:gd name="T52" fmla="*/ 124 w 244"/>
                <a:gd name="T53" fmla="*/ 149 h 266"/>
                <a:gd name="T54" fmla="*/ 128 w 244"/>
                <a:gd name="T55" fmla="*/ 158 h 266"/>
                <a:gd name="T56" fmla="*/ 124 w 244"/>
                <a:gd name="T57" fmla="*/ 167 h 266"/>
                <a:gd name="T58" fmla="*/ 149 w 244"/>
                <a:gd name="T59" fmla="*/ 92 h 266"/>
                <a:gd name="T60" fmla="*/ 145 w 244"/>
                <a:gd name="T61" fmla="*/ 101 h 266"/>
                <a:gd name="T62" fmla="*/ 137 w 244"/>
                <a:gd name="T63" fmla="*/ 109 h 266"/>
                <a:gd name="T64" fmla="*/ 129 w 244"/>
                <a:gd name="T65" fmla="*/ 117 h 266"/>
                <a:gd name="T66" fmla="*/ 126 w 244"/>
                <a:gd name="T67" fmla="*/ 124 h 266"/>
                <a:gd name="T68" fmla="*/ 125 w 244"/>
                <a:gd name="T69" fmla="*/ 135 h 266"/>
                <a:gd name="T70" fmla="*/ 105 w 244"/>
                <a:gd name="T71" fmla="*/ 135 h 266"/>
                <a:gd name="T72" fmla="*/ 105 w 244"/>
                <a:gd name="T73" fmla="*/ 131 h 266"/>
                <a:gd name="T74" fmla="*/ 108 w 244"/>
                <a:gd name="T75" fmla="*/ 114 h 266"/>
                <a:gd name="T76" fmla="*/ 120 w 244"/>
                <a:gd name="T77" fmla="*/ 99 h 266"/>
                <a:gd name="T78" fmla="*/ 129 w 244"/>
                <a:gd name="T79" fmla="*/ 89 h 266"/>
                <a:gd name="T80" fmla="*/ 131 w 244"/>
                <a:gd name="T81" fmla="*/ 83 h 266"/>
                <a:gd name="T82" fmla="*/ 127 w 244"/>
                <a:gd name="T83" fmla="*/ 76 h 266"/>
                <a:gd name="T84" fmla="*/ 117 w 244"/>
                <a:gd name="T85" fmla="*/ 72 h 266"/>
                <a:gd name="T86" fmla="*/ 106 w 244"/>
                <a:gd name="T87" fmla="*/ 76 h 266"/>
                <a:gd name="T88" fmla="*/ 101 w 244"/>
                <a:gd name="T89" fmla="*/ 86 h 266"/>
                <a:gd name="T90" fmla="*/ 82 w 244"/>
                <a:gd name="T91" fmla="*/ 86 h 266"/>
                <a:gd name="T92" fmla="*/ 92 w 244"/>
                <a:gd name="T93" fmla="*/ 63 h 266"/>
                <a:gd name="T94" fmla="*/ 117 w 244"/>
                <a:gd name="T95" fmla="*/ 54 h 266"/>
                <a:gd name="T96" fmla="*/ 135 w 244"/>
                <a:gd name="T97" fmla="*/ 58 h 266"/>
                <a:gd name="T98" fmla="*/ 147 w 244"/>
                <a:gd name="T99" fmla="*/ 69 h 266"/>
                <a:gd name="T100" fmla="*/ 151 w 244"/>
                <a:gd name="T101" fmla="*/ 84 h 266"/>
                <a:gd name="T102" fmla="*/ 149 w 244"/>
                <a:gd name="T103" fmla="*/ 9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266">
                  <a:moveTo>
                    <a:pt x="202" y="159"/>
                  </a:moveTo>
                  <a:cubicBezTo>
                    <a:pt x="202" y="159"/>
                    <a:pt x="244" y="88"/>
                    <a:pt x="181" y="42"/>
                  </a:cubicBezTo>
                  <a:cubicBezTo>
                    <a:pt x="181" y="42"/>
                    <a:pt x="120" y="0"/>
                    <a:pt x="50" y="45"/>
                  </a:cubicBezTo>
                  <a:cubicBezTo>
                    <a:pt x="50" y="45"/>
                    <a:pt x="22" y="64"/>
                    <a:pt x="27" y="109"/>
                  </a:cubicBezTo>
                  <a:cubicBezTo>
                    <a:pt x="27" y="109"/>
                    <a:pt x="31" y="122"/>
                    <a:pt x="27" y="127"/>
                  </a:cubicBezTo>
                  <a:cubicBezTo>
                    <a:pt x="3" y="156"/>
                    <a:pt x="3" y="156"/>
                    <a:pt x="3" y="156"/>
                  </a:cubicBezTo>
                  <a:cubicBezTo>
                    <a:pt x="3" y="156"/>
                    <a:pt x="0" y="165"/>
                    <a:pt x="9" y="166"/>
                  </a:cubicBezTo>
                  <a:cubicBezTo>
                    <a:pt x="23" y="169"/>
                    <a:pt x="23" y="169"/>
                    <a:pt x="23" y="169"/>
                  </a:cubicBezTo>
                  <a:cubicBezTo>
                    <a:pt x="23" y="179"/>
                    <a:pt x="23" y="179"/>
                    <a:pt x="23" y="179"/>
                  </a:cubicBezTo>
                  <a:cubicBezTo>
                    <a:pt x="23" y="179"/>
                    <a:pt x="16" y="184"/>
                    <a:pt x="23" y="188"/>
                  </a:cubicBezTo>
                  <a:cubicBezTo>
                    <a:pt x="23" y="188"/>
                    <a:pt x="27" y="191"/>
                    <a:pt x="23" y="193"/>
                  </a:cubicBezTo>
                  <a:cubicBezTo>
                    <a:pt x="23" y="193"/>
                    <a:pt x="16" y="198"/>
                    <a:pt x="26" y="201"/>
                  </a:cubicBezTo>
                  <a:cubicBezTo>
                    <a:pt x="26" y="201"/>
                    <a:pt x="31" y="205"/>
                    <a:pt x="28" y="211"/>
                  </a:cubicBezTo>
                  <a:cubicBezTo>
                    <a:pt x="28" y="211"/>
                    <a:pt x="20" y="222"/>
                    <a:pt x="33" y="232"/>
                  </a:cubicBezTo>
                  <a:cubicBezTo>
                    <a:pt x="34" y="232"/>
                    <a:pt x="41" y="239"/>
                    <a:pt x="84" y="230"/>
                  </a:cubicBezTo>
                  <a:cubicBezTo>
                    <a:pt x="84" y="230"/>
                    <a:pt x="95" y="233"/>
                    <a:pt x="92" y="265"/>
                  </a:cubicBezTo>
                  <a:cubicBezTo>
                    <a:pt x="95" y="265"/>
                    <a:pt x="180" y="266"/>
                    <a:pt x="180" y="266"/>
                  </a:cubicBezTo>
                  <a:cubicBezTo>
                    <a:pt x="188" y="266"/>
                    <a:pt x="188" y="266"/>
                    <a:pt x="188" y="266"/>
                  </a:cubicBezTo>
                  <a:cubicBezTo>
                    <a:pt x="188" y="266"/>
                    <a:pt x="181" y="234"/>
                    <a:pt x="182" y="207"/>
                  </a:cubicBezTo>
                  <a:cubicBezTo>
                    <a:pt x="182" y="207"/>
                    <a:pt x="189" y="178"/>
                    <a:pt x="202" y="159"/>
                  </a:cubicBezTo>
                  <a:close/>
                  <a:moveTo>
                    <a:pt x="124" y="167"/>
                  </a:moveTo>
                  <a:cubicBezTo>
                    <a:pt x="122" y="169"/>
                    <a:pt x="119" y="170"/>
                    <a:pt x="115" y="170"/>
                  </a:cubicBezTo>
                  <a:cubicBezTo>
                    <a:pt x="112" y="170"/>
                    <a:pt x="109" y="169"/>
                    <a:pt x="106" y="167"/>
                  </a:cubicBezTo>
                  <a:cubicBezTo>
                    <a:pt x="104" y="164"/>
                    <a:pt x="103" y="161"/>
                    <a:pt x="103" y="158"/>
                  </a:cubicBezTo>
                  <a:cubicBezTo>
                    <a:pt x="103" y="154"/>
                    <a:pt x="104" y="152"/>
                    <a:pt x="106" y="149"/>
                  </a:cubicBezTo>
                  <a:cubicBezTo>
                    <a:pt x="109" y="147"/>
                    <a:pt x="112" y="145"/>
                    <a:pt x="115" y="145"/>
                  </a:cubicBezTo>
                  <a:cubicBezTo>
                    <a:pt x="119" y="145"/>
                    <a:pt x="122" y="147"/>
                    <a:pt x="124" y="149"/>
                  </a:cubicBezTo>
                  <a:cubicBezTo>
                    <a:pt x="127" y="152"/>
                    <a:pt x="128" y="154"/>
                    <a:pt x="128" y="158"/>
                  </a:cubicBezTo>
                  <a:cubicBezTo>
                    <a:pt x="128" y="161"/>
                    <a:pt x="127" y="164"/>
                    <a:pt x="124" y="167"/>
                  </a:cubicBezTo>
                  <a:close/>
                  <a:moveTo>
                    <a:pt x="149" y="92"/>
                  </a:moveTo>
                  <a:cubicBezTo>
                    <a:pt x="149" y="95"/>
                    <a:pt x="147" y="98"/>
                    <a:pt x="145" y="101"/>
                  </a:cubicBezTo>
                  <a:cubicBezTo>
                    <a:pt x="144" y="102"/>
                    <a:pt x="141" y="105"/>
                    <a:pt x="137" y="109"/>
                  </a:cubicBezTo>
                  <a:cubicBezTo>
                    <a:pt x="133" y="113"/>
                    <a:pt x="130" y="116"/>
                    <a:pt x="129" y="117"/>
                  </a:cubicBezTo>
                  <a:cubicBezTo>
                    <a:pt x="128" y="119"/>
                    <a:pt x="127" y="121"/>
                    <a:pt x="126" y="124"/>
                  </a:cubicBezTo>
                  <a:cubicBezTo>
                    <a:pt x="125" y="126"/>
                    <a:pt x="125" y="130"/>
                    <a:pt x="125" y="135"/>
                  </a:cubicBezTo>
                  <a:cubicBezTo>
                    <a:pt x="105" y="135"/>
                    <a:pt x="105" y="135"/>
                    <a:pt x="105" y="135"/>
                  </a:cubicBezTo>
                  <a:cubicBezTo>
                    <a:pt x="105" y="131"/>
                    <a:pt x="105" y="131"/>
                    <a:pt x="105" y="131"/>
                  </a:cubicBezTo>
                  <a:cubicBezTo>
                    <a:pt x="105" y="125"/>
                    <a:pt x="106" y="119"/>
                    <a:pt x="108" y="114"/>
                  </a:cubicBezTo>
                  <a:cubicBezTo>
                    <a:pt x="111" y="108"/>
                    <a:pt x="115" y="103"/>
                    <a:pt x="120" y="99"/>
                  </a:cubicBezTo>
                  <a:cubicBezTo>
                    <a:pt x="125" y="94"/>
                    <a:pt x="128" y="91"/>
                    <a:pt x="129" y="89"/>
                  </a:cubicBezTo>
                  <a:cubicBezTo>
                    <a:pt x="130" y="88"/>
                    <a:pt x="131" y="86"/>
                    <a:pt x="131" y="83"/>
                  </a:cubicBezTo>
                  <a:cubicBezTo>
                    <a:pt x="131" y="80"/>
                    <a:pt x="130" y="78"/>
                    <a:pt x="127" y="76"/>
                  </a:cubicBezTo>
                  <a:cubicBezTo>
                    <a:pt x="124" y="73"/>
                    <a:pt x="121" y="72"/>
                    <a:pt x="117" y="72"/>
                  </a:cubicBezTo>
                  <a:cubicBezTo>
                    <a:pt x="112" y="72"/>
                    <a:pt x="108" y="74"/>
                    <a:pt x="106" y="76"/>
                  </a:cubicBezTo>
                  <a:cubicBezTo>
                    <a:pt x="103" y="79"/>
                    <a:pt x="101" y="82"/>
                    <a:pt x="101" y="86"/>
                  </a:cubicBezTo>
                  <a:cubicBezTo>
                    <a:pt x="82" y="86"/>
                    <a:pt x="82" y="86"/>
                    <a:pt x="82" y="86"/>
                  </a:cubicBezTo>
                  <a:cubicBezTo>
                    <a:pt x="82" y="77"/>
                    <a:pt x="85" y="69"/>
                    <a:pt x="92" y="63"/>
                  </a:cubicBezTo>
                  <a:cubicBezTo>
                    <a:pt x="98" y="57"/>
                    <a:pt x="107" y="54"/>
                    <a:pt x="117" y="54"/>
                  </a:cubicBezTo>
                  <a:cubicBezTo>
                    <a:pt x="124" y="54"/>
                    <a:pt x="130" y="55"/>
                    <a:pt x="135" y="58"/>
                  </a:cubicBezTo>
                  <a:cubicBezTo>
                    <a:pt x="140" y="60"/>
                    <a:pt x="144" y="64"/>
                    <a:pt x="147" y="69"/>
                  </a:cubicBezTo>
                  <a:cubicBezTo>
                    <a:pt x="149" y="74"/>
                    <a:pt x="151" y="79"/>
                    <a:pt x="151" y="84"/>
                  </a:cubicBezTo>
                  <a:cubicBezTo>
                    <a:pt x="151" y="87"/>
                    <a:pt x="150" y="89"/>
                    <a:pt x="149" y="92"/>
                  </a:cubicBezTo>
                  <a:close/>
                </a:path>
              </a:pathLst>
            </a:custGeom>
            <a:solidFill>
              <a:schemeClr val="accent1">
                <a:lumMod val="75000"/>
              </a:schemeClr>
            </a:solidFill>
            <a:ln>
              <a:solidFill>
                <a:schemeClr val="bg1"/>
              </a:solidFill>
            </a:ln>
            <a:extLst/>
          </p:spPr>
          <p:txBody>
            <a:bodyPr vert="horz" wrap="square" lIns="91440" tIns="45720" rIns="91440" bIns="45720" numCol="1" anchor="t" anchorCtr="0" compatLnSpc="1">
              <a:prstTxWarp prst="textNoShape">
                <a:avLst/>
              </a:prstTxWarp>
            </a:bodyPr>
            <a:lstStyle/>
            <a:p>
              <a:endParaRPr lang="en-IE"/>
            </a:p>
          </p:txBody>
        </p:sp>
      </p:grpSp>
      <p:grpSp>
        <p:nvGrpSpPr>
          <p:cNvPr id="46" name="Group 45"/>
          <p:cNvGrpSpPr/>
          <p:nvPr/>
        </p:nvGrpSpPr>
        <p:grpSpPr>
          <a:xfrm>
            <a:off x="9498014" y="204151"/>
            <a:ext cx="1624013" cy="736611"/>
            <a:chOff x="9422606" y="-420"/>
            <a:chExt cx="1624013" cy="736611"/>
          </a:xfrm>
        </p:grpSpPr>
        <p:sp>
          <p:nvSpPr>
            <p:cNvPr id="30" name="Isosceles Triangle 29"/>
            <p:cNvSpPr/>
            <p:nvPr/>
          </p:nvSpPr>
          <p:spPr>
            <a:xfrm>
              <a:off x="9422606" y="-420"/>
              <a:ext cx="1624013" cy="273592"/>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000" dirty="0"/>
            </a:p>
          </p:txBody>
        </p:sp>
        <p:sp>
          <p:nvSpPr>
            <p:cNvPr id="41" name="Rectangle 40"/>
            <p:cNvSpPr/>
            <p:nvPr/>
          </p:nvSpPr>
          <p:spPr>
            <a:xfrm>
              <a:off x="9496425" y="619404"/>
              <a:ext cx="1476374" cy="1167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1" name="Rounded Rectangle 30"/>
            <p:cNvSpPr/>
            <p:nvPr/>
          </p:nvSpPr>
          <p:spPr>
            <a:xfrm>
              <a:off x="9496425" y="298880"/>
              <a:ext cx="467001" cy="240179"/>
            </a:xfrm>
            <a:prstGeom prst="roundRect">
              <a:avLst>
                <a:gd name="adj" fmla="val 121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People</a:t>
              </a:r>
            </a:p>
          </p:txBody>
        </p:sp>
        <p:sp>
          <p:nvSpPr>
            <p:cNvPr id="32" name="Rounded Rectangle 31"/>
            <p:cNvSpPr/>
            <p:nvPr/>
          </p:nvSpPr>
          <p:spPr>
            <a:xfrm>
              <a:off x="10001111" y="298880"/>
              <a:ext cx="467001" cy="240179"/>
            </a:xfrm>
            <a:prstGeom prst="roundRect">
              <a:avLst>
                <a:gd name="adj" fmla="val 658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Process</a:t>
              </a:r>
            </a:p>
          </p:txBody>
        </p:sp>
        <p:sp>
          <p:nvSpPr>
            <p:cNvPr id="33" name="Rounded Rectangle 32"/>
            <p:cNvSpPr/>
            <p:nvPr/>
          </p:nvSpPr>
          <p:spPr>
            <a:xfrm>
              <a:off x="10505798" y="298880"/>
              <a:ext cx="467001" cy="240179"/>
            </a:xfrm>
            <a:prstGeom prst="roundRect">
              <a:avLst>
                <a:gd name="adj" fmla="val 882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Tools</a:t>
              </a:r>
            </a:p>
          </p:txBody>
        </p:sp>
        <p:sp>
          <p:nvSpPr>
            <p:cNvPr id="44" name="Rectangle 43"/>
            <p:cNvSpPr/>
            <p:nvPr/>
          </p:nvSpPr>
          <p:spPr>
            <a:xfrm>
              <a:off x="9496425" y="564767"/>
              <a:ext cx="1476374" cy="343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8" name="TextBox 17"/>
            <p:cNvSpPr txBox="1"/>
            <p:nvPr/>
          </p:nvSpPr>
          <p:spPr>
            <a:xfrm>
              <a:off x="10012597" y="79953"/>
              <a:ext cx="444031" cy="153888"/>
            </a:xfrm>
            <a:prstGeom prst="rect">
              <a:avLst/>
            </a:prstGeom>
            <a:noFill/>
          </p:spPr>
          <p:txBody>
            <a:bodyPr wrap="none" lIns="0" tIns="0" rIns="0" bIns="0" rtlCol="0">
              <a:spAutoFit/>
            </a:bodyPr>
            <a:lstStyle/>
            <a:p>
              <a:pPr lvl="0" algn="ctr"/>
              <a:r>
                <a:rPr lang="en-US" sz="1000" dirty="0">
                  <a:solidFill>
                    <a:prstClr val="white"/>
                  </a:solidFill>
                </a:rPr>
                <a:t>DevOps</a:t>
              </a:r>
            </a:p>
          </p:txBody>
        </p:sp>
      </p:grpSp>
    </p:spTree>
    <p:extLst>
      <p:ext uri="{BB962C8B-B14F-4D97-AF65-F5344CB8AC3E}">
        <p14:creationId xmlns:p14="http://schemas.microsoft.com/office/powerpoint/2010/main" val="259062466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Avanade’s Seven Guiding Principles to DevOps</a:t>
            </a:r>
          </a:p>
        </p:txBody>
      </p:sp>
      <p:sp>
        <p:nvSpPr>
          <p:cNvPr id="3" name="Teardrop 2"/>
          <p:cNvSpPr/>
          <p:nvPr/>
        </p:nvSpPr>
        <p:spPr>
          <a:xfrm rot="5400000">
            <a:off x="533400" y="1320636"/>
            <a:ext cx="883098" cy="883097"/>
          </a:xfrm>
          <a:prstGeom prst="teardrop">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 name="Teardrop 3"/>
          <p:cNvSpPr/>
          <p:nvPr/>
        </p:nvSpPr>
        <p:spPr>
          <a:xfrm rot="5400000">
            <a:off x="533400" y="2663207"/>
            <a:ext cx="883098" cy="883097"/>
          </a:xfrm>
          <a:prstGeom prst="teardrop">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Teardrop 4"/>
          <p:cNvSpPr/>
          <p:nvPr/>
        </p:nvSpPr>
        <p:spPr>
          <a:xfrm rot="5400000">
            <a:off x="533400" y="4005612"/>
            <a:ext cx="883098" cy="883097"/>
          </a:xfrm>
          <a:prstGeom prst="teardrop">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 name="Teardrop 5"/>
          <p:cNvSpPr/>
          <p:nvPr/>
        </p:nvSpPr>
        <p:spPr>
          <a:xfrm rot="5400000">
            <a:off x="4132505" y="1320637"/>
            <a:ext cx="883098" cy="883097"/>
          </a:xfrm>
          <a:prstGeom prst="teardrop">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 name="Teardrop 6"/>
          <p:cNvSpPr/>
          <p:nvPr/>
        </p:nvSpPr>
        <p:spPr>
          <a:xfrm rot="5400000">
            <a:off x="4132505" y="2663208"/>
            <a:ext cx="883098" cy="883097"/>
          </a:xfrm>
          <a:prstGeom prst="teardrop">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8" name="Teardrop 7"/>
          <p:cNvSpPr/>
          <p:nvPr/>
        </p:nvSpPr>
        <p:spPr>
          <a:xfrm rot="5400000">
            <a:off x="4132505" y="4003059"/>
            <a:ext cx="883098" cy="883097"/>
          </a:xfrm>
          <a:prstGeom prst="teardrop">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9" name="Teardrop 8"/>
          <p:cNvSpPr/>
          <p:nvPr/>
        </p:nvSpPr>
        <p:spPr>
          <a:xfrm rot="5400000">
            <a:off x="7780386" y="1320637"/>
            <a:ext cx="883098" cy="883097"/>
          </a:xfrm>
          <a:prstGeom prst="teardrop">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cxnSp>
        <p:nvCxnSpPr>
          <p:cNvPr id="10" name="Straight Connector 9"/>
          <p:cNvCxnSpPr/>
          <p:nvPr/>
        </p:nvCxnSpPr>
        <p:spPr>
          <a:xfrm>
            <a:off x="1509459" y="2203730"/>
            <a:ext cx="2555334" cy="0"/>
          </a:xfrm>
          <a:prstGeom prst="line">
            <a:avLst/>
          </a:prstGeom>
          <a:ln w="12700" cap="rnd">
            <a:solidFill>
              <a:schemeClr val="accent1"/>
            </a:solidFill>
            <a:prstDash val="sysDot"/>
            <a:headEnd type="none"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09459" y="3546301"/>
            <a:ext cx="2555334" cy="0"/>
          </a:xfrm>
          <a:prstGeom prst="line">
            <a:avLst/>
          </a:prstGeom>
          <a:ln w="12700" cap="rnd">
            <a:solidFill>
              <a:schemeClr val="accent1"/>
            </a:solidFill>
            <a:prstDash val="sysDot"/>
            <a:headEnd type="none"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09459" y="4879335"/>
            <a:ext cx="2555334" cy="0"/>
          </a:xfrm>
          <a:prstGeom prst="line">
            <a:avLst/>
          </a:prstGeom>
          <a:ln w="12700" cap="rnd">
            <a:solidFill>
              <a:schemeClr val="accent1"/>
            </a:solidFill>
            <a:prstDash val="sysDot"/>
            <a:headEnd type="none"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08564" y="2203731"/>
            <a:ext cx="2555334" cy="0"/>
          </a:xfrm>
          <a:prstGeom prst="line">
            <a:avLst/>
          </a:prstGeom>
          <a:ln w="12700" cap="rnd">
            <a:solidFill>
              <a:schemeClr val="accent1"/>
            </a:solidFill>
            <a:prstDash val="sysDot"/>
            <a:headEnd type="none"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08564" y="3546302"/>
            <a:ext cx="2555334" cy="0"/>
          </a:xfrm>
          <a:prstGeom prst="line">
            <a:avLst/>
          </a:prstGeom>
          <a:ln w="12700" cap="rnd">
            <a:solidFill>
              <a:schemeClr val="accent1"/>
            </a:solidFill>
            <a:prstDash val="sysDot"/>
            <a:headEnd type="none"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108564" y="4886153"/>
            <a:ext cx="2555334" cy="0"/>
          </a:xfrm>
          <a:prstGeom prst="line">
            <a:avLst/>
          </a:prstGeom>
          <a:ln w="12700" cap="rnd">
            <a:solidFill>
              <a:schemeClr val="accent1"/>
            </a:solidFill>
            <a:prstDash val="sysDot"/>
            <a:headEnd type="none"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762170" y="2203731"/>
            <a:ext cx="2910992" cy="0"/>
          </a:xfrm>
          <a:prstGeom prst="line">
            <a:avLst/>
          </a:prstGeom>
          <a:ln w="12700" cap="rnd">
            <a:solidFill>
              <a:schemeClr val="accent1"/>
            </a:solidFill>
            <a:prstDash val="sysDot"/>
            <a:headEnd type="none"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509459" y="1754788"/>
            <a:ext cx="2684453" cy="427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71981" bIns="0" rtlCol="0" anchor="ctr"/>
          <a:lstStyle/>
          <a:p>
            <a:r>
              <a:rPr lang="en-SG" sz="1699" b="1" dirty="0">
                <a:solidFill>
                  <a:schemeClr val="tx2"/>
                </a:solidFill>
              </a:rPr>
              <a:t>1.</a:t>
            </a:r>
            <a:r>
              <a:rPr lang="en-SG" sz="1699" dirty="0">
                <a:solidFill>
                  <a:schemeClr val="tx2"/>
                </a:solidFill>
              </a:rPr>
              <a:t> Cohesive Teams</a:t>
            </a:r>
          </a:p>
        </p:txBody>
      </p:sp>
      <p:sp>
        <p:nvSpPr>
          <p:cNvPr id="18" name="Rectangle 17"/>
          <p:cNvSpPr/>
          <p:nvPr/>
        </p:nvSpPr>
        <p:spPr>
          <a:xfrm>
            <a:off x="1509459" y="3096805"/>
            <a:ext cx="2684453" cy="427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71981" bIns="0" rtlCol="0" anchor="ctr"/>
          <a:lstStyle/>
          <a:p>
            <a:r>
              <a:rPr lang="en-SG" sz="1699" b="1" dirty="0">
                <a:solidFill>
                  <a:schemeClr val="tx2"/>
                </a:solidFill>
              </a:rPr>
              <a:t>2.</a:t>
            </a:r>
            <a:r>
              <a:rPr lang="en-SG" sz="1699" dirty="0">
                <a:solidFill>
                  <a:schemeClr val="tx2"/>
                </a:solidFill>
              </a:rPr>
              <a:t> Test Early &amp; Often</a:t>
            </a:r>
          </a:p>
        </p:txBody>
      </p:sp>
      <p:sp>
        <p:nvSpPr>
          <p:cNvPr id="19" name="Rectangle 18"/>
          <p:cNvSpPr/>
          <p:nvPr/>
        </p:nvSpPr>
        <p:spPr>
          <a:xfrm>
            <a:off x="1509459" y="4427582"/>
            <a:ext cx="2684453" cy="427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71981" bIns="0" rtlCol="0" anchor="ctr"/>
          <a:lstStyle/>
          <a:p>
            <a:r>
              <a:rPr lang="en-SG" sz="1699" b="1" dirty="0">
                <a:solidFill>
                  <a:schemeClr val="tx2"/>
                </a:solidFill>
              </a:rPr>
              <a:t>3.</a:t>
            </a:r>
            <a:r>
              <a:rPr lang="en-SG" sz="1699" dirty="0">
                <a:solidFill>
                  <a:schemeClr val="tx2"/>
                </a:solidFill>
              </a:rPr>
              <a:t> Improve Continuously</a:t>
            </a:r>
          </a:p>
        </p:txBody>
      </p:sp>
      <p:sp>
        <p:nvSpPr>
          <p:cNvPr id="20" name="Rectangle 19"/>
          <p:cNvSpPr/>
          <p:nvPr/>
        </p:nvSpPr>
        <p:spPr>
          <a:xfrm>
            <a:off x="5108565" y="1754789"/>
            <a:ext cx="2684453" cy="427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71981" bIns="0" rtlCol="0" anchor="ctr"/>
          <a:lstStyle/>
          <a:p>
            <a:r>
              <a:rPr lang="en-SG" sz="1699" b="1" dirty="0">
                <a:solidFill>
                  <a:schemeClr val="tx2"/>
                </a:solidFill>
              </a:rPr>
              <a:t>4.</a:t>
            </a:r>
            <a:r>
              <a:rPr lang="en-SG" sz="1699" dirty="0">
                <a:solidFill>
                  <a:schemeClr val="tx2"/>
                </a:solidFill>
              </a:rPr>
              <a:t> Automate Everything</a:t>
            </a:r>
          </a:p>
        </p:txBody>
      </p:sp>
      <p:sp>
        <p:nvSpPr>
          <p:cNvPr id="21" name="Rectangle 20"/>
          <p:cNvSpPr/>
          <p:nvPr/>
        </p:nvSpPr>
        <p:spPr>
          <a:xfrm>
            <a:off x="5108565" y="3096806"/>
            <a:ext cx="2684453" cy="427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71981" bIns="0" rtlCol="0" anchor="ctr"/>
          <a:lstStyle/>
          <a:p>
            <a:r>
              <a:rPr lang="en-SG" sz="1699" b="1" dirty="0">
                <a:solidFill>
                  <a:schemeClr val="tx2"/>
                </a:solidFill>
              </a:rPr>
              <a:t>5.</a:t>
            </a:r>
            <a:r>
              <a:rPr lang="en-SG" sz="1699" dirty="0">
                <a:solidFill>
                  <a:schemeClr val="tx2"/>
                </a:solidFill>
              </a:rPr>
              <a:t> Strong Source Control</a:t>
            </a:r>
          </a:p>
        </p:txBody>
      </p:sp>
      <p:sp>
        <p:nvSpPr>
          <p:cNvPr id="22" name="Rectangle 21"/>
          <p:cNvSpPr/>
          <p:nvPr/>
        </p:nvSpPr>
        <p:spPr>
          <a:xfrm>
            <a:off x="5108565" y="4436657"/>
            <a:ext cx="2684453" cy="427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71981" bIns="0" rtlCol="0" anchor="ctr"/>
          <a:lstStyle/>
          <a:p>
            <a:r>
              <a:rPr lang="en-SG" sz="1699" b="1" dirty="0">
                <a:solidFill>
                  <a:schemeClr val="tx2"/>
                </a:solidFill>
              </a:rPr>
              <a:t>6.</a:t>
            </a:r>
            <a:r>
              <a:rPr lang="en-SG" sz="1699" dirty="0">
                <a:solidFill>
                  <a:schemeClr val="tx2"/>
                </a:solidFill>
              </a:rPr>
              <a:t> Experiment Frequently</a:t>
            </a:r>
          </a:p>
        </p:txBody>
      </p:sp>
      <p:sp>
        <p:nvSpPr>
          <p:cNvPr id="23" name="Rectangle 22"/>
          <p:cNvSpPr/>
          <p:nvPr/>
        </p:nvSpPr>
        <p:spPr>
          <a:xfrm>
            <a:off x="8762171" y="1754789"/>
            <a:ext cx="2967355" cy="427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71981" bIns="0" rtlCol="0" anchor="ctr"/>
          <a:lstStyle/>
          <a:p>
            <a:r>
              <a:rPr lang="en-SG" sz="1699" b="1" dirty="0">
                <a:solidFill>
                  <a:schemeClr val="tx2"/>
                </a:solidFill>
              </a:rPr>
              <a:t>7.</a:t>
            </a:r>
            <a:r>
              <a:rPr lang="en-SG" sz="1699" dirty="0">
                <a:solidFill>
                  <a:schemeClr val="tx2"/>
                </a:solidFill>
              </a:rPr>
              <a:t> Deliver Small Increments</a:t>
            </a:r>
          </a:p>
        </p:txBody>
      </p:sp>
      <p:grpSp>
        <p:nvGrpSpPr>
          <p:cNvPr id="30" name="Group 55"/>
          <p:cNvGrpSpPr>
            <a:grpSpLocks noChangeAspect="1"/>
          </p:cNvGrpSpPr>
          <p:nvPr/>
        </p:nvGrpSpPr>
        <p:grpSpPr bwMode="auto">
          <a:xfrm>
            <a:off x="722745" y="1449479"/>
            <a:ext cx="561547" cy="553482"/>
            <a:chOff x="3561" y="1885"/>
            <a:chExt cx="557" cy="549"/>
          </a:xfrm>
          <a:solidFill>
            <a:schemeClr val="accent1"/>
          </a:solidFill>
        </p:grpSpPr>
        <p:sp>
          <p:nvSpPr>
            <p:cNvPr id="31" name="Freeform 56"/>
            <p:cNvSpPr>
              <a:spLocks/>
            </p:cNvSpPr>
            <p:nvPr/>
          </p:nvSpPr>
          <p:spPr bwMode="auto">
            <a:xfrm>
              <a:off x="3766" y="2155"/>
              <a:ext cx="149" cy="139"/>
            </a:xfrm>
            <a:custGeom>
              <a:avLst/>
              <a:gdLst>
                <a:gd name="T0" fmla="*/ 57 w 63"/>
                <a:gd name="T1" fmla="*/ 59 h 59"/>
                <a:gd name="T2" fmla="*/ 54 w 63"/>
                <a:gd name="T3" fmla="*/ 58 h 59"/>
                <a:gd name="T4" fmla="*/ 32 w 63"/>
                <a:gd name="T5" fmla="*/ 43 h 59"/>
                <a:gd name="T6" fmla="*/ 31 w 63"/>
                <a:gd name="T7" fmla="*/ 43 h 59"/>
                <a:gd name="T8" fmla="*/ 30 w 63"/>
                <a:gd name="T9" fmla="*/ 43 h 59"/>
                <a:gd name="T10" fmla="*/ 8 w 63"/>
                <a:gd name="T11" fmla="*/ 58 h 59"/>
                <a:gd name="T12" fmla="*/ 5 w 63"/>
                <a:gd name="T13" fmla="*/ 59 h 59"/>
                <a:gd name="T14" fmla="*/ 1 w 63"/>
                <a:gd name="T15" fmla="*/ 57 h 59"/>
                <a:gd name="T16" fmla="*/ 0 w 63"/>
                <a:gd name="T17" fmla="*/ 53 h 59"/>
                <a:gd name="T18" fmla="*/ 2 w 63"/>
                <a:gd name="T19" fmla="*/ 49 h 59"/>
                <a:gd name="T20" fmla="*/ 25 w 63"/>
                <a:gd name="T21" fmla="*/ 34 h 59"/>
                <a:gd name="T22" fmla="*/ 26 w 63"/>
                <a:gd name="T23" fmla="*/ 32 h 59"/>
                <a:gd name="T24" fmla="*/ 26 w 63"/>
                <a:gd name="T25" fmla="*/ 5 h 59"/>
                <a:gd name="T26" fmla="*/ 31 w 63"/>
                <a:gd name="T27" fmla="*/ 0 h 59"/>
                <a:gd name="T28" fmla="*/ 36 w 63"/>
                <a:gd name="T29" fmla="*/ 5 h 59"/>
                <a:gd name="T30" fmla="*/ 36 w 63"/>
                <a:gd name="T31" fmla="*/ 32 h 59"/>
                <a:gd name="T32" fmla="*/ 37 w 63"/>
                <a:gd name="T33" fmla="*/ 34 h 59"/>
                <a:gd name="T34" fmla="*/ 60 w 63"/>
                <a:gd name="T35" fmla="*/ 49 h 59"/>
                <a:gd name="T36" fmla="*/ 62 w 63"/>
                <a:gd name="T37" fmla="*/ 53 h 59"/>
                <a:gd name="T38" fmla="*/ 62 w 63"/>
                <a:gd name="T39" fmla="*/ 57 h 59"/>
                <a:gd name="T40" fmla="*/ 57 w 63"/>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59">
                  <a:moveTo>
                    <a:pt x="57" y="59"/>
                  </a:moveTo>
                  <a:cubicBezTo>
                    <a:pt x="56" y="59"/>
                    <a:pt x="55" y="59"/>
                    <a:pt x="54" y="58"/>
                  </a:cubicBezTo>
                  <a:cubicBezTo>
                    <a:pt x="32" y="43"/>
                    <a:pt x="32" y="43"/>
                    <a:pt x="32" y="43"/>
                  </a:cubicBezTo>
                  <a:cubicBezTo>
                    <a:pt x="32" y="43"/>
                    <a:pt x="32" y="43"/>
                    <a:pt x="31" y="43"/>
                  </a:cubicBezTo>
                  <a:cubicBezTo>
                    <a:pt x="31" y="43"/>
                    <a:pt x="30" y="43"/>
                    <a:pt x="30" y="43"/>
                  </a:cubicBezTo>
                  <a:cubicBezTo>
                    <a:pt x="8" y="58"/>
                    <a:pt x="8" y="58"/>
                    <a:pt x="8" y="58"/>
                  </a:cubicBezTo>
                  <a:cubicBezTo>
                    <a:pt x="7" y="59"/>
                    <a:pt x="6" y="59"/>
                    <a:pt x="5" y="59"/>
                  </a:cubicBezTo>
                  <a:cubicBezTo>
                    <a:pt x="3" y="59"/>
                    <a:pt x="2" y="58"/>
                    <a:pt x="1" y="57"/>
                  </a:cubicBezTo>
                  <a:cubicBezTo>
                    <a:pt x="0" y="55"/>
                    <a:pt x="0" y="54"/>
                    <a:pt x="0" y="53"/>
                  </a:cubicBezTo>
                  <a:cubicBezTo>
                    <a:pt x="0" y="51"/>
                    <a:pt x="1" y="50"/>
                    <a:pt x="2" y="49"/>
                  </a:cubicBezTo>
                  <a:cubicBezTo>
                    <a:pt x="25" y="34"/>
                    <a:pt x="25" y="34"/>
                    <a:pt x="25" y="34"/>
                  </a:cubicBezTo>
                  <a:cubicBezTo>
                    <a:pt x="25" y="33"/>
                    <a:pt x="26" y="33"/>
                    <a:pt x="26" y="32"/>
                  </a:cubicBezTo>
                  <a:cubicBezTo>
                    <a:pt x="26" y="5"/>
                    <a:pt x="26" y="5"/>
                    <a:pt x="26" y="5"/>
                  </a:cubicBezTo>
                  <a:cubicBezTo>
                    <a:pt x="26" y="2"/>
                    <a:pt x="28" y="0"/>
                    <a:pt x="31" y="0"/>
                  </a:cubicBezTo>
                  <a:cubicBezTo>
                    <a:pt x="34" y="0"/>
                    <a:pt x="36" y="2"/>
                    <a:pt x="36" y="5"/>
                  </a:cubicBezTo>
                  <a:cubicBezTo>
                    <a:pt x="36" y="32"/>
                    <a:pt x="36" y="32"/>
                    <a:pt x="36" y="32"/>
                  </a:cubicBezTo>
                  <a:cubicBezTo>
                    <a:pt x="36" y="32"/>
                    <a:pt x="37" y="33"/>
                    <a:pt x="37" y="34"/>
                  </a:cubicBezTo>
                  <a:cubicBezTo>
                    <a:pt x="60" y="49"/>
                    <a:pt x="60" y="49"/>
                    <a:pt x="60" y="49"/>
                  </a:cubicBezTo>
                  <a:cubicBezTo>
                    <a:pt x="61" y="50"/>
                    <a:pt x="62" y="51"/>
                    <a:pt x="62" y="53"/>
                  </a:cubicBezTo>
                  <a:cubicBezTo>
                    <a:pt x="63" y="54"/>
                    <a:pt x="63" y="55"/>
                    <a:pt x="62" y="57"/>
                  </a:cubicBezTo>
                  <a:cubicBezTo>
                    <a:pt x="61" y="58"/>
                    <a:pt x="59" y="59"/>
                    <a:pt x="5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2" name="Freeform 57"/>
            <p:cNvSpPr>
              <a:spLocks/>
            </p:cNvSpPr>
            <p:nvPr/>
          </p:nvSpPr>
          <p:spPr bwMode="auto">
            <a:xfrm>
              <a:off x="3738" y="2008"/>
              <a:ext cx="205" cy="118"/>
            </a:xfrm>
            <a:custGeom>
              <a:avLst/>
              <a:gdLst>
                <a:gd name="T0" fmla="*/ 68 w 87"/>
                <a:gd name="T1" fmla="*/ 0 h 50"/>
                <a:gd name="T2" fmla="*/ 62 w 87"/>
                <a:gd name="T3" fmla="*/ 0 h 50"/>
                <a:gd name="T4" fmla="*/ 49 w 87"/>
                <a:gd name="T5" fmla="*/ 43 h 50"/>
                <a:gd name="T6" fmla="*/ 47 w 87"/>
                <a:gd name="T7" fmla="*/ 5 h 50"/>
                <a:gd name="T8" fmla="*/ 39 w 87"/>
                <a:gd name="T9" fmla="*/ 5 h 50"/>
                <a:gd name="T10" fmla="*/ 38 w 87"/>
                <a:gd name="T11" fmla="*/ 43 h 50"/>
                <a:gd name="T12" fmla="*/ 25 w 87"/>
                <a:gd name="T13" fmla="*/ 0 h 50"/>
                <a:gd name="T14" fmla="*/ 18 w 87"/>
                <a:gd name="T15" fmla="*/ 0 h 50"/>
                <a:gd name="T16" fmla="*/ 1 w 87"/>
                <a:gd name="T17" fmla="*/ 15 h 50"/>
                <a:gd name="T18" fmla="*/ 0 w 87"/>
                <a:gd name="T19" fmla="*/ 50 h 50"/>
                <a:gd name="T20" fmla="*/ 18 w 87"/>
                <a:gd name="T21" fmla="*/ 50 h 50"/>
                <a:gd name="T22" fmla="*/ 27 w 87"/>
                <a:gd name="T23" fmla="*/ 50 h 50"/>
                <a:gd name="T24" fmla="*/ 37 w 87"/>
                <a:gd name="T25" fmla="*/ 50 h 50"/>
                <a:gd name="T26" fmla="*/ 39 w 87"/>
                <a:gd name="T27" fmla="*/ 50 h 50"/>
                <a:gd name="T28" fmla="*/ 47 w 87"/>
                <a:gd name="T29" fmla="*/ 50 h 50"/>
                <a:gd name="T30" fmla="*/ 49 w 87"/>
                <a:gd name="T31" fmla="*/ 50 h 50"/>
                <a:gd name="T32" fmla="*/ 60 w 87"/>
                <a:gd name="T33" fmla="*/ 50 h 50"/>
                <a:gd name="T34" fmla="*/ 68 w 87"/>
                <a:gd name="T35" fmla="*/ 50 h 50"/>
                <a:gd name="T36" fmla="*/ 87 w 87"/>
                <a:gd name="T37" fmla="*/ 50 h 50"/>
                <a:gd name="T38" fmla="*/ 85 w 87"/>
                <a:gd name="T39" fmla="*/ 15 h 50"/>
                <a:gd name="T40" fmla="*/ 68 w 87"/>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50">
                  <a:moveTo>
                    <a:pt x="68" y="0"/>
                  </a:moveTo>
                  <a:cubicBezTo>
                    <a:pt x="62" y="0"/>
                    <a:pt x="62" y="0"/>
                    <a:pt x="62" y="0"/>
                  </a:cubicBezTo>
                  <a:cubicBezTo>
                    <a:pt x="49" y="43"/>
                    <a:pt x="49" y="43"/>
                    <a:pt x="49" y="43"/>
                  </a:cubicBezTo>
                  <a:cubicBezTo>
                    <a:pt x="47" y="5"/>
                    <a:pt x="47" y="5"/>
                    <a:pt x="47" y="5"/>
                  </a:cubicBezTo>
                  <a:cubicBezTo>
                    <a:pt x="39" y="5"/>
                    <a:pt x="39" y="5"/>
                    <a:pt x="39" y="5"/>
                  </a:cubicBezTo>
                  <a:cubicBezTo>
                    <a:pt x="38" y="43"/>
                    <a:pt x="38" y="43"/>
                    <a:pt x="38" y="43"/>
                  </a:cubicBezTo>
                  <a:cubicBezTo>
                    <a:pt x="25" y="0"/>
                    <a:pt x="25" y="0"/>
                    <a:pt x="25" y="0"/>
                  </a:cubicBezTo>
                  <a:cubicBezTo>
                    <a:pt x="18" y="0"/>
                    <a:pt x="18" y="0"/>
                    <a:pt x="18" y="0"/>
                  </a:cubicBezTo>
                  <a:cubicBezTo>
                    <a:pt x="9" y="0"/>
                    <a:pt x="1" y="7"/>
                    <a:pt x="1" y="15"/>
                  </a:cubicBezTo>
                  <a:cubicBezTo>
                    <a:pt x="0" y="50"/>
                    <a:pt x="0" y="50"/>
                    <a:pt x="0" y="50"/>
                  </a:cubicBezTo>
                  <a:cubicBezTo>
                    <a:pt x="18" y="50"/>
                    <a:pt x="18" y="50"/>
                    <a:pt x="18" y="50"/>
                  </a:cubicBezTo>
                  <a:cubicBezTo>
                    <a:pt x="27" y="50"/>
                    <a:pt x="27" y="50"/>
                    <a:pt x="27" y="50"/>
                  </a:cubicBezTo>
                  <a:cubicBezTo>
                    <a:pt x="37" y="50"/>
                    <a:pt x="37" y="50"/>
                    <a:pt x="37" y="50"/>
                  </a:cubicBezTo>
                  <a:cubicBezTo>
                    <a:pt x="39" y="50"/>
                    <a:pt x="39" y="50"/>
                    <a:pt x="39" y="50"/>
                  </a:cubicBezTo>
                  <a:cubicBezTo>
                    <a:pt x="47" y="50"/>
                    <a:pt x="47" y="50"/>
                    <a:pt x="47" y="50"/>
                  </a:cubicBezTo>
                  <a:cubicBezTo>
                    <a:pt x="49" y="50"/>
                    <a:pt x="49" y="50"/>
                    <a:pt x="49" y="50"/>
                  </a:cubicBezTo>
                  <a:cubicBezTo>
                    <a:pt x="60" y="50"/>
                    <a:pt x="60" y="50"/>
                    <a:pt x="60" y="50"/>
                  </a:cubicBezTo>
                  <a:cubicBezTo>
                    <a:pt x="68" y="50"/>
                    <a:pt x="68" y="50"/>
                    <a:pt x="68" y="50"/>
                  </a:cubicBezTo>
                  <a:cubicBezTo>
                    <a:pt x="87" y="50"/>
                    <a:pt x="87" y="50"/>
                    <a:pt x="87" y="50"/>
                  </a:cubicBezTo>
                  <a:cubicBezTo>
                    <a:pt x="85" y="15"/>
                    <a:pt x="85" y="15"/>
                    <a:pt x="85" y="15"/>
                  </a:cubicBezTo>
                  <a:cubicBezTo>
                    <a:pt x="85" y="7"/>
                    <a:pt x="77" y="0"/>
                    <a:pt x="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3" name="Oval 58"/>
            <p:cNvSpPr>
              <a:spLocks noChangeArrowheads="1"/>
            </p:cNvSpPr>
            <p:nvPr/>
          </p:nvSpPr>
          <p:spPr bwMode="auto">
            <a:xfrm>
              <a:off x="3788" y="1885"/>
              <a:ext cx="106" cy="1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4" name="Freeform 59"/>
            <p:cNvSpPr>
              <a:spLocks/>
            </p:cNvSpPr>
            <p:nvPr/>
          </p:nvSpPr>
          <p:spPr bwMode="auto">
            <a:xfrm>
              <a:off x="3561" y="2316"/>
              <a:ext cx="208" cy="118"/>
            </a:xfrm>
            <a:custGeom>
              <a:avLst/>
              <a:gdLst>
                <a:gd name="T0" fmla="*/ 69 w 88"/>
                <a:gd name="T1" fmla="*/ 0 h 50"/>
                <a:gd name="T2" fmla="*/ 62 w 88"/>
                <a:gd name="T3" fmla="*/ 0 h 50"/>
                <a:gd name="T4" fmla="*/ 49 w 88"/>
                <a:gd name="T5" fmla="*/ 43 h 50"/>
                <a:gd name="T6" fmla="*/ 47 w 88"/>
                <a:gd name="T7" fmla="*/ 5 h 50"/>
                <a:gd name="T8" fmla="*/ 40 w 88"/>
                <a:gd name="T9" fmla="*/ 5 h 50"/>
                <a:gd name="T10" fmla="*/ 38 w 88"/>
                <a:gd name="T11" fmla="*/ 43 h 50"/>
                <a:gd name="T12" fmla="*/ 25 w 88"/>
                <a:gd name="T13" fmla="*/ 0 h 50"/>
                <a:gd name="T14" fmla="*/ 19 w 88"/>
                <a:gd name="T15" fmla="*/ 0 h 50"/>
                <a:gd name="T16" fmla="*/ 2 w 88"/>
                <a:gd name="T17" fmla="*/ 15 h 50"/>
                <a:gd name="T18" fmla="*/ 0 w 88"/>
                <a:gd name="T19" fmla="*/ 50 h 50"/>
                <a:gd name="T20" fmla="*/ 19 w 88"/>
                <a:gd name="T21" fmla="*/ 50 h 50"/>
                <a:gd name="T22" fmla="*/ 27 w 88"/>
                <a:gd name="T23" fmla="*/ 50 h 50"/>
                <a:gd name="T24" fmla="*/ 38 w 88"/>
                <a:gd name="T25" fmla="*/ 50 h 50"/>
                <a:gd name="T26" fmla="*/ 40 w 88"/>
                <a:gd name="T27" fmla="*/ 50 h 50"/>
                <a:gd name="T28" fmla="*/ 48 w 88"/>
                <a:gd name="T29" fmla="*/ 50 h 50"/>
                <a:gd name="T30" fmla="*/ 50 w 88"/>
                <a:gd name="T31" fmla="*/ 50 h 50"/>
                <a:gd name="T32" fmla="*/ 61 w 88"/>
                <a:gd name="T33" fmla="*/ 50 h 50"/>
                <a:gd name="T34" fmla="*/ 69 w 88"/>
                <a:gd name="T35" fmla="*/ 50 h 50"/>
                <a:gd name="T36" fmla="*/ 88 w 88"/>
                <a:gd name="T37" fmla="*/ 50 h 50"/>
                <a:gd name="T38" fmla="*/ 86 w 88"/>
                <a:gd name="T39" fmla="*/ 15 h 50"/>
                <a:gd name="T40" fmla="*/ 69 w 88"/>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50">
                  <a:moveTo>
                    <a:pt x="69" y="0"/>
                  </a:moveTo>
                  <a:cubicBezTo>
                    <a:pt x="62" y="0"/>
                    <a:pt x="62" y="0"/>
                    <a:pt x="62" y="0"/>
                  </a:cubicBezTo>
                  <a:cubicBezTo>
                    <a:pt x="49" y="43"/>
                    <a:pt x="49" y="43"/>
                    <a:pt x="49" y="43"/>
                  </a:cubicBezTo>
                  <a:cubicBezTo>
                    <a:pt x="47" y="5"/>
                    <a:pt x="47" y="5"/>
                    <a:pt x="47" y="5"/>
                  </a:cubicBezTo>
                  <a:cubicBezTo>
                    <a:pt x="40" y="5"/>
                    <a:pt x="40" y="5"/>
                    <a:pt x="40" y="5"/>
                  </a:cubicBezTo>
                  <a:cubicBezTo>
                    <a:pt x="38" y="43"/>
                    <a:pt x="38" y="43"/>
                    <a:pt x="38" y="43"/>
                  </a:cubicBezTo>
                  <a:cubicBezTo>
                    <a:pt x="25" y="0"/>
                    <a:pt x="25" y="0"/>
                    <a:pt x="25" y="0"/>
                  </a:cubicBezTo>
                  <a:cubicBezTo>
                    <a:pt x="19" y="0"/>
                    <a:pt x="19" y="0"/>
                    <a:pt x="19" y="0"/>
                  </a:cubicBezTo>
                  <a:cubicBezTo>
                    <a:pt x="10" y="0"/>
                    <a:pt x="2" y="7"/>
                    <a:pt x="2" y="15"/>
                  </a:cubicBezTo>
                  <a:cubicBezTo>
                    <a:pt x="0" y="50"/>
                    <a:pt x="0" y="50"/>
                    <a:pt x="0" y="50"/>
                  </a:cubicBezTo>
                  <a:cubicBezTo>
                    <a:pt x="19" y="50"/>
                    <a:pt x="19" y="50"/>
                    <a:pt x="19" y="50"/>
                  </a:cubicBezTo>
                  <a:cubicBezTo>
                    <a:pt x="27" y="50"/>
                    <a:pt x="27" y="50"/>
                    <a:pt x="27" y="50"/>
                  </a:cubicBezTo>
                  <a:cubicBezTo>
                    <a:pt x="38" y="50"/>
                    <a:pt x="38" y="50"/>
                    <a:pt x="38" y="50"/>
                  </a:cubicBezTo>
                  <a:cubicBezTo>
                    <a:pt x="40" y="50"/>
                    <a:pt x="40" y="50"/>
                    <a:pt x="40" y="50"/>
                  </a:cubicBezTo>
                  <a:cubicBezTo>
                    <a:pt x="48" y="50"/>
                    <a:pt x="48" y="50"/>
                    <a:pt x="48" y="50"/>
                  </a:cubicBezTo>
                  <a:cubicBezTo>
                    <a:pt x="50" y="50"/>
                    <a:pt x="50" y="50"/>
                    <a:pt x="50" y="50"/>
                  </a:cubicBezTo>
                  <a:cubicBezTo>
                    <a:pt x="61" y="50"/>
                    <a:pt x="61" y="50"/>
                    <a:pt x="61" y="50"/>
                  </a:cubicBezTo>
                  <a:cubicBezTo>
                    <a:pt x="69" y="50"/>
                    <a:pt x="69" y="50"/>
                    <a:pt x="69" y="50"/>
                  </a:cubicBezTo>
                  <a:cubicBezTo>
                    <a:pt x="88" y="50"/>
                    <a:pt x="88" y="50"/>
                    <a:pt x="88" y="50"/>
                  </a:cubicBezTo>
                  <a:cubicBezTo>
                    <a:pt x="86" y="15"/>
                    <a:pt x="86" y="15"/>
                    <a:pt x="86" y="15"/>
                  </a:cubicBezTo>
                  <a:cubicBezTo>
                    <a:pt x="86" y="7"/>
                    <a:pt x="78" y="0"/>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Oval 60"/>
            <p:cNvSpPr>
              <a:spLocks noChangeArrowheads="1"/>
            </p:cNvSpPr>
            <p:nvPr/>
          </p:nvSpPr>
          <p:spPr bwMode="auto">
            <a:xfrm>
              <a:off x="3610" y="2193"/>
              <a:ext cx="107" cy="1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6" name="Freeform 61"/>
            <p:cNvSpPr>
              <a:spLocks/>
            </p:cNvSpPr>
            <p:nvPr/>
          </p:nvSpPr>
          <p:spPr bwMode="auto">
            <a:xfrm>
              <a:off x="3913" y="2316"/>
              <a:ext cx="205" cy="118"/>
            </a:xfrm>
            <a:custGeom>
              <a:avLst/>
              <a:gdLst>
                <a:gd name="T0" fmla="*/ 69 w 87"/>
                <a:gd name="T1" fmla="*/ 0 h 50"/>
                <a:gd name="T2" fmla="*/ 62 w 87"/>
                <a:gd name="T3" fmla="*/ 0 h 50"/>
                <a:gd name="T4" fmla="*/ 49 w 87"/>
                <a:gd name="T5" fmla="*/ 43 h 50"/>
                <a:gd name="T6" fmla="*/ 47 w 87"/>
                <a:gd name="T7" fmla="*/ 5 h 50"/>
                <a:gd name="T8" fmla="*/ 39 w 87"/>
                <a:gd name="T9" fmla="*/ 5 h 50"/>
                <a:gd name="T10" fmla="*/ 38 w 87"/>
                <a:gd name="T11" fmla="*/ 43 h 50"/>
                <a:gd name="T12" fmla="*/ 25 w 87"/>
                <a:gd name="T13" fmla="*/ 0 h 50"/>
                <a:gd name="T14" fmla="*/ 18 w 87"/>
                <a:gd name="T15" fmla="*/ 0 h 50"/>
                <a:gd name="T16" fmla="*/ 2 w 87"/>
                <a:gd name="T17" fmla="*/ 15 h 50"/>
                <a:gd name="T18" fmla="*/ 0 w 87"/>
                <a:gd name="T19" fmla="*/ 50 h 50"/>
                <a:gd name="T20" fmla="*/ 18 w 87"/>
                <a:gd name="T21" fmla="*/ 50 h 50"/>
                <a:gd name="T22" fmla="*/ 27 w 87"/>
                <a:gd name="T23" fmla="*/ 50 h 50"/>
                <a:gd name="T24" fmla="*/ 37 w 87"/>
                <a:gd name="T25" fmla="*/ 50 h 50"/>
                <a:gd name="T26" fmla="*/ 39 w 87"/>
                <a:gd name="T27" fmla="*/ 50 h 50"/>
                <a:gd name="T28" fmla="*/ 48 w 87"/>
                <a:gd name="T29" fmla="*/ 50 h 50"/>
                <a:gd name="T30" fmla="*/ 50 w 87"/>
                <a:gd name="T31" fmla="*/ 50 h 50"/>
                <a:gd name="T32" fmla="*/ 60 w 87"/>
                <a:gd name="T33" fmla="*/ 50 h 50"/>
                <a:gd name="T34" fmla="*/ 69 w 87"/>
                <a:gd name="T35" fmla="*/ 50 h 50"/>
                <a:gd name="T36" fmla="*/ 87 w 87"/>
                <a:gd name="T37" fmla="*/ 50 h 50"/>
                <a:gd name="T38" fmla="*/ 85 w 87"/>
                <a:gd name="T39" fmla="*/ 15 h 50"/>
                <a:gd name="T40" fmla="*/ 69 w 87"/>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50">
                  <a:moveTo>
                    <a:pt x="69" y="0"/>
                  </a:moveTo>
                  <a:cubicBezTo>
                    <a:pt x="62" y="0"/>
                    <a:pt x="62" y="0"/>
                    <a:pt x="62" y="0"/>
                  </a:cubicBezTo>
                  <a:cubicBezTo>
                    <a:pt x="49" y="43"/>
                    <a:pt x="49" y="43"/>
                    <a:pt x="49" y="43"/>
                  </a:cubicBezTo>
                  <a:cubicBezTo>
                    <a:pt x="47" y="5"/>
                    <a:pt x="47" y="5"/>
                    <a:pt x="47" y="5"/>
                  </a:cubicBezTo>
                  <a:cubicBezTo>
                    <a:pt x="39" y="5"/>
                    <a:pt x="39" y="5"/>
                    <a:pt x="39" y="5"/>
                  </a:cubicBezTo>
                  <a:cubicBezTo>
                    <a:pt x="38" y="43"/>
                    <a:pt x="38" y="43"/>
                    <a:pt x="38" y="43"/>
                  </a:cubicBezTo>
                  <a:cubicBezTo>
                    <a:pt x="25" y="0"/>
                    <a:pt x="25" y="0"/>
                    <a:pt x="25" y="0"/>
                  </a:cubicBezTo>
                  <a:cubicBezTo>
                    <a:pt x="18" y="0"/>
                    <a:pt x="18" y="0"/>
                    <a:pt x="18" y="0"/>
                  </a:cubicBezTo>
                  <a:cubicBezTo>
                    <a:pt x="9" y="0"/>
                    <a:pt x="2" y="7"/>
                    <a:pt x="2" y="15"/>
                  </a:cubicBezTo>
                  <a:cubicBezTo>
                    <a:pt x="0" y="50"/>
                    <a:pt x="0" y="50"/>
                    <a:pt x="0" y="50"/>
                  </a:cubicBezTo>
                  <a:cubicBezTo>
                    <a:pt x="18" y="50"/>
                    <a:pt x="18" y="50"/>
                    <a:pt x="18" y="50"/>
                  </a:cubicBezTo>
                  <a:cubicBezTo>
                    <a:pt x="27" y="50"/>
                    <a:pt x="27" y="50"/>
                    <a:pt x="27" y="50"/>
                  </a:cubicBezTo>
                  <a:cubicBezTo>
                    <a:pt x="37" y="50"/>
                    <a:pt x="37" y="50"/>
                    <a:pt x="37" y="50"/>
                  </a:cubicBezTo>
                  <a:cubicBezTo>
                    <a:pt x="39" y="50"/>
                    <a:pt x="39" y="50"/>
                    <a:pt x="39" y="50"/>
                  </a:cubicBezTo>
                  <a:cubicBezTo>
                    <a:pt x="48" y="50"/>
                    <a:pt x="48" y="50"/>
                    <a:pt x="48" y="50"/>
                  </a:cubicBezTo>
                  <a:cubicBezTo>
                    <a:pt x="50" y="50"/>
                    <a:pt x="50" y="50"/>
                    <a:pt x="50" y="50"/>
                  </a:cubicBezTo>
                  <a:cubicBezTo>
                    <a:pt x="60" y="50"/>
                    <a:pt x="60" y="50"/>
                    <a:pt x="60" y="50"/>
                  </a:cubicBezTo>
                  <a:cubicBezTo>
                    <a:pt x="69" y="50"/>
                    <a:pt x="69" y="50"/>
                    <a:pt x="69" y="50"/>
                  </a:cubicBezTo>
                  <a:cubicBezTo>
                    <a:pt x="87" y="50"/>
                    <a:pt x="87" y="50"/>
                    <a:pt x="87" y="50"/>
                  </a:cubicBezTo>
                  <a:cubicBezTo>
                    <a:pt x="85" y="15"/>
                    <a:pt x="85" y="15"/>
                    <a:pt x="85" y="15"/>
                  </a:cubicBezTo>
                  <a:cubicBezTo>
                    <a:pt x="85" y="7"/>
                    <a:pt x="78" y="0"/>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7" name="Oval 62"/>
            <p:cNvSpPr>
              <a:spLocks noChangeArrowheads="1"/>
            </p:cNvSpPr>
            <p:nvPr/>
          </p:nvSpPr>
          <p:spPr bwMode="auto">
            <a:xfrm>
              <a:off x="3962" y="2193"/>
              <a:ext cx="107" cy="1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grpSp>
        <p:nvGrpSpPr>
          <p:cNvPr id="38" name="Group 66"/>
          <p:cNvGrpSpPr>
            <a:grpSpLocks noChangeAspect="1"/>
          </p:cNvGrpSpPr>
          <p:nvPr/>
        </p:nvGrpSpPr>
        <p:grpSpPr bwMode="auto">
          <a:xfrm>
            <a:off x="685307" y="4210962"/>
            <a:ext cx="591689" cy="495646"/>
            <a:chOff x="1958" y="583"/>
            <a:chExt cx="3758" cy="3148"/>
          </a:xfrm>
          <a:solidFill>
            <a:schemeClr val="accent1"/>
          </a:solidFill>
        </p:grpSpPr>
        <p:sp>
          <p:nvSpPr>
            <p:cNvPr id="39" name="Freeform 67"/>
            <p:cNvSpPr>
              <a:spLocks/>
            </p:cNvSpPr>
            <p:nvPr/>
          </p:nvSpPr>
          <p:spPr bwMode="auto">
            <a:xfrm>
              <a:off x="1958" y="583"/>
              <a:ext cx="3758" cy="3148"/>
            </a:xfrm>
            <a:custGeom>
              <a:avLst/>
              <a:gdLst>
                <a:gd name="T0" fmla="*/ 1577 w 1591"/>
                <a:gd name="T1" fmla="*/ 141 h 1333"/>
                <a:gd name="T2" fmla="*/ 1538 w 1591"/>
                <a:gd name="T3" fmla="*/ 118 h 1333"/>
                <a:gd name="T4" fmla="*/ 634 w 1591"/>
                <a:gd name="T5" fmla="*/ 4 h 1333"/>
                <a:gd name="T6" fmla="*/ 568 w 1591"/>
                <a:gd name="T7" fmla="*/ 50 h 1333"/>
                <a:gd name="T8" fmla="*/ 355 w 1591"/>
                <a:gd name="T9" fmla="*/ 781 h 1333"/>
                <a:gd name="T10" fmla="*/ 474 w 1591"/>
                <a:gd name="T11" fmla="*/ 802 h 1333"/>
                <a:gd name="T12" fmla="*/ 673 w 1591"/>
                <a:gd name="T13" fmla="*/ 128 h 1333"/>
                <a:gd name="T14" fmla="*/ 1463 w 1591"/>
                <a:gd name="T15" fmla="*/ 229 h 1333"/>
                <a:gd name="T16" fmla="*/ 1139 w 1591"/>
                <a:gd name="T17" fmla="*/ 1194 h 1333"/>
                <a:gd name="T18" fmla="*/ 1043 w 1591"/>
                <a:gd name="T19" fmla="*/ 1206 h 1333"/>
                <a:gd name="T20" fmla="*/ 870 w 1591"/>
                <a:gd name="T21" fmla="*/ 993 h 1333"/>
                <a:gd name="T22" fmla="*/ 825 w 1591"/>
                <a:gd name="T23" fmla="*/ 956 h 1333"/>
                <a:gd name="T24" fmla="*/ 51 w 1591"/>
                <a:gd name="T25" fmla="*/ 817 h 1333"/>
                <a:gd name="T26" fmla="*/ 3 w 1591"/>
                <a:gd name="T27" fmla="*/ 859 h 1333"/>
                <a:gd name="T28" fmla="*/ 34 w 1591"/>
                <a:gd name="T29" fmla="*/ 948 h 1333"/>
                <a:gd name="T30" fmla="*/ 34 w 1591"/>
                <a:gd name="T31" fmla="*/ 948 h 1333"/>
                <a:gd name="T32" fmla="*/ 336 w 1591"/>
                <a:gd name="T33" fmla="*/ 1184 h 1333"/>
                <a:gd name="T34" fmla="*/ 1021 w 1591"/>
                <a:gd name="T35" fmla="*/ 1325 h 1333"/>
                <a:gd name="T36" fmla="*/ 1137 w 1591"/>
                <a:gd name="T37" fmla="*/ 1323 h 1333"/>
                <a:gd name="T38" fmla="*/ 1199 w 1591"/>
                <a:gd name="T39" fmla="*/ 1297 h 1333"/>
                <a:gd name="T40" fmla="*/ 1589 w 1591"/>
                <a:gd name="T41" fmla="*/ 185 h 1333"/>
                <a:gd name="T42" fmla="*/ 1577 w 1591"/>
                <a:gd name="T43" fmla="*/ 141 h 1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1" h="1333">
                  <a:moveTo>
                    <a:pt x="1577" y="141"/>
                  </a:moveTo>
                  <a:cubicBezTo>
                    <a:pt x="1568" y="128"/>
                    <a:pt x="1553" y="120"/>
                    <a:pt x="1538" y="118"/>
                  </a:cubicBezTo>
                  <a:cubicBezTo>
                    <a:pt x="634" y="4"/>
                    <a:pt x="634" y="4"/>
                    <a:pt x="634" y="4"/>
                  </a:cubicBezTo>
                  <a:cubicBezTo>
                    <a:pt x="603" y="0"/>
                    <a:pt x="575" y="20"/>
                    <a:pt x="568" y="50"/>
                  </a:cubicBezTo>
                  <a:cubicBezTo>
                    <a:pt x="567" y="55"/>
                    <a:pt x="476" y="480"/>
                    <a:pt x="355" y="781"/>
                  </a:cubicBezTo>
                  <a:cubicBezTo>
                    <a:pt x="474" y="802"/>
                    <a:pt x="474" y="802"/>
                    <a:pt x="474" y="802"/>
                  </a:cubicBezTo>
                  <a:cubicBezTo>
                    <a:pt x="570" y="556"/>
                    <a:pt x="645" y="251"/>
                    <a:pt x="673" y="128"/>
                  </a:cubicBezTo>
                  <a:cubicBezTo>
                    <a:pt x="1463" y="229"/>
                    <a:pt x="1463" y="229"/>
                    <a:pt x="1463" y="229"/>
                  </a:cubicBezTo>
                  <a:cubicBezTo>
                    <a:pt x="1410" y="581"/>
                    <a:pt x="1285" y="1110"/>
                    <a:pt x="1139" y="1194"/>
                  </a:cubicBezTo>
                  <a:cubicBezTo>
                    <a:pt x="1105" y="1213"/>
                    <a:pt x="1074" y="1217"/>
                    <a:pt x="1043" y="1206"/>
                  </a:cubicBezTo>
                  <a:cubicBezTo>
                    <a:pt x="957" y="1176"/>
                    <a:pt x="889" y="1042"/>
                    <a:pt x="870" y="993"/>
                  </a:cubicBezTo>
                  <a:cubicBezTo>
                    <a:pt x="862" y="974"/>
                    <a:pt x="845" y="960"/>
                    <a:pt x="825" y="956"/>
                  </a:cubicBezTo>
                  <a:cubicBezTo>
                    <a:pt x="825" y="956"/>
                    <a:pt x="76" y="822"/>
                    <a:pt x="51" y="817"/>
                  </a:cubicBezTo>
                  <a:cubicBezTo>
                    <a:pt x="20" y="812"/>
                    <a:pt x="0" y="838"/>
                    <a:pt x="3" y="859"/>
                  </a:cubicBezTo>
                  <a:cubicBezTo>
                    <a:pt x="7" y="885"/>
                    <a:pt x="13" y="909"/>
                    <a:pt x="34" y="948"/>
                  </a:cubicBezTo>
                  <a:cubicBezTo>
                    <a:pt x="34" y="948"/>
                    <a:pt x="34" y="948"/>
                    <a:pt x="34" y="948"/>
                  </a:cubicBezTo>
                  <a:cubicBezTo>
                    <a:pt x="70" y="1020"/>
                    <a:pt x="158" y="1147"/>
                    <a:pt x="336" y="1184"/>
                  </a:cubicBezTo>
                  <a:cubicBezTo>
                    <a:pt x="568" y="1232"/>
                    <a:pt x="1021" y="1325"/>
                    <a:pt x="1021" y="1325"/>
                  </a:cubicBezTo>
                  <a:cubicBezTo>
                    <a:pt x="1063" y="1333"/>
                    <a:pt x="1098" y="1333"/>
                    <a:pt x="1137" y="1323"/>
                  </a:cubicBezTo>
                  <a:cubicBezTo>
                    <a:pt x="1158" y="1317"/>
                    <a:pt x="1178" y="1308"/>
                    <a:pt x="1199" y="1297"/>
                  </a:cubicBezTo>
                  <a:cubicBezTo>
                    <a:pt x="1453" y="1151"/>
                    <a:pt x="1576" y="283"/>
                    <a:pt x="1589" y="185"/>
                  </a:cubicBezTo>
                  <a:cubicBezTo>
                    <a:pt x="1591" y="169"/>
                    <a:pt x="1587" y="153"/>
                    <a:pt x="1577"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68"/>
            <p:cNvSpPr>
              <a:spLocks/>
            </p:cNvSpPr>
            <p:nvPr/>
          </p:nvSpPr>
          <p:spPr bwMode="auto">
            <a:xfrm>
              <a:off x="3602" y="1367"/>
              <a:ext cx="617" cy="418"/>
            </a:xfrm>
            <a:custGeom>
              <a:avLst/>
              <a:gdLst>
                <a:gd name="T0" fmla="*/ 198 w 261"/>
                <a:gd name="T1" fmla="*/ 12 h 177"/>
                <a:gd name="T2" fmla="*/ 104 w 261"/>
                <a:gd name="T3" fmla="*/ 87 h 177"/>
                <a:gd name="T4" fmla="*/ 73 w 261"/>
                <a:gd name="T5" fmla="*/ 31 h 177"/>
                <a:gd name="T6" fmla="*/ 24 w 261"/>
                <a:gd name="T7" fmla="*/ 17 h 177"/>
                <a:gd name="T8" fmla="*/ 10 w 261"/>
                <a:gd name="T9" fmla="*/ 66 h 177"/>
                <a:gd name="T10" fmla="*/ 62 w 261"/>
                <a:gd name="T11" fmla="*/ 159 h 177"/>
                <a:gd name="T12" fmla="*/ 86 w 261"/>
                <a:gd name="T13" fmla="*/ 177 h 177"/>
                <a:gd name="T14" fmla="*/ 93 w 261"/>
                <a:gd name="T15" fmla="*/ 177 h 177"/>
                <a:gd name="T16" fmla="*/ 115 w 261"/>
                <a:gd name="T17" fmla="*/ 169 h 177"/>
                <a:gd name="T18" fmla="*/ 243 w 261"/>
                <a:gd name="T19" fmla="*/ 68 h 177"/>
                <a:gd name="T20" fmla="*/ 248 w 261"/>
                <a:gd name="T21" fmla="*/ 18 h 177"/>
                <a:gd name="T22" fmla="*/ 198 w 261"/>
                <a:gd name="T23"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177">
                  <a:moveTo>
                    <a:pt x="198" y="12"/>
                  </a:moveTo>
                  <a:cubicBezTo>
                    <a:pt x="104" y="87"/>
                    <a:pt x="104" y="87"/>
                    <a:pt x="104" y="87"/>
                  </a:cubicBezTo>
                  <a:cubicBezTo>
                    <a:pt x="73" y="31"/>
                    <a:pt x="73" y="31"/>
                    <a:pt x="73" y="31"/>
                  </a:cubicBezTo>
                  <a:cubicBezTo>
                    <a:pt x="63" y="14"/>
                    <a:pt x="41" y="7"/>
                    <a:pt x="24" y="17"/>
                  </a:cubicBezTo>
                  <a:cubicBezTo>
                    <a:pt x="7" y="27"/>
                    <a:pt x="0" y="49"/>
                    <a:pt x="10" y="66"/>
                  </a:cubicBezTo>
                  <a:cubicBezTo>
                    <a:pt x="62" y="159"/>
                    <a:pt x="62" y="159"/>
                    <a:pt x="62" y="159"/>
                  </a:cubicBezTo>
                  <a:cubicBezTo>
                    <a:pt x="67" y="168"/>
                    <a:pt x="76" y="175"/>
                    <a:pt x="86" y="177"/>
                  </a:cubicBezTo>
                  <a:cubicBezTo>
                    <a:pt x="88" y="177"/>
                    <a:pt x="91" y="177"/>
                    <a:pt x="93" y="177"/>
                  </a:cubicBezTo>
                  <a:cubicBezTo>
                    <a:pt x="101" y="177"/>
                    <a:pt x="109" y="175"/>
                    <a:pt x="115" y="169"/>
                  </a:cubicBezTo>
                  <a:cubicBezTo>
                    <a:pt x="243" y="68"/>
                    <a:pt x="243" y="68"/>
                    <a:pt x="243" y="68"/>
                  </a:cubicBezTo>
                  <a:cubicBezTo>
                    <a:pt x="258" y="56"/>
                    <a:pt x="261" y="33"/>
                    <a:pt x="248" y="18"/>
                  </a:cubicBezTo>
                  <a:cubicBezTo>
                    <a:pt x="236" y="2"/>
                    <a:pt x="213" y="0"/>
                    <a:pt x="19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69"/>
            <p:cNvSpPr>
              <a:spLocks/>
            </p:cNvSpPr>
            <p:nvPr/>
          </p:nvSpPr>
          <p:spPr bwMode="auto">
            <a:xfrm>
              <a:off x="3427" y="1991"/>
              <a:ext cx="617" cy="420"/>
            </a:xfrm>
            <a:custGeom>
              <a:avLst/>
              <a:gdLst>
                <a:gd name="T0" fmla="*/ 24 w 261"/>
                <a:gd name="T1" fmla="*/ 18 h 178"/>
                <a:gd name="T2" fmla="*/ 10 w 261"/>
                <a:gd name="T3" fmla="*/ 67 h 178"/>
                <a:gd name="T4" fmla="*/ 61 w 261"/>
                <a:gd name="T5" fmla="*/ 160 h 178"/>
                <a:gd name="T6" fmla="*/ 86 w 261"/>
                <a:gd name="T7" fmla="*/ 177 h 178"/>
                <a:gd name="T8" fmla="*/ 93 w 261"/>
                <a:gd name="T9" fmla="*/ 178 h 178"/>
                <a:gd name="T10" fmla="*/ 115 w 261"/>
                <a:gd name="T11" fmla="*/ 170 h 178"/>
                <a:gd name="T12" fmla="*/ 242 w 261"/>
                <a:gd name="T13" fmla="*/ 69 h 178"/>
                <a:gd name="T14" fmla="*/ 248 w 261"/>
                <a:gd name="T15" fmla="*/ 19 h 178"/>
                <a:gd name="T16" fmla="*/ 198 w 261"/>
                <a:gd name="T17" fmla="*/ 13 h 178"/>
                <a:gd name="T18" fmla="*/ 104 w 261"/>
                <a:gd name="T19" fmla="*/ 88 h 178"/>
                <a:gd name="T20" fmla="*/ 73 w 261"/>
                <a:gd name="T21" fmla="*/ 32 h 178"/>
                <a:gd name="T22" fmla="*/ 24 w 261"/>
                <a:gd name="T23" fmla="*/ 1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178">
                  <a:moveTo>
                    <a:pt x="24" y="18"/>
                  </a:moveTo>
                  <a:cubicBezTo>
                    <a:pt x="6" y="28"/>
                    <a:pt x="0" y="50"/>
                    <a:pt x="10" y="67"/>
                  </a:cubicBezTo>
                  <a:cubicBezTo>
                    <a:pt x="61" y="160"/>
                    <a:pt x="61" y="160"/>
                    <a:pt x="61" y="160"/>
                  </a:cubicBezTo>
                  <a:cubicBezTo>
                    <a:pt x="66" y="169"/>
                    <a:pt x="75" y="175"/>
                    <a:pt x="86" y="177"/>
                  </a:cubicBezTo>
                  <a:cubicBezTo>
                    <a:pt x="88" y="178"/>
                    <a:pt x="90" y="178"/>
                    <a:pt x="93" y="178"/>
                  </a:cubicBezTo>
                  <a:cubicBezTo>
                    <a:pt x="101" y="178"/>
                    <a:pt x="109" y="175"/>
                    <a:pt x="115" y="170"/>
                  </a:cubicBezTo>
                  <a:cubicBezTo>
                    <a:pt x="242" y="69"/>
                    <a:pt x="242" y="69"/>
                    <a:pt x="242" y="69"/>
                  </a:cubicBezTo>
                  <a:cubicBezTo>
                    <a:pt x="258" y="57"/>
                    <a:pt x="261" y="34"/>
                    <a:pt x="248" y="19"/>
                  </a:cubicBezTo>
                  <a:cubicBezTo>
                    <a:pt x="236" y="3"/>
                    <a:pt x="213" y="0"/>
                    <a:pt x="198" y="13"/>
                  </a:cubicBezTo>
                  <a:cubicBezTo>
                    <a:pt x="104" y="88"/>
                    <a:pt x="104" y="88"/>
                    <a:pt x="104" y="88"/>
                  </a:cubicBezTo>
                  <a:cubicBezTo>
                    <a:pt x="73" y="32"/>
                    <a:pt x="73" y="32"/>
                    <a:pt x="73" y="32"/>
                  </a:cubicBezTo>
                  <a:cubicBezTo>
                    <a:pt x="63" y="15"/>
                    <a:pt x="41" y="8"/>
                    <a:pt x="2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70"/>
            <p:cNvSpPr>
              <a:spLocks/>
            </p:cNvSpPr>
            <p:nvPr/>
          </p:nvSpPr>
          <p:spPr bwMode="auto">
            <a:xfrm>
              <a:off x="4304" y="1523"/>
              <a:ext cx="748" cy="321"/>
            </a:xfrm>
            <a:custGeom>
              <a:avLst/>
              <a:gdLst>
                <a:gd name="T0" fmla="*/ 317 w 317"/>
                <a:gd name="T1" fmla="*/ 41 h 136"/>
                <a:gd name="T2" fmla="*/ 314 w 317"/>
                <a:gd name="T3" fmla="*/ 41 h 136"/>
                <a:gd name="T4" fmla="*/ 21 w 317"/>
                <a:gd name="T5" fmla="*/ 0 h 136"/>
                <a:gd name="T6" fmla="*/ 0 w 317"/>
                <a:gd name="T7" fmla="*/ 94 h 136"/>
                <a:gd name="T8" fmla="*/ 5 w 317"/>
                <a:gd name="T9" fmla="*/ 95 h 136"/>
                <a:gd name="T10" fmla="*/ 299 w 317"/>
                <a:gd name="T11" fmla="*/ 136 h 136"/>
                <a:gd name="T12" fmla="*/ 317 w 317"/>
                <a:gd name="T13" fmla="*/ 41 h 136"/>
              </a:gdLst>
              <a:ahLst/>
              <a:cxnLst>
                <a:cxn ang="0">
                  <a:pos x="T0" y="T1"/>
                </a:cxn>
                <a:cxn ang="0">
                  <a:pos x="T2" y="T3"/>
                </a:cxn>
                <a:cxn ang="0">
                  <a:pos x="T4" y="T5"/>
                </a:cxn>
                <a:cxn ang="0">
                  <a:pos x="T6" y="T7"/>
                </a:cxn>
                <a:cxn ang="0">
                  <a:pos x="T8" y="T9"/>
                </a:cxn>
                <a:cxn ang="0">
                  <a:pos x="T10" y="T11"/>
                </a:cxn>
                <a:cxn ang="0">
                  <a:pos x="T12" y="T13"/>
                </a:cxn>
              </a:cxnLst>
              <a:rect l="0" t="0" r="r" b="b"/>
              <a:pathLst>
                <a:path w="317" h="136">
                  <a:moveTo>
                    <a:pt x="317" y="41"/>
                  </a:moveTo>
                  <a:cubicBezTo>
                    <a:pt x="316" y="41"/>
                    <a:pt x="315" y="41"/>
                    <a:pt x="314" y="41"/>
                  </a:cubicBezTo>
                  <a:cubicBezTo>
                    <a:pt x="21" y="0"/>
                    <a:pt x="21" y="0"/>
                    <a:pt x="21" y="0"/>
                  </a:cubicBezTo>
                  <a:cubicBezTo>
                    <a:pt x="14" y="31"/>
                    <a:pt x="8" y="63"/>
                    <a:pt x="0" y="94"/>
                  </a:cubicBezTo>
                  <a:cubicBezTo>
                    <a:pt x="2" y="94"/>
                    <a:pt x="3" y="95"/>
                    <a:pt x="5" y="95"/>
                  </a:cubicBezTo>
                  <a:cubicBezTo>
                    <a:pt x="299" y="136"/>
                    <a:pt x="299" y="136"/>
                    <a:pt x="299" y="136"/>
                  </a:cubicBezTo>
                  <a:cubicBezTo>
                    <a:pt x="305" y="105"/>
                    <a:pt x="311" y="73"/>
                    <a:pt x="317"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71"/>
            <p:cNvSpPr>
              <a:spLocks/>
            </p:cNvSpPr>
            <p:nvPr/>
          </p:nvSpPr>
          <p:spPr bwMode="auto">
            <a:xfrm>
              <a:off x="4136" y="2116"/>
              <a:ext cx="791" cy="328"/>
            </a:xfrm>
            <a:custGeom>
              <a:avLst/>
              <a:gdLst>
                <a:gd name="T0" fmla="*/ 0 w 335"/>
                <a:gd name="T1" fmla="*/ 93 h 139"/>
                <a:gd name="T2" fmla="*/ 310 w 335"/>
                <a:gd name="T3" fmla="*/ 139 h 139"/>
                <a:gd name="T4" fmla="*/ 335 w 335"/>
                <a:gd name="T5" fmla="*/ 46 h 139"/>
                <a:gd name="T6" fmla="*/ 333 w 335"/>
                <a:gd name="T7" fmla="*/ 45 h 139"/>
                <a:gd name="T8" fmla="*/ 30 w 335"/>
                <a:gd name="T9" fmla="*/ 0 h 139"/>
                <a:gd name="T10" fmla="*/ 0 w 335"/>
                <a:gd name="T11" fmla="*/ 93 h 139"/>
              </a:gdLst>
              <a:ahLst/>
              <a:cxnLst>
                <a:cxn ang="0">
                  <a:pos x="T0" y="T1"/>
                </a:cxn>
                <a:cxn ang="0">
                  <a:pos x="T2" y="T3"/>
                </a:cxn>
                <a:cxn ang="0">
                  <a:pos x="T4" y="T5"/>
                </a:cxn>
                <a:cxn ang="0">
                  <a:pos x="T6" y="T7"/>
                </a:cxn>
                <a:cxn ang="0">
                  <a:pos x="T8" y="T9"/>
                </a:cxn>
                <a:cxn ang="0">
                  <a:pos x="T10" y="T11"/>
                </a:cxn>
              </a:cxnLst>
              <a:rect l="0" t="0" r="r" b="b"/>
              <a:pathLst>
                <a:path w="335" h="139">
                  <a:moveTo>
                    <a:pt x="0" y="93"/>
                  </a:moveTo>
                  <a:cubicBezTo>
                    <a:pt x="310" y="139"/>
                    <a:pt x="310" y="139"/>
                    <a:pt x="310" y="139"/>
                  </a:cubicBezTo>
                  <a:cubicBezTo>
                    <a:pt x="319" y="109"/>
                    <a:pt x="327" y="78"/>
                    <a:pt x="335" y="46"/>
                  </a:cubicBezTo>
                  <a:cubicBezTo>
                    <a:pt x="334" y="45"/>
                    <a:pt x="333" y="45"/>
                    <a:pt x="333" y="45"/>
                  </a:cubicBezTo>
                  <a:cubicBezTo>
                    <a:pt x="30" y="0"/>
                    <a:pt x="30" y="0"/>
                    <a:pt x="30" y="0"/>
                  </a:cubicBezTo>
                  <a:cubicBezTo>
                    <a:pt x="20" y="31"/>
                    <a:pt x="10" y="62"/>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72"/>
            <p:cNvSpPr>
              <a:spLocks/>
            </p:cNvSpPr>
            <p:nvPr/>
          </p:nvSpPr>
          <p:spPr bwMode="auto">
            <a:xfrm>
              <a:off x="4145" y="2716"/>
              <a:ext cx="598" cy="307"/>
            </a:xfrm>
            <a:custGeom>
              <a:avLst/>
              <a:gdLst>
                <a:gd name="T0" fmla="*/ 0 w 253"/>
                <a:gd name="T1" fmla="*/ 0 h 130"/>
                <a:gd name="T2" fmla="*/ 55 w 253"/>
                <a:gd name="T3" fmla="*/ 106 h 130"/>
                <a:gd name="T4" fmla="*/ 210 w 253"/>
                <a:gd name="T5" fmla="*/ 130 h 130"/>
                <a:gd name="T6" fmla="*/ 253 w 253"/>
                <a:gd name="T7" fmla="*/ 40 h 130"/>
                <a:gd name="T8" fmla="*/ 249 w 253"/>
                <a:gd name="T9" fmla="*/ 39 h 130"/>
                <a:gd name="T10" fmla="*/ 0 w 253"/>
                <a:gd name="T11" fmla="*/ 0 h 130"/>
                <a:gd name="T12" fmla="*/ 0 w 253"/>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253" h="130">
                  <a:moveTo>
                    <a:pt x="0" y="0"/>
                  </a:moveTo>
                  <a:cubicBezTo>
                    <a:pt x="20" y="21"/>
                    <a:pt x="31" y="62"/>
                    <a:pt x="55" y="106"/>
                  </a:cubicBezTo>
                  <a:cubicBezTo>
                    <a:pt x="210" y="130"/>
                    <a:pt x="210" y="130"/>
                    <a:pt x="210" y="130"/>
                  </a:cubicBezTo>
                  <a:cubicBezTo>
                    <a:pt x="225" y="103"/>
                    <a:pt x="240" y="73"/>
                    <a:pt x="253" y="40"/>
                  </a:cubicBezTo>
                  <a:cubicBezTo>
                    <a:pt x="252" y="39"/>
                    <a:pt x="251" y="39"/>
                    <a:pt x="249" y="39"/>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45" name="Freeform 78"/>
          <p:cNvSpPr>
            <a:spLocks noEditPoints="1"/>
          </p:cNvSpPr>
          <p:nvPr/>
        </p:nvSpPr>
        <p:spPr bwMode="auto">
          <a:xfrm>
            <a:off x="4295592" y="1533451"/>
            <a:ext cx="581402" cy="472130"/>
          </a:xfrm>
          <a:custGeom>
            <a:avLst/>
            <a:gdLst>
              <a:gd name="T0" fmla="*/ 1558 w 2971"/>
              <a:gd name="T1" fmla="*/ 1459 h 2413"/>
              <a:gd name="T2" fmla="*/ 1592 w 2971"/>
              <a:gd name="T3" fmla="*/ 1056 h 2413"/>
              <a:gd name="T4" fmla="*/ 1295 w 2971"/>
              <a:gd name="T5" fmla="*/ 997 h 2413"/>
              <a:gd name="T6" fmla="*/ 1033 w 2971"/>
              <a:gd name="T7" fmla="*/ 687 h 2413"/>
              <a:gd name="T8" fmla="*/ 782 w 2971"/>
              <a:gd name="T9" fmla="*/ 855 h 2413"/>
              <a:gd name="T10" fmla="*/ 378 w 2971"/>
              <a:gd name="T11" fmla="*/ 821 h 2413"/>
              <a:gd name="T12" fmla="*/ 319 w 2971"/>
              <a:gd name="T13" fmla="*/ 1118 h 2413"/>
              <a:gd name="T14" fmla="*/ 10 w 2971"/>
              <a:gd name="T15" fmla="*/ 1379 h 2413"/>
              <a:gd name="T16" fmla="*/ 178 w 2971"/>
              <a:gd name="T17" fmla="*/ 1631 h 2413"/>
              <a:gd name="T18" fmla="*/ 144 w 2971"/>
              <a:gd name="T19" fmla="*/ 2035 h 2413"/>
              <a:gd name="T20" fmla="*/ 441 w 2971"/>
              <a:gd name="T21" fmla="*/ 2094 h 2413"/>
              <a:gd name="T22" fmla="*/ 702 w 2971"/>
              <a:gd name="T23" fmla="*/ 2403 h 2413"/>
              <a:gd name="T24" fmla="*/ 953 w 2971"/>
              <a:gd name="T25" fmla="*/ 2235 h 2413"/>
              <a:gd name="T26" fmla="*/ 1357 w 2971"/>
              <a:gd name="T27" fmla="*/ 2269 h 2413"/>
              <a:gd name="T28" fmla="*/ 1416 w 2971"/>
              <a:gd name="T29" fmla="*/ 1972 h 2413"/>
              <a:gd name="T30" fmla="*/ 1726 w 2971"/>
              <a:gd name="T31" fmla="*/ 1711 h 2413"/>
              <a:gd name="T32" fmla="*/ 1060 w 2971"/>
              <a:gd name="T33" fmla="*/ 1620 h 2413"/>
              <a:gd name="T34" fmla="*/ 675 w 2971"/>
              <a:gd name="T35" fmla="*/ 1470 h 2413"/>
              <a:gd name="T36" fmla="*/ 1060 w 2971"/>
              <a:gd name="T37" fmla="*/ 1620 h 2413"/>
              <a:gd name="T38" fmla="*/ 2940 w 2971"/>
              <a:gd name="T39" fmla="*/ 773 h 2413"/>
              <a:gd name="T40" fmla="*/ 2698 w 2971"/>
              <a:gd name="T41" fmla="*/ 461 h 2413"/>
              <a:gd name="T42" fmla="*/ 2617 w 2971"/>
              <a:gd name="T43" fmla="*/ 122 h 2413"/>
              <a:gd name="T44" fmla="*/ 2226 w 2971"/>
              <a:gd name="T45" fmla="*/ 175 h 2413"/>
              <a:gd name="T46" fmla="*/ 1892 w 2971"/>
              <a:gd name="T47" fmla="*/ 76 h 2413"/>
              <a:gd name="T48" fmla="*/ 1742 w 2971"/>
              <a:gd name="T49" fmla="*/ 442 h 2413"/>
              <a:gd name="T50" fmla="*/ 1674 w 2971"/>
              <a:gd name="T51" fmla="*/ 616 h 2413"/>
              <a:gd name="T52" fmla="*/ 1536 w 2971"/>
              <a:gd name="T53" fmla="*/ 986 h 2413"/>
              <a:gd name="T54" fmla="*/ 1848 w 2971"/>
              <a:gd name="T55" fmla="*/ 1140 h 2413"/>
              <a:gd name="T56" fmla="*/ 2099 w 2971"/>
              <a:gd name="T57" fmla="*/ 1445 h 2413"/>
              <a:gd name="T58" fmla="*/ 2389 w 2971"/>
              <a:gd name="T59" fmla="*/ 1251 h 2413"/>
              <a:gd name="T60" fmla="*/ 2779 w 2971"/>
              <a:gd name="T61" fmla="*/ 1186 h 2413"/>
              <a:gd name="T62" fmla="*/ 2729 w 2971"/>
              <a:gd name="T63" fmla="*/ 928 h 2413"/>
              <a:gd name="T64" fmla="*/ 2397 w 2971"/>
              <a:gd name="T65" fmla="*/ 799 h 2413"/>
              <a:gd name="T66" fmla="*/ 2032 w 2971"/>
              <a:gd name="T67" fmla="*/ 656 h 2413"/>
              <a:gd name="T68" fmla="*/ 2397 w 2971"/>
              <a:gd name="T69" fmla="*/ 799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71" h="2413">
                <a:moveTo>
                  <a:pt x="1560" y="1604"/>
                </a:moveTo>
                <a:cubicBezTo>
                  <a:pt x="1565" y="1555"/>
                  <a:pt x="1564" y="1507"/>
                  <a:pt x="1558" y="1459"/>
                </a:cubicBezTo>
                <a:cubicBezTo>
                  <a:pt x="1613" y="1423"/>
                  <a:pt x="1666" y="1385"/>
                  <a:pt x="1719" y="1346"/>
                </a:cubicBezTo>
                <a:cubicBezTo>
                  <a:pt x="1724" y="1223"/>
                  <a:pt x="1686" y="1135"/>
                  <a:pt x="1592" y="1056"/>
                </a:cubicBezTo>
                <a:cubicBezTo>
                  <a:pt x="1527" y="1067"/>
                  <a:pt x="1463" y="1081"/>
                  <a:pt x="1399" y="1097"/>
                </a:cubicBezTo>
                <a:cubicBezTo>
                  <a:pt x="1368" y="1060"/>
                  <a:pt x="1333" y="1027"/>
                  <a:pt x="1295" y="997"/>
                </a:cubicBezTo>
                <a:cubicBezTo>
                  <a:pt x="1308" y="932"/>
                  <a:pt x="1319" y="867"/>
                  <a:pt x="1329" y="803"/>
                </a:cubicBezTo>
                <a:cubicBezTo>
                  <a:pt x="1245" y="712"/>
                  <a:pt x="1157" y="677"/>
                  <a:pt x="1033" y="687"/>
                </a:cubicBezTo>
                <a:cubicBezTo>
                  <a:pt x="996" y="741"/>
                  <a:pt x="961" y="796"/>
                  <a:pt x="926" y="852"/>
                </a:cubicBezTo>
                <a:cubicBezTo>
                  <a:pt x="878" y="848"/>
                  <a:pt x="830" y="849"/>
                  <a:pt x="782" y="855"/>
                </a:cubicBezTo>
                <a:cubicBezTo>
                  <a:pt x="746" y="800"/>
                  <a:pt x="708" y="747"/>
                  <a:pt x="669" y="694"/>
                </a:cubicBezTo>
                <a:cubicBezTo>
                  <a:pt x="545" y="689"/>
                  <a:pt x="458" y="727"/>
                  <a:pt x="378" y="821"/>
                </a:cubicBezTo>
                <a:cubicBezTo>
                  <a:pt x="390" y="885"/>
                  <a:pt x="404" y="950"/>
                  <a:pt x="419" y="1014"/>
                </a:cubicBezTo>
                <a:cubicBezTo>
                  <a:pt x="383" y="1045"/>
                  <a:pt x="349" y="1079"/>
                  <a:pt x="319" y="1118"/>
                </a:cubicBezTo>
                <a:cubicBezTo>
                  <a:pt x="255" y="1105"/>
                  <a:pt x="190" y="1094"/>
                  <a:pt x="125" y="1084"/>
                </a:cubicBezTo>
                <a:cubicBezTo>
                  <a:pt x="34" y="1168"/>
                  <a:pt x="0" y="1256"/>
                  <a:pt x="10" y="1379"/>
                </a:cubicBezTo>
                <a:cubicBezTo>
                  <a:pt x="64" y="1416"/>
                  <a:pt x="119" y="1452"/>
                  <a:pt x="175" y="1486"/>
                </a:cubicBezTo>
                <a:cubicBezTo>
                  <a:pt x="171" y="1535"/>
                  <a:pt x="172" y="1583"/>
                  <a:pt x="178" y="1631"/>
                </a:cubicBezTo>
                <a:cubicBezTo>
                  <a:pt x="123" y="1667"/>
                  <a:pt x="69" y="1705"/>
                  <a:pt x="17" y="1744"/>
                </a:cubicBezTo>
                <a:cubicBezTo>
                  <a:pt x="11" y="1868"/>
                  <a:pt x="50" y="1955"/>
                  <a:pt x="144" y="2035"/>
                </a:cubicBezTo>
                <a:cubicBezTo>
                  <a:pt x="208" y="2023"/>
                  <a:pt x="272" y="2009"/>
                  <a:pt x="336" y="1993"/>
                </a:cubicBezTo>
                <a:cubicBezTo>
                  <a:pt x="367" y="2030"/>
                  <a:pt x="402" y="2064"/>
                  <a:pt x="441" y="2094"/>
                </a:cubicBezTo>
                <a:cubicBezTo>
                  <a:pt x="428" y="2158"/>
                  <a:pt x="416" y="2223"/>
                  <a:pt x="407" y="2288"/>
                </a:cubicBezTo>
                <a:cubicBezTo>
                  <a:pt x="490" y="2379"/>
                  <a:pt x="579" y="2413"/>
                  <a:pt x="702" y="2403"/>
                </a:cubicBezTo>
                <a:cubicBezTo>
                  <a:pt x="739" y="2349"/>
                  <a:pt x="775" y="2294"/>
                  <a:pt x="809" y="2238"/>
                </a:cubicBezTo>
                <a:cubicBezTo>
                  <a:pt x="858" y="2242"/>
                  <a:pt x="906" y="2241"/>
                  <a:pt x="953" y="2235"/>
                </a:cubicBezTo>
                <a:cubicBezTo>
                  <a:pt x="990" y="2290"/>
                  <a:pt x="1028" y="2344"/>
                  <a:pt x="1067" y="2396"/>
                </a:cubicBezTo>
                <a:cubicBezTo>
                  <a:pt x="1190" y="2401"/>
                  <a:pt x="1278" y="2363"/>
                  <a:pt x="1357" y="2269"/>
                </a:cubicBezTo>
                <a:cubicBezTo>
                  <a:pt x="1345" y="2205"/>
                  <a:pt x="1332" y="2141"/>
                  <a:pt x="1316" y="2076"/>
                </a:cubicBezTo>
                <a:cubicBezTo>
                  <a:pt x="1353" y="2046"/>
                  <a:pt x="1386" y="2011"/>
                  <a:pt x="1416" y="1972"/>
                </a:cubicBezTo>
                <a:cubicBezTo>
                  <a:pt x="1481" y="1985"/>
                  <a:pt x="1546" y="1997"/>
                  <a:pt x="1610" y="2006"/>
                </a:cubicBezTo>
                <a:cubicBezTo>
                  <a:pt x="1701" y="1923"/>
                  <a:pt x="1736" y="1834"/>
                  <a:pt x="1726" y="1711"/>
                </a:cubicBezTo>
                <a:cubicBezTo>
                  <a:pt x="1672" y="1674"/>
                  <a:pt x="1617" y="1638"/>
                  <a:pt x="1560" y="1604"/>
                </a:cubicBezTo>
                <a:close/>
                <a:moveTo>
                  <a:pt x="1060" y="1620"/>
                </a:moveTo>
                <a:cubicBezTo>
                  <a:pt x="1019" y="1727"/>
                  <a:pt x="899" y="1779"/>
                  <a:pt x="792" y="1738"/>
                </a:cubicBezTo>
                <a:cubicBezTo>
                  <a:pt x="686" y="1696"/>
                  <a:pt x="634" y="1576"/>
                  <a:pt x="675" y="1470"/>
                </a:cubicBezTo>
                <a:cubicBezTo>
                  <a:pt x="717" y="1363"/>
                  <a:pt x="837" y="1311"/>
                  <a:pt x="943" y="1353"/>
                </a:cubicBezTo>
                <a:cubicBezTo>
                  <a:pt x="1049" y="1394"/>
                  <a:pt x="1102" y="1514"/>
                  <a:pt x="1060" y="1620"/>
                </a:cubicBezTo>
                <a:close/>
                <a:moveTo>
                  <a:pt x="2755" y="838"/>
                </a:moveTo>
                <a:cubicBezTo>
                  <a:pt x="2818" y="819"/>
                  <a:pt x="2880" y="797"/>
                  <a:pt x="2940" y="773"/>
                </a:cubicBezTo>
                <a:cubicBezTo>
                  <a:pt x="2971" y="680"/>
                  <a:pt x="2951" y="548"/>
                  <a:pt x="2894" y="468"/>
                </a:cubicBezTo>
                <a:cubicBezTo>
                  <a:pt x="2829" y="464"/>
                  <a:pt x="2764" y="461"/>
                  <a:pt x="2698" y="461"/>
                </a:cubicBezTo>
                <a:cubicBezTo>
                  <a:pt x="2668" y="406"/>
                  <a:pt x="2629" y="357"/>
                  <a:pt x="2581" y="315"/>
                </a:cubicBezTo>
                <a:cubicBezTo>
                  <a:pt x="2595" y="250"/>
                  <a:pt x="2607" y="186"/>
                  <a:pt x="2617" y="122"/>
                </a:cubicBezTo>
                <a:cubicBezTo>
                  <a:pt x="2552" y="48"/>
                  <a:pt x="2428" y="0"/>
                  <a:pt x="2330" y="10"/>
                </a:cubicBezTo>
                <a:cubicBezTo>
                  <a:pt x="2294" y="63"/>
                  <a:pt x="2259" y="119"/>
                  <a:pt x="2226" y="175"/>
                </a:cubicBezTo>
                <a:cubicBezTo>
                  <a:pt x="2162" y="174"/>
                  <a:pt x="2100" y="184"/>
                  <a:pt x="2041" y="204"/>
                </a:cubicBezTo>
                <a:cubicBezTo>
                  <a:pt x="1992" y="159"/>
                  <a:pt x="1943" y="117"/>
                  <a:pt x="1892" y="76"/>
                </a:cubicBezTo>
                <a:cubicBezTo>
                  <a:pt x="1795" y="96"/>
                  <a:pt x="1692" y="179"/>
                  <a:pt x="1651" y="269"/>
                </a:cubicBezTo>
                <a:cubicBezTo>
                  <a:pt x="1679" y="327"/>
                  <a:pt x="1710" y="385"/>
                  <a:pt x="1742" y="442"/>
                </a:cubicBezTo>
                <a:cubicBezTo>
                  <a:pt x="1726" y="468"/>
                  <a:pt x="1712" y="496"/>
                  <a:pt x="1701" y="526"/>
                </a:cubicBezTo>
                <a:cubicBezTo>
                  <a:pt x="1689" y="556"/>
                  <a:pt x="1680" y="586"/>
                  <a:pt x="1674" y="616"/>
                </a:cubicBezTo>
                <a:cubicBezTo>
                  <a:pt x="1611" y="636"/>
                  <a:pt x="1550" y="658"/>
                  <a:pt x="1489" y="681"/>
                </a:cubicBezTo>
                <a:cubicBezTo>
                  <a:pt x="1458" y="775"/>
                  <a:pt x="1478" y="906"/>
                  <a:pt x="1536" y="986"/>
                </a:cubicBezTo>
                <a:cubicBezTo>
                  <a:pt x="1600" y="991"/>
                  <a:pt x="1666" y="993"/>
                  <a:pt x="1731" y="994"/>
                </a:cubicBezTo>
                <a:cubicBezTo>
                  <a:pt x="1761" y="1048"/>
                  <a:pt x="1801" y="1098"/>
                  <a:pt x="1848" y="1140"/>
                </a:cubicBezTo>
                <a:cubicBezTo>
                  <a:pt x="1834" y="1204"/>
                  <a:pt x="1822" y="1268"/>
                  <a:pt x="1812" y="1332"/>
                </a:cubicBezTo>
                <a:cubicBezTo>
                  <a:pt x="1878" y="1406"/>
                  <a:pt x="2001" y="1455"/>
                  <a:pt x="2099" y="1445"/>
                </a:cubicBezTo>
                <a:cubicBezTo>
                  <a:pt x="2136" y="1391"/>
                  <a:pt x="2170" y="1336"/>
                  <a:pt x="2204" y="1279"/>
                </a:cubicBezTo>
                <a:cubicBezTo>
                  <a:pt x="2267" y="1280"/>
                  <a:pt x="2330" y="1271"/>
                  <a:pt x="2389" y="1251"/>
                </a:cubicBezTo>
                <a:cubicBezTo>
                  <a:pt x="2437" y="1295"/>
                  <a:pt x="2487" y="1338"/>
                  <a:pt x="2537" y="1378"/>
                </a:cubicBezTo>
                <a:cubicBezTo>
                  <a:pt x="2634" y="1359"/>
                  <a:pt x="2738" y="1276"/>
                  <a:pt x="2779" y="1186"/>
                </a:cubicBezTo>
                <a:cubicBezTo>
                  <a:pt x="2750" y="1128"/>
                  <a:pt x="2720" y="1070"/>
                  <a:pt x="2687" y="1013"/>
                </a:cubicBezTo>
                <a:cubicBezTo>
                  <a:pt x="2703" y="986"/>
                  <a:pt x="2717" y="958"/>
                  <a:pt x="2729" y="928"/>
                </a:cubicBezTo>
                <a:cubicBezTo>
                  <a:pt x="2740" y="899"/>
                  <a:pt x="2749" y="869"/>
                  <a:pt x="2755" y="838"/>
                </a:cubicBezTo>
                <a:close/>
                <a:moveTo>
                  <a:pt x="2397" y="799"/>
                </a:moveTo>
                <a:cubicBezTo>
                  <a:pt x="2358" y="900"/>
                  <a:pt x="2244" y="949"/>
                  <a:pt x="2143" y="910"/>
                </a:cubicBezTo>
                <a:cubicBezTo>
                  <a:pt x="2042" y="870"/>
                  <a:pt x="1993" y="757"/>
                  <a:pt x="2032" y="656"/>
                </a:cubicBezTo>
                <a:cubicBezTo>
                  <a:pt x="2072" y="555"/>
                  <a:pt x="2185" y="505"/>
                  <a:pt x="2286" y="545"/>
                </a:cubicBezTo>
                <a:cubicBezTo>
                  <a:pt x="2387" y="584"/>
                  <a:pt x="2437" y="698"/>
                  <a:pt x="2397" y="799"/>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dirty="0"/>
          </a:p>
        </p:txBody>
      </p:sp>
      <p:sp>
        <p:nvSpPr>
          <p:cNvPr id="46" name="Freeform 83"/>
          <p:cNvSpPr>
            <a:spLocks noEditPoints="1"/>
          </p:cNvSpPr>
          <p:nvPr/>
        </p:nvSpPr>
        <p:spPr bwMode="auto">
          <a:xfrm flipH="1">
            <a:off x="8061234" y="1459505"/>
            <a:ext cx="447768" cy="605352"/>
          </a:xfrm>
          <a:custGeom>
            <a:avLst/>
            <a:gdLst>
              <a:gd name="T0" fmla="*/ 1218 w 1980"/>
              <a:gd name="T1" fmla="*/ 308 h 2677"/>
              <a:gd name="T2" fmla="*/ 1439 w 1980"/>
              <a:gd name="T3" fmla="*/ 308 h 2677"/>
              <a:gd name="T4" fmla="*/ 0 w 1980"/>
              <a:gd name="T5" fmla="*/ 1785 h 2677"/>
              <a:gd name="T6" fmla="*/ 1779 w 1980"/>
              <a:gd name="T7" fmla="*/ 308 h 2677"/>
              <a:gd name="T8" fmla="*/ 1980 w 1980"/>
              <a:gd name="T9" fmla="*/ 308 h 2677"/>
              <a:gd name="T10" fmla="*/ 1980 w 1980"/>
              <a:gd name="T11" fmla="*/ 0 h 2677"/>
              <a:gd name="T12" fmla="*/ 1218 w 1980"/>
              <a:gd name="T13" fmla="*/ 308 h 2677"/>
              <a:gd name="T14" fmla="*/ 1848 w 1980"/>
              <a:gd name="T15" fmla="*/ 2482 h 2677"/>
              <a:gd name="T16" fmla="*/ 1848 w 1980"/>
              <a:gd name="T17" fmla="*/ 825 h 2677"/>
              <a:gd name="T18" fmla="*/ 1398 w 1980"/>
              <a:gd name="T19" fmla="*/ 825 h 2677"/>
              <a:gd name="T20" fmla="*/ 1080 w 1980"/>
              <a:gd name="T21" fmla="*/ 1023 h 2677"/>
              <a:gd name="T22" fmla="*/ 1080 w 1980"/>
              <a:gd name="T23" fmla="*/ 1271 h 2677"/>
              <a:gd name="T24" fmla="*/ 948 w 1980"/>
              <a:gd name="T25" fmla="*/ 1271 h 2677"/>
              <a:gd name="T26" fmla="*/ 630 w 1980"/>
              <a:gd name="T27" fmla="*/ 1469 h 2677"/>
              <a:gd name="T28" fmla="*/ 630 w 1980"/>
              <a:gd name="T29" fmla="*/ 1712 h 2677"/>
              <a:gd name="T30" fmla="*/ 498 w 1980"/>
              <a:gd name="T31" fmla="*/ 1712 h 2677"/>
              <a:gd name="T32" fmla="*/ 180 w 1980"/>
              <a:gd name="T33" fmla="*/ 1910 h 2677"/>
              <a:gd name="T34" fmla="*/ 180 w 1980"/>
              <a:gd name="T35" fmla="*/ 2482 h 2677"/>
              <a:gd name="T36" fmla="*/ 245 w 1980"/>
              <a:gd name="T37" fmla="*/ 2482 h 2677"/>
              <a:gd name="T38" fmla="*/ 245 w 1980"/>
              <a:gd name="T39" fmla="*/ 1957 h 2677"/>
              <a:gd name="T40" fmla="*/ 611 w 1980"/>
              <a:gd name="T41" fmla="*/ 1957 h 2677"/>
              <a:gd name="T42" fmla="*/ 611 w 1980"/>
              <a:gd name="T43" fmla="*/ 2482 h 2677"/>
              <a:gd name="T44" fmla="*/ 948 w 1980"/>
              <a:gd name="T45" fmla="*/ 2482 h 2677"/>
              <a:gd name="T46" fmla="*/ 948 w 1980"/>
              <a:gd name="T47" fmla="*/ 1712 h 2677"/>
              <a:gd name="T48" fmla="*/ 695 w 1980"/>
              <a:gd name="T49" fmla="*/ 1712 h 2677"/>
              <a:gd name="T50" fmla="*/ 695 w 1980"/>
              <a:gd name="T51" fmla="*/ 1515 h 2677"/>
              <a:gd name="T52" fmla="*/ 1061 w 1980"/>
              <a:gd name="T53" fmla="*/ 1515 h 2677"/>
              <a:gd name="T54" fmla="*/ 1061 w 1980"/>
              <a:gd name="T55" fmla="*/ 2482 h 2677"/>
              <a:gd name="T56" fmla="*/ 1398 w 1980"/>
              <a:gd name="T57" fmla="*/ 2482 h 2677"/>
              <a:gd name="T58" fmla="*/ 1398 w 1980"/>
              <a:gd name="T59" fmla="*/ 1271 h 2677"/>
              <a:gd name="T60" fmla="*/ 1145 w 1980"/>
              <a:gd name="T61" fmla="*/ 1271 h 2677"/>
              <a:gd name="T62" fmla="*/ 1145 w 1980"/>
              <a:gd name="T63" fmla="*/ 1070 h 2677"/>
              <a:gd name="T64" fmla="*/ 1511 w 1980"/>
              <a:gd name="T65" fmla="*/ 1070 h 2677"/>
              <a:gd name="T66" fmla="*/ 1511 w 1980"/>
              <a:gd name="T67" fmla="*/ 2482 h 2677"/>
              <a:gd name="T68" fmla="*/ 1848 w 1980"/>
              <a:gd name="T69" fmla="*/ 2482 h 2677"/>
              <a:gd name="T70" fmla="*/ 858 w 1980"/>
              <a:gd name="T71" fmla="*/ 1757 h 2677"/>
              <a:gd name="T72" fmla="*/ 695 w 1980"/>
              <a:gd name="T73" fmla="*/ 1856 h 2677"/>
              <a:gd name="T74" fmla="*/ 630 w 1980"/>
              <a:gd name="T75" fmla="*/ 1896 h 2677"/>
              <a:gd name="T76" fmla="*/ 618 w 1980"/>
              <a:gd name="T77" fmla="*/ 1903 h 2677"/>
              <a:gd name="T78" fmla="*/ 273 w 1980"/>
              <a:gd name="T79" fmla="*/ 1903 h 2677"/>
              <a:gd name="T80" fmla="*/ 512 w 1980"/>
              <a:gd name="T81" fmla="*/ 1757 h 2677"/>
              <a:gd name="T82" fmla="*/ 858 w 1980"/>
              <a:gd name="T83" fmla="*/ 1757 h 2677"/>
              <a:gd name="T84" fmla="*/ 1308 w 1980"/>
              <a:gd name="T85" fmla="*/ 1316 h 2677"/>
              <a:gd name="T86" fmla="*/ 1145 w 1980"/>
              <a:gd name="T87" fmla="*/ 1415 h 2677"/>
              <a:gd name="T88" fmla="*/ 1080 w 1980"/>
              <a:gd name="T89" fmla="*/ 1455 h 2677"/>
              <a:gd name="T90" fmla="*/ 1069 w 1980"/>
              <a:gd name="T91" fmla="*/ 1462 h 2677"/>
              <a:gd name="T92" fmla="*/ 723 w 1980"/>
              <a:gd name="T93" fmla="*/ 1462 h 2677"/>
              <a:gd name="T94" fmla="*/ 962 w 1980"/>
              <a:gd name="T95" fmla="*/ 1316 h 2677"/>
              <a:gd name="T96" fmla="*/ 1308 w 1980"/>
              <a:gd name="T97" fmla="*/ 1316 h 2677"/>
              <a:gd name="T98" fmla="*/ 1173 w 1980"/>
              <a:gd name="T99" fmla="*/ 1017 h 2677"/>
              <a:gd name="T100" fmla="*/ 1413 w 1980"/>
              <a:gd name="T101" fmla="*/ 870 h 2677"/>
              <a:gd name="T102" fmla="*/ 1758 w 1980"/>
              <a:gd name="T103" fmla="*/ 870 h 2677"/>
              <a:gd name="T104" fmla="*/ 1519 w 1980"/>
              <a:gd name="T105" fmla="*/ 1017 h 2677"/>
              <a:gd name="T106" fmla="*/ 1173 w 1980"/>
              <a:gd name="T107" fmla="*/ 1017 h 2677"/>
              <a:gd name="T108" fmla="*/ 1909 w 1980"/>
              <a:gd name="T109" fmla="*/ 2538 h 2677"/>
              <a:gd name="T110" fmla="*/ 71 w 1980"/>
              <a:gd name="T111" fmla="*/ 2538 h 2677"/>
              <a:gd name="T112" fmla="*/ 0 w 1980"/>
              <a:gd name="T113" fmla="*/ 2608 h 2677"/>
              <a:gd name="T114" fmla="*/ 71 w 1980"/>
              <a:gd name="T115" fmla="*/ 2677 h 2677"/>
              <a:gd name="T116" fmla="*/ 1909 w 1980"/>
              <a:gd name="T117" fmla="*/ 2677 h 2677"/>
              <a:gd name="T118" fmla="*/ 1980 w 1980"/>
              <a:gd name="T119" fmla="*/ 2608 h 2677"/>
              <a:gd name="T120" fmla="*/ 1909 w 1980"/>
              <a:gd name="T121" fmla="*/ 2538 h 2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80" h="2677">
                <a:moveTo>
                  <a:pt x="1218" y="308"/>
                </a:moveTo>
                <a:cubicBezTo>
                  <a:pt x="1439" y="308"/>
                  <a:pt x="1439" y="308"/>
                  <a:pt x="1439" y="308"/>
                </a:cubicBezTo>
                <a:cubicBezTo>
                  <a:pt x="0" y="1785"/>
                  <a:pt x="0" y="1785"/>
                  <a:pt x="0" y="1785"/>
                </a:cubicBezTo>
                <a:cubicBezTo>
                  <a:pt x="1779" y="308"/>
                  <a:pt x="1779" y="308"/>
                  <a:pt x="1779" y="308"/>
                </a:cubicBezTo>
                <a:cubicBezTo>
                  <a:pt x="1980" y="308"/>
                  <a:pt x="1980" y="308"/>
                  <a:pt x="1980" y="308"/>
                </a:cubicBezTo>
                <a:cubicBezTo>
                  <a:pt x="1980" y="0"/>
                  <a:pt x="1980" y="0"/>
                  <a:pt x="1980" y="0"/>
                </a:cubicBezTo>
                <a:lnTo>
                  <a:pt x="1218" y="308"/>
                </a:lnTo>
                <a:close/>
                <a:moveTo>
                  <a:pt x="1848" y="2482"/>
                </a:moveTo>
                <a:cubicBezTo>
                  <a:pt x="1848" y="825"/>
                  <a:pt x="1848" y="825"/>
                  <a:pt x="1848" y="825"/>
                </a:cubicBezTo>
                <a:cubicBezTo>
                  <a:pt x="1398" y="825"/>
                  <a:pt x="1398" y="825"/>
                  <a:pt x="1398" y="825"/>
                </a:cubicBezTo>
                <a:cubicBezTo>
                  <a:pt x="1080" y="1023"/>
                  <a:pt x="1080" y="1023"/>
                  <a:pt x="1080" y="1023"/>
                </a:cubicBezTo>
                <a:cubicBezTo>
                  <a:pt x="1080" y="1271"/>
                  <a:pt x="1080" y="1271"/>
                  <a:pt x="1080" y="1271"/>
                </a:cubicBezTo>
                <a:cubicBezTo>
                  <a:pt x="948" y="1271"/>
                  <a:pt x="948" y="1271"/>
                  <a:pt x="948" y="1271"/>
                </a:cubicBezTo>
                <a:cubicBezTo>
                  <a:pt x="630" y="1469"/>
                  <a:pt x="630" y="1469"/>
                  <a:pt x="630" y="1469"/>
                </a:cubicBezTo>
                <a:cubicBezTo>
                  <a:pt x="630" y="1712"/>
                  <a:pt x="630" y="1712"/>
                  <a:pt x="630" y="1712"/>
                </a:cubicBezTo>
                <a:cubicBezTo>
                  <a:pt x="498" y="1712"/>
                  <a:pt x="498" y="1712"/>
                  <a:pt x="498" y="1712"/>
                </a:cubicBezTo>
                <a:cubicBezTo>
                  <a:pt x="180" y="1910"/>
                  <a:pt x="180" y="1910"/>
                  <a:pt x="180" y="1910"/>
                </a:cubicBezTo>
                <a:cubicBezTo>
                  <a:pt x="180" y="2482"/>
                  <a:pt x="180" y="2482"/>
                  <a:pt x="180" y="2482"/>
                </a:cubicBezTo>
                <a:cubicBezTo>
                  <a:pt x="245" y="2482"/>
                  <a:pt x="245" y="2482"/>
                  <a:pt x="245" y="2482"/>
                </a:cubicBezTo>
                <a:cubicBezTo>
                  <a:pt x="245" y="1957"/>
                  <a:pt x="245" y="1957"/>
                  <a:pt x="245" y="1957"/>
                </a:cubicBezTo>
                <a:cubicBezTo>
                  <a:pt x="611" y="1957"/>
                  <a:pt x="611" y="1957"/>
                  <a:pt x="611" y="1957"/>
                </a:cubicBezTo>
                <a:cubicBezTo>
                  <a:pt x="611" y="2482"/>
                  <a:pt x="611" y="2482"/>
                  <a:pt x="611" y="2482"/>
                </a:cubicBezTo>
                <a:cubicBezTo>
                  <a:pt x="948" y="2482"/>
                  <a:pt x="948" y="2482"/>
                  <a:pt x="948" y="2482"/>
                </a:cubicBezTo>
                <a:cubicBezTo>
                  <a:pt x="948" y="1712"/>
                  <a:pt x="948" y="1712"/>
                  <a:pt x="948" y="1712"/>
                </a:cubicBezTo>
                <a:cubicBezTo>
                  <a:pt x="695" y="1712"/>
                  <a:pt x="695" y="1712"/>
                  <a:pt x="695" y="1712"/>
                </a:cubicBezTo>
                <a:cubicBezTo>
                  <a:pt x="695" y="1515"/>
                  <a:pt x="695" y="1515"/>
                  <a:pt x="695" y="1515"/>
                </a:cubicBezTo>
                <a:cubicBezTo>
                  <a:pt x="1061" y="1515"/>
                  <a:pt x="1061" y="1515"/>
                  <a:pt x="1061" y="1515"/>
                </a:cubicBezTo>
                <a:cubicBezTo>
                  <a:pt x="1061" y="2482"/>
                  <a:pt x="1061" y="2482"/>
                  <a:pt x="1061" y="2482"/>
                </a:cubicBezTo>
                <a:cubicBezTo>
                  <a:pt x="1398" y="2482"/>
                  <a:pt x="1398" y="2482"/>
                  <a:pt x="1398" y="2482"/>
                </a:cubicBezTo>
                <a:cubicBezTo>
                  <a:pt x="1398" y="1271"/>
                  <a:pt x="1398" y="1271"/>
                  <a:pt x="1398" y="1271"/>
                </a:cubicBezTo>
                <a:cubicBezTo>
                  <a:pt x="1145" y="1271"/>
                  <a:pt x="1145" y="1271"/>
                  <a:pt x="1145" y="1271"/>
                </a:cubicBezTo>
                <a:cubicBezTo>
                  <a:pt x="1145" y="1070"/>
                  <a:pt x="1145" y="1070"/>
                  <a:pt x="1145" y="1070"/>
                </a:cubicBezTo>
                <a:cubicBezTo>
                  <a:pt x="1511" y="1070"/>
                  <a:pt x="1511" y="1070"/>
                  <a:pt x="1511" y="1070"/>
                </a:cubicBezTo>
                <a:cubicBezTo>
                  <a:pt x="1511" y="2482"/>
                  <a:pt x="1511" y="2482"/>
                  <a:pt x="1511" y="2482"/>
                </a:cubicBezTo>
                <a:lnTo>
                  <a:pt x="1848" y="2482"/>
                </a:lnTo>
                <a:close/>
                <a:moveTo>
                  <a:pt x="858" y="1757"/>
                </a:moveTo>
                <a:cubicBezTo>
                  <a:pt x="695" y="1856"/>
                  <a:pt x="695" y="1856"/>
                  <a:pt x="695" y="1856"/>
                </a:cubicBezTo>
                <a:cubicBezTo>
                  <a:pt x="630" y="1896"/>
                  <a:pt x="630" y="1896"/>
                  <a:pt x="630" y="1896"/>
                </a:cubicBezTo>
                <a:cubicBezTo>
                  <a:pt x="618" y="1903"/>
                  <a:pt x="618" y="1903"/>
                  <a:pt x="618" y="1903"/>
                </a:cubicBezTo>
                <a:cubicBezTo>
                  <a:pt x="273" y="1903"/>
                  <a:pt x="273" y="1903"/>
                  <a:pt x="273" y="1903"/>
                </a:cubicBezTo>
                <a:cubicBezTo>
                  <a:pt x="512" y="1757"/>
                  <a:pt x="512" y="1757"/>
                  <a:pt x="512" y="1757"/>
                </a:cubicBezTo>
                <a:lnTo>
                  <a:pt x="858" y="1757"/>
                </a:lnTo>
                <a:close/>
                <a:moveTo>
                  <a:pt x="1308" y="1316"/>
                </a:moveTo>
                <a:cubicBezTo>
                  <a:pt x="1145" y="1415"/>
                  <a:pt x="1145" y="1415"/>
                  <a:pt x="1145" y="1415"/>
                </a:cubicBezTo>
                <a:cubicBezTo>
                  <a:pt x="1080" y="1455"/>
                  <a:pt x="1080" y="1455"/>
                  <a:pt x="1080" y="1455"/>
                </a:cubicBezTo>
                <a:cubicBezTo>
                  <a:pt x="1069" y="1462"/>
                  <a:pt x="1069" y="1462"/>
                  <a:pt x="1069" y="1462"/>
                </a:cubicBezTo>
                <a:cubicBezTo>
                  <a:pt x="723" y="1462"/>
                  <a:pt x="723" y="1462"/>
                  <a:pt x="723" y="1462"/>
                </a:cubicBezTo>
                <a:cubicBezTo>
                  <a:pt x="962" y="1316"/>
                  <a:pt x="962" y="1316"/>
                  <a:pt x="962" y="1316"/>
                </a:cubicBezTo>
                <a:lnTo>
                  <a:pt x="1308" y="1316"/>
                </a:lnTo>
                <a:close/>
                <a:moveTo>
                  <a:pt x="1173" y="1017"/>
                </a:moveTo>
                <a:cubicBezTo>
                  <a:pt x="1413" y="870"/>
                  <a:pt x="1413" y="870"/>
                  <a:pt x="1413" y="870"/>
                </a:cubicBezTo>
                <a:cubicBezTo>
                  <a:pt x="1758" y="870"/>
                  <a:pt x="1758" y="870"/>
                  <a:pt x="1758" y="870"/>
                </a:cubicBezTo>
                <a:cubicBezTo>
                  <a:pt x="1519" y="1017"/>
                  <a:pt x="1519" y="1017"/>
                  <a:pt x="1519" y="1017"/>
                </a:cubicBezTo>
                <a:lnTo>
                  <a:pt x="1173" y="1017"/>
                </a:lnTo>
                <a:close/>
                <a:moveTo>
                  <a:pt x="1909" y="2538"/>
                </a:moveTo>
                <a:cubicBezTo>
                  <a:pt x="71" y="2538"/>
                  <a:pt x="71" y="2538"/>
                  <a:pt x="71" y="2538"/>
                </a:cubicBezTo>
                <a:cubicBezTo>
                  <a:pt x="32" y="2538"/>
                  <a:pt x="0" y="2569"/>
                  <a:pt x="0" y="2608"/>
                </a:cubicBezTo>
                <a:cubicBezTo>
                  <a:pt x="0" y="2646"/>
                  <a:pt x="32" y="2677"/>
                  <a:pt x="71" y="2677"/>
                </a:cubicBezTo>
                <a:cubicBezTo>
                  <a:pt x="1909" y="2677"/>
                  <a:pt x="1909" y="2677"/>
                  <a:pt x="1909" y="2677"/>
                </a:cubicBezTo>
                <a:cubicBezTo>
                  <a:pt x="1948" y="2677"/>
                  <a:pt x="1980" y="2646"/>
                  <a:pt x="1980" y="2608"/>
                </a:cubicBezTo>
                <a:cubicBezTo>
                  <a:pt x="1980" y="2569"/>
                  <a:pt x="1948" y="2538"/>
                  <a:pt x="1909" y="2538"/>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dirty="0"/>
          </a:p>
        </p:txBody>
      </p:sp>
      <p:sp>
        <p:nvSpPr>
          <p:cNvPr id="47" name="Freeform 90"/>
          <p:cNvSpPr>
            <a:spLocks noEditPoints="1"/>
          </p:cNvSpPr>
          <p:nvPr/>
        </p:nvSpPr>
        <p:spPr bwMode="auto">
          <a:xfrm>
            <a:off x="688736" y="2933961"/>
            <a:ext cx="597780" cy="357376"/>
          </a:xfrm>
          <a:custGeom>
            <a:avLst/>
            <a:gdLst>
              <a:gd name="T0" fmla="*/ 508 w 783"/>
              <a:gd name="T1" fmla="*/ 394 h 468"/>
              <a:gd name="T2" fmla="*/ 493 w 783"/>
              <a:gd name="T3" fmla="*/ 468 h 468"/>
              <a:gd name="T4" fmla="*/ 0 w 783"/>
              <a:gd name="T5" fmla="*/ 453 h 468"/>
              <a:gd name="T6" fmla="*/ 15 w 783"/>
              <a:gd name="T7" fmla="*/ 53 h 468"/>
              <a:gd name="T8" fmla="*/ 248 w 783"/>
              <a:gd name="T9" fmla="*/ 94 h 468"/>
              <a:gd name="T10" fmla="*/ 71 w 783"/>
              <a:gd name="T11" fmla="*/ 131 h 468"/>
              <a:gd name="T12" fmla="*/ 248 w 783"/>
              <a:gd name="T13" fmla="*/ 167 h 468"/>
              <a:gd name="T14" fmla="*/ 42 w 783"/>
              <a:gd name="T15" fmla="*/ 420 h 468"/>
              <a:gd name="T16" fmla="*/ 460 w 783"/>
              <a:gd name="T17" fmla="*/ 426 h 468"/>
              <a:gd name="T18" fmla="*/ 465 w 783"/>
              <a:gd name="T19" fmla="*/ 394 h 468"/>
              <a:gd name="T20" fmla="*/ 768 w 783"/>
              <a:gd name="T21" fmla="*/ 368 h 468"/>
              <a:gd name="T22" fmla="*/ 275 w 783"/>
              <a:gd name="T23" fmla="*/ 353 h 468"/>
              <a:gd name="T24" fmla="*/ 290 w 783"/>
              <a:gd name="T25" fmla="*/ 0 h 468"/>
              <a:gd name="T26" fmla="*/ 783 w 783"/>
              <a:gd name="T27" fmla="*/ 15 h 468"/>
              <a:gd name="T28" fmla="*/ 643 w 783"/>
              <a:gd name="T29" fmla="*/ 78 h 468"/>
              <a:gd name="T30" fmla="*/ 720 w 783"/>
              <a:gd name="T31" fmla="*/ 40 h 468"/>
              <a:gd name="T32" fmla="*/ 643 w 783"/>
              <a:gd name="T33" fmla="*/ 78 h 468"/>
              <a:gd name="T34" fmla="*/ 546 w 783"/>
              <a:gd name="T35" fmla="*/ 78 h 468"/>
              <a:gd name="T36" fmla="*/ 346 w 783"/>
              <a:gd name="T37" fmla="*/ 40 h 468"/>
              <a:gd name="T38" fmla="*/ 740 w 783"/>
              <a:gd name="T39" fmla="*/ 114 h 468"/>
              <a:gd name="T40" fmla="*/ 318 w 783"/>
              <a:gd name="T41" fmla="*/ 320 h 468"/>
              <a:gd name="T42" fmla="*/ 735 w 783"/>
              <a:gd name="T43" fmla="*/ 325 h 468"/>
              <a:gd name="T44" fmla="*/ 740 w 783"/>
              <a:gd name="T45" fmla="*/ 114 h 468"/>
              <a:gd name="T46" fmla="*/ 368 w 783"/>
              <a:gd name="T47" fmla="*/ 162 h 468"/>
              <a:gd name="T48" fmla="*/ 681 w 783"/>
              <a:gd name="T49" fmla="*/ 179 h 468"/>
              <a:gd name="T50" fmla="*/ 587 w 783"/>
              <a:gd name="T51" fmla="*/ 216 h 468"/>
              <a:gd name="T52" fmla="*/ 368 w 783"/>
              <a:gd name="T53" fmla="*/ 233 h 468"/>
              <a:gd name="T54" fmla="*/ 587 w 783"/>
              <a:gd name="T55" fmla="*/ 216 h 468"/>
              <a:gd name="T56" fmla="*/ 368 w 783"/>
              <a:gd name="T57" fmla="*/ 270 h 468"/>
              <a:gd name="T58" fmla="*/ 648 w 783"/>
              <a:gd name="T59" fmla="*/ 286 h 468"/>
              <a:gd name="T60" fmla="*/ 248 w 783"/>
              <a:gd name="T61" fmla="*/ 229 h 468"/>
              <a:gd name="T62" fmla="*/ 92 w 783"/>
              <a:gd name="T63" fmla="*/ 246 h 468"/>
              <a:gd name="T64" fmla="*/ 248 w 783"/>
              <a:gd name="T65" fmla="*/ 229 h 468"/>
              <a:gd name="T66" fmla="*/ 92 w 783"/>
              <a:gd name="T67" fmla="*/ 283 h 468"/>
              <a:gd name="T68" fmla="*/ 248 w 783"/>
              <a:gd name="T69" fmla="*/ 300 h 468"/>
              <a:gd name="T70" fmla="*/ 248 w 783"/>
              <a:gd name="T71" fmla="*/ 337 h 468"/>
              <a:gd name="T72" fmla="*/ 92 w 783"/>
              <a:gd name="T73" fmla="*/ 354 h 468"/>
              <a:gd name="T74" fmla="*/ 248 w 783"/>
              <a:gd name="T75" fmla="*/ 337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3" h="468">
                <a:moveTo>
                  <a:pt x="465" y="394"/>
                </a:moveTo>
                <a:cubicBezTo>
                  <a:pt x="508" y="394"/>
                  <a:pt x="508" y="394"/>
                  <a:pt x="508" y="394"/>
                </a:cubicBezTo>
                <a:cubicBezTo>
                  <a:pt x="508" y="453"/>
                  <a:pt x="508" y="453"/>
                  <a:pt x="508" y="453"/>
                </a:cubicBezTo>
                <a:cubicBezTo>
                  <a:pt x="508" y="462"/>
                  <a:pt x="501" y="468"/>
                  <a:pt x="493" y="468"/>
                </a:cubicBezTo>
                <a:cubicBezTo>
                  <a:pt x="15" y="468"/>
                  <a:pt x="15" y="468"/>
                  <a:pt x="15" y="468"/>
                </a:cubicBezTo>
                <a:cubicBezTo>
                  <a:pt x="7" y="468"/>
                  <a:pt x="0" y="462"/>
                  <a:pt x="0" y="453"/>
                </a:cubicBezTo>
                <a:cubicBezTo>
                  <a:pt x="0" y="68"/>
                  <a:pt x="0" y="68"/>
                  <a:pt x="0" y="68"/>
                </a:cubicBezTo>
                <a:cubicBezTo>
                  <a:pt x="0" y="60"/>
                  <a:pt x="7" y="53"/>
                  <a:pt x="15" y="53"/>
                </a:cubicBezTo>
                <a:cubicBezTo>
                  <a:pt x="248" y="53"/>
                  <a:pt x="248" y="53"/>
                  <a:pt x="248" y="53"/>
                </a:cubicBezTo>
                <a:cubicBezTo>
                  <a:pt x="248" y="94"/>
                  <a:pt x="248" y="94"/>
                  <a:pt x="248" y="94"/>
                </a:cubicBezTo>
                <a:cubicBezTo>
                  <a:pt x="71" y="94"/>
                  <a:pt x="71" y="94"/>
                  <a:pt x="71" y="94"/>
                </a:cubicBezTo>
                <a:cubicBezTo>
                  <a:pt x="71" y="131"/>
                  <a:pt x="71" y="131"/>
                  <a:pt x="71" y="131"/>
                </a:cubicBezTo>
                <a:cubicBezTo>
                  <a:pt x="248" y="131"/>
                  <a:pt x="248" y="131"/>
                  <a:pt x="248" y="131"/>
                </a:cubicBezTo>
                <a:cubicBezTo>
                  <a:pt x="248" y="167"/>
                  <a:pt x="248" y="167"/>
                  <a:pt x="248" y="167"/>
                </a:cubicBezTo>
                <a:cubicBezTo>
                  <a:pt x="42" y="167"/>
                  <a:pt x="42" y="167"/>
                  <a:pt x="42" y="167"/>
                </a:cubicBezTo>
                <a:cubicBezTo>
                  <a:pt x="42" y="420"/>
                  <a:pt x="42" y="420"/>
                  <a:pt x="42" y="420"/>
                </a:cubicBezTo>
                <a:cubicBezTo>
                  <a:pt x="42" y="423"/>
                  <a:pt x="45" y="426"/>
                  <a:pt x="48" y="426"/>
                </a:cubicBezTo>
                <a:cubicBezTo>
                  <a:pt x="460" y="426"/>
                  <a:pt x="460" y="426"/>
                  <a:pt x="460" y="426"/>
                </a:cubicBezTo>
                <a:cubicBezTo>
                  <a:pt x="463" y="426"/>
                  <a:pt x="465" y="423"/>
                  <a:pt x="465" y="420"/>
                </a:cubicBezTo>
                <a:lnTo>
                  <a:pt x="465" y="394"/>
                </a:lnTo>
                <a:close/>
                <a:moveTo>
                  <a:pt x="783" y="353"/>
                </a:moveTo>
                <a:cubicBezTo>
                  <a:pt x="783" y="361"/>
                  <a:pt x="776" y="368"/>
                  <a:pt x="768" y="368"/>
                </a:cubicBezTo>
                <a:cubicBezTo>
                  <a:pt x="290" y="368"/>
                  <a:pt x="290" y="368"/>
                  <a:pt x="290" y="368"/>
                </a:cubicBezTo>
                <a:cubicBezTo>
                  <a:pt x="282" y="368"/>
                  <a:pt x="275" y="361"/>
                  <a:pt x="275" y="353"/>
                </a:cubicBezTo>
                <a:cubicBezTo>
                  <a:pt x="275" y="15"/>
                  <a:pt x="275" y="15"/>
                  <a:pt x="275" y="15"/>
                </a:cubicBezTo>
                <a:cubicBezTo>
                  <a:pt x="275" y="6"/>
                  <a:pt x="282" y="0"/>
                  <a:pt x="290" y="0"/>
                </a:cubicBezTo>
                <a:cubicBezTo>
                  <a:pt x="768" y="0"/>
                  <a:pt x="768" y="0"/>
                  <a:pt x="768" y="0"/>
                </a:cubicBezTo>
                <a:cubicBezTo>
                  <a:pt x="776" y="0"/>
                  <a:pt x="783" y="6"/>
                  <a:pt x="783" y="15"/>
                </a:cubicBezTo>
                <a:lnTo>
                  <a:pt x="783" y="353"/>
                </a:lnTo>
                <a:close/>
                <a:moveTo>
                  <a:pt x="643" y="78"/>
                </a:moveTo>
                <a:cubicBezTo>
                  <a:pt x="720" y="78"/>
                  <a:pt x="720" y="78"/>
                  <a:pt x="720" y="78"/>
                </a:cubicBezTo>
                <a:cubicBezTo>
                  <a:pt x="720" y="40"/>
                  <a:pt x="720" y="40"/>
                  <a:pt x="720" y="40"/>
                </a:cubicBezTo>
                <a:cubicBezTo>
                  <a:pt x="643" y="40"/>
                  <a:pt x="643" y="40"/>
                  <a:pt x="643" y="40"/>
                </a:cubicBezTo>
                <a:lnTo>
                  <a:pt x="643" y="78"/>
                </a:lnTo>
                <a:close/>
                <a:moveTo>
                  <a:pt x="346" y="78"/>
                </a:moveTo>
                <a:cubicBezTo>
                  <a:pt x="546" y="78"/>
                  <a:pt x="546" y="78"/>
                  <a:pt x="546" y="78"/>
                </a:cubicBezTo>
                <a:cubicBezTo>
                  <a:pt x="546" y="40"/>
                  <a:pt x="546" y="40"/>
                  <a:pt x="546" y="40"/>
                </a:cubicBezTo>
                <a:cubicBezTo>
                  <a:pt x="346" y="40"/>
                  <a:pt x="346" y="40"/>
                  <a:pt x="346" y="40"/>
                </a:cubicBezTo>
                <a:lnTo>
                  <a:pt x="346" y="78"/>
                </a:lnTo>
                <a:close/>
                <a:moveTo>
                  <a:pt x="740" y="114"/>
                </a:moveTo>
                <a:cubicBezTo>
                  <a:pt x="318" y="114"/>
                  <a:pt x="318" y="114"/>
                  <a:pt x="318" y="114"/>
                </a:cubicBezTo>
                <a:cubicBezTo>
                  <a:pt x="318" y="320"/>
                  <a:pt x="318" y="320"/>
                  <a:pt x="318" y="320"/>
                </a:cubicBezTo>
                <a:cubicBezTo>
                  <a:pt x="318" y="323"/>
                  <a:pt x="320" y="325"/>
                  <a:pt x="323" y="325"/>
                </a:cubicBezTo>
                <a:cubicBezTo>
                  <a:pt x="735" y="325"/>
                  <a:pt x="735" y="325"/>
                  <a:pt x="735" y="325"/>
                </a:cubicBezTo>
                <a:cubicBezTo>
                  <a:pt x="738" y="325"/>
                  <a:pt x="740" y="323"/>
                  <a:pt x="740" y="320"/>
                </a:cubicBezTo>
                <a:lnTo>
                  <a:pt x="740" y="114"/>
                </a:lnTo>
                <a:close/>
                <a:moveTo>
                  <a:pt x="681" y="162"/>
                </a:moveTo>
                <a:cubicBezTo>
                  <a:pt x="368" y="162"/>
                  <a:pt x="368" y="162"/>
                  <a:pt x="368" y="162"/>
                </a:cubicBezTo>
                <a:cubicBezTo>
                  <a:pt x="368" y="179"/>
                  <a:pt x="368" y="179"/>
                  <a:pt x="368" y="179"/>
                </a:cubicBezTo>
                <a:cubicBezTo>
                  <a:pt x="681" y="179"/>
                  <a:pt x="681" y="179"/>
                  <a:pt x="681" y="179"/>
                </a:cubicBezTo>
                <a:lnTo>
                  <a:pt x="681" y="162"/>
                </a:lnTo>
                <a:close/>
                <a:moveTo>
                  <a:pt x="587" y="216"/>
                </a:moveTo>
                <a:cubicBezTo>
                  <a:pt x="368" y="216"/>
                  <a:pt x="368" y="216"/>
                  <a:pt x="368" y="216"/>
                </a:cubicBezTo>
                <a:cubicBezTo>
                  <a:pt x="368" y="233"/>
                  <a:pt x="368" y="233"/>
                  <a:pt x="368" y="233"/>
                </a:cubicBezTo>
                <a:cubicBezTo>
                  <a:pt x="587" y="233"/>
                  <a:pt x="587" y="233"/>
                  <a:pt x="587" y="233"/>
                </a:cubicBezTo>
                <a:lnTo>
                  <a:pt x="587" y="216"/>
                </a:lnTo>
                <a:close/>
                <a:moveTo>
                  <a:pt x="648" y="270"/>
                </a:moveTo>
                <a:cubicBezTo>
                  <a:pt x="368" y="270"/>
                  <a:pt x="368" y="270"/>
                  <a:pt x="368" y="270"/>
                </a:cubicBezTo>
                <a:cubicBezTo>
                  <a:pt x="368" y="286"/>
                  <a:pt x="368" y="286"/>
                  <a:pt x="368" y="286"/>
                </a:cubicBezTo>
                <a:cubicBezTo>
                  <a:pt x="648" y="286"/>
                  <a:pt x="648" y="286"/>
                  <a:pt x="648" y="286"/>
                </a:cubicBezTo>
                <a:lnTo>
                  <a:pt x="648" y="270"/>
                </a:lnTo>
                <a:close/>
                <a:moveTo>
                  <a:pt x="248" y="229"/>
                </a:moveTo>
                <a:cubicBezTo>
                  <a:pt x="92" y="229"/>
                  <a:pt x="92" y="229"/>
                  <a:pt x="92" y="229"/>
                </a:cubicBezTo>
                <a:cubicBezTo>
                  <a:pt x="92" y="246"/>
                  <a:pt x="92" y="246"/>
                  <a:pt x="92" y="246"/>
                </a:cubicBezTo>
                <a:cubicBezTo>
                  <a:pt x="248" y="246"/>
                  <a:pt x="248" y="246"/>
                  <a:pt x="248" y="246"/>
                </a:cubicBezTo>
                <a:lnTo>
                  <a:pt x="248" y="229"/>
                </a:lnTo>
                <a:close/>
                <a:moveTo>
                  <a:pt x="248" y="283"/>
                </a:moveTo>
                <a:cubicBezTo>
                  <a:pt x="92" y="283"/>
                  <a:pt x="92" y="283"/>
                  <a:pt x="92" y="283"/>
                </a:cubicBezTo>
                <a:cubicBezTo>
                  <a:pt x="92" y="300"/>
                  <a:pt x="92" y="300"/>
                  <a:pt x="92" y="300"/>
                </a:cubicBezTo>
                <a:cubicBezTo>
                  <a:pt x="248" y="300"/>
                  <a:pt x="248" y="300"/>
                  <a:pt x="248" y="300"/>
                </a:cubicBezTo>
                <a:lnTo>
                  <a:pt x="248" y="283"/>
                </a:lnTo>
                <a:close/>
                <a:moveTo>
                  <a:pt x="248" y="337"/>
                </a:moveTo>
                <a:cubicBezTo>
                  <a:pt x="92" y="337"/>
                  <a:pt x="92" y="337"/>
                  <a:pt x="92" y="337"/>
                </a:cubicBezTo>
                <a:cubicBezTo>
                  <a:pt x="92" y="354"/>
                  <a:pt x="92" y="354"/>
                  <a:pt x="92" y="354"/>
                </a:cubicBezTo>
                <a:cubicBezTo>
                  <a:pt x="248" y="354"/>
                  <a:pt x="248" y="354"/>
                  <a:pt x="248" y="354"/>
                </a:cubicBezTo>
                <a:lnTo>
                  <a:pt x="248" y="337"/>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dirty="0"/>
          </a:p>
        </p:txBody>
      </p:sp>
      <p:sp>
        <p:nvSpPr>
          <p:cNvPr id="48" name="Freeform 96"/>
          <p:cNvSpPr>
            <a:spLocks noEditPoints="1"/>
          </p:cNvSpPr>
          <p:nvPr/>
        </p:nvSpPr>
        <p:spPr bwMode="auto">
          <a:xfrm>
            <a:off x="4278398" y="4157658"/>
            <a:ext cx="615789" cy="589343"/>
          </a:xfrm>
          <a:custGeom>
            <a:avLst/>
            <a:gdLst>
              <a:gd name="T0" fmla="*/ 115 w 138"/>
              <a:gd name="T1" fmla="*/ 53 h 132"/>
              <a:gd name="T2" fmla="*/ 122 w 138"/>
              <a:gd name="T3" fmla="*/ 24 h 132"/>
              <a:gd name="T4" fmla="*/ 118 w 138"/>
              <a:gd name="T5" fmla="*/ 19 h 132"/>
              <a:gd name="T6" fmla="*/ 87 w 138"/>
              <a:gd name="T7" fmla="*/ 22 h 132"/>
              <a:gd name="T8" fmla="*/ 71 w 138"/>
              <a:gd name="T9" fmla="*/ 0 h 132"/>
              <a:gd name="T10" fmla="*/ 51 w 138"/>
              <a:gd name="T11" fmla="*/ 22 h 132"/>
              <a:gd name="T12" fmla="*/ 18 w 138"/>
              <a:gd name="T13" fmla="*/ 15 h 132"/>
              <a:gd name="T14" fmla="*/ 14 w 138"/>
              <a:gd name="T15" fmla="*/ 19 h 132"/>
              <a:gd name="T16" fmla="*/ 23 w 138"/>
              <a:gd name="T17" fmla="*/ 54 h 132"/>
              <a:gd name="T18" fmla="*/ 0 w 138"/>
              <a:gd name="T19" fmla="*/ 69 h 132"/>
              <a:gd name="T20" fmla="*/ 22 w 138"/>
              <a:gd name="T21" fmla="*/ 82 h 132"/>
              <a:gd name="T22" fmla="*/ 24 w 138"/>
              <a:gd name="T23" fmla="*/ 80 h 132"/>
              <a:gd name="T24" fmla="*/ 13 w 138"/>
              <a:gd name="T25" fmla="*/ 70 h 132"/>
              <a:gd name="T26" fmla="*/ 32 w 138"/>
              <a:gd name="T27" fmla="*/ 58 h 132"/>
              <a:gd name="T28" fmla="*/ 25 w 138"/>
              <a:gd name="T29" fmla="*/ 28 h 132"/>
              <a:gd name="T30" fmla="*/ 27 w 138"/>
              <a:gd name="T31" fmla="*/ 26 h 132"/>
              <a:gd name="T32" fmla="*/ 55 w 138"/>
              <a:gd name="T33" fmla="*/ 31 h 132"/>
              <a:gd name="T34" fmla="*/ 71 w 138"/>
              <a:gd name="T35" fmla="*/ 14 h 132"/>
              <a:gd name="T36" fmla="*/ 83 w 138"/>
              <a:gd name="T37" fmla="*/ 32 h 132"/>
              <a:gd name="T38" fmla="*/ 109 w 138"/>
              <a:gd name="T39" fmla="*/ 29 h 132"/>
              <a:gd name="T40" fmla="*/ 111 w 138"/>
              <a:gd name="T41" fmla="*/ 31 h 132"/>
              <a:gd name="T42" fmla="*/ 106 w 138"/>
              <a:gd name="T43" fmla="*/ 57 h 132"/>
              <a:gd name="T44" fmla="*/ 125 w 138"/>
              <a:gd name="T45" fmla="*/ 67 h 132"/>
              <a:gd name="T46" fmla="*/ 115 w 138"/>
              <a:gd name="T47" fmla="*/ 80 h 132"/>
              <a:gd name="T48" fmla="*/ 117 w 138"/>
              <a:gd name="T49" fmla="*/ 82 h 132"/>
              <a:gd name="T50" fmla="*/ 138 w 138"/>
              <a:gd name="T51" fmla="*/ 66 h 132"/>
              <a:gd name="T52" fmla="*/ 54 w 138"/>
              <a:gd name="T53" fmla="*/ 127 h 132"/>
              <a:gd name="T54" fmla="*/ 60 w 138"/>
              <a:gd name="T55" fmla="*/ 132 h 132"/>
              <a:gd name="T56" fmla="*/ 82 w 138"/>
              <a:gd name="T57" fmla="*/ 127 h 132"/>
              <a:gd name="T58" fmla="*/ 84 w 138"/>
              <a:gd name="T59" fmla="*/ 112 h 132"/>
              <a:gd name="T60" fmla="*/ 54 w 138"/>
              <a:gd name="T61" fmla="*/ 127 h 132"/>
              <a:gd name="T62" fmla="*/ 39 w 138"/>
              <a:gd name="T63" fmla="*/ 71 h 132"/>
              <a:gd name="T64" fmla="*/ 54 w 138"/>
              <a:gd name="T65" fmla="*/ 105 h 132"/>
              <a:gd name="T66" fmla="*/ 89 w 138"/>
              <a:gd name="T67" fmla="*/ 94 h 132"/>
              <a:gd name="T68" fmla="*/ 69 w 138"/>
              <a:gd name="T69" fmla="*/ 41 h 132"/>
              <a:gd name="T70" fmla="*/ 50 w 138"/>
              <a:gd name="T71" fmla="*/ 68 h 132"/>
              <a:gd name="T72" fmla="*/ 60 w 138"/>
              <a:gd name="T73" fmla="*/ 5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 h="132">
                <a:moveTo>
                  <a:pt x="136" y="63"/>
                </a:moveTo>
                <a:cubicBezTo>
                  <a:pt x="115" y="53"/>
                  <a:pt x="115" y="53"/>
                  <a:pt x="115" y="53"/>
                </a:cubicBezTo>
                <a:cubicBezTo>
                  <a:pt x="113" y="52"/>
                  <a:pt x="113" y="50"/>
                  <a:pt x="113" y="49"/>
                </a:cubicBezTo>
                <a:cubicBezTo>
                  <a:pt x="122" y="24"/>
                  <a:pt x="122" y="24"/>
                  <a:pt x="122" y="24"/>
                </a:cubicBezTo>
                <a:cubicBezTo>
                  <a:pt x="122" y="22"/>
                  <a:pt x="122" y="21"/>
                  <a:pt x="121" y="20"/>
                </a:cubicBezTo>
                <a:cubicBezTo>
                  <a:pt x="120" y="19"/>
                  <a:pt x="119" y="19"/>
                  <a:pt x="118" y="19"/>
                </a:cubicBezTo>
                <a:cubicBezTo>
                  <a:pt x="91" y="24"/>
                  <a:pt x="91" y="24"/>
                  <a:pt x="91" y="24"/>
                </a:cubicBezTo>
                <a:cubicBezTo>
                  <a:pt x="89" y="24"/>
                  <a:pt x="88" y="23"/>
                  <a:pt x="87" y="22"/>
                </a:cubicBezTo>
                <a:cubicBezTo>
                  <a:pt x="74" y="1"/>
                  <a:pt x="74" y="1"/>
                  <a:pt x="74" y="1"/>
                </a:cubicBezTo>
                <a:cubicBezTo>
                  <a:pt x="73" y="0"/>
                  <a:pt x="72" y="0"/>
                  <a:pt x="71" y="0"/>
                </a:cubicBezTo>
                <a:cubicBezTo>
                  <a:pt x="70" y="0"/>
                  <a:pt x="69" y="0"/>
                  <a:pt x="68" y="1"/>
                </a:cubicBezTo>
                <a:cubicBezTo>
                  <a:pt x="51" y="22"/>
                  <a:pt x="51" y="22"/>
                  <a:pt x="51" y="22"/>
                </a:cubicBezTo>
                <a:cubicBezTo>
                  <a:pt x="50" y="23"/>
                  <a:pt x="48" y="23"/>
                  <a:pt x="47" y="23"/>
                </a:cubicBezTo>
                <a:cubicBezTo>
                  <a:pt x="18" y="15"/>
                  <a:pt x="18" y="15"/>
                  <a:pt x="18" y="15"/>
                </a:cubicBezTo>
                <a:cubicBezTo>
                  <a:pt x="17" y="14"/>
                  <a:pt x="16" y="15"/>
                  <a:pt x="15" y="16"/>
                </a:cubicBezTo>
                <a:cubicBezTo>
                  <a:pt x="14" y="17"/>
                  <a:pt x="14" y="18"/>
                  <a:pt x="14" y="19"/>
                </a:cubicBezTo>
                <a:cubicBezTo>
                  <a:pt x="24" y="50"/>
                  <a:pt x="24" y="50"/>
                  <a:pt x="24" y="50"/>
                </a:cubicBezTo>
                <a:cubicBezTo>
                  <a:pt x="25" y="52"/>
                  <a:pt x="24" y="53"/>
                  <a:pt x="23" y="54"/>
                </a:cubicBezTo>
                <a:cubicBezTo>
                  <a:pt x="2" y="66"/>
                  <a:pt x="2" y="66"/>
                  <a:pt x="2" y="66"/>
                </a:cubicBezTo>
                <a:cubicBezTo>
                  <a:pt x="1" y="67"/>
                  <a:pt x="0" y="68"/>
                  <a:pt x="0" y="69"/>
                </a:cubicBezTo>
                <a:cubicBezTo>
                  <a:pt x="0" y="71"/>
                  <a:pt x="1" y="72"/>
                  <a:pt x="2" y="72"/>
                </a:cubicBezTo>
                <a:cubicBezTo>
                  <a:pt x="22" y="82"/>
                  <a:pt x="22" y="82"/>
                  <a:pt x="22" y="82"/>
                </a:cubicBezTo>
                <a:cubicBezTo>
                  <a:pt x="23" y="83"/>
                  <a:pt x="24" y="82"/>
                  <a:pt x="24" y="82"/>
                </a:cubicBezTo>
                <a:cubicBezTo>
                  <a:pt x="24" y="81"/>
                  <a:pt x="24" y="81"/>
                  <a:pt x="24" y="80"/>
                </a:cubicBezTo>
                <a:cubicBezTo>
                  <a:pt x="13" y="71"/>
                  <a:pt x="13" y="71"/>
                  <a:pt x="13" y="71"/>
                </a:cubicBezTo>
                <a:cubicBezTo>
                  <a:pt x="13" y="71"/>
                  <a:pt x="13" y="70"/>
                  <a:pt x="13" y="70"/>
                </a:cubicBezTo>
                <a:cubicBezTo>
                  <a:pt x="13" y="69"/>
                  <a:pt x="13" y="69"/>
                  <a:pt x="14" y="68"/>
                </a:cubicBezTo>
                <a:cubicBezTo>
                  <a:pt x="32" y="58"/>
                  <a:pt x="32" y="58"/>
                  <a:pt x="32" y="58"/>
                </a:cubicBezTo>
                <a:cubicBezTo>
                  <a:pt x="33" y="57"/>
                  <a:pt x="34" y="55"/>
                  <a:pt x="33" y="54"/>
                </a:cubicBezTo>
                <a:cubicBezTo>
                  <a:pt x="25" y="28"/>
                  <a:pt x="25" y="28"/>
                  <a:pt x="25" y="28"/>
                </a:cubicBezTo>
                <a:cubicBezTo>
                  <a:pt x="24" y="27"/>
                  <a:pt x="25" y="27"/>
                  <a:pt x="25" y="26"/>
                </a:cubicBezTo>
                <a:cubicBezTo>
                  <a:pt x="25" y="26"/>
                  <a:pt x="26" y="25"/>
                  <a:pt x="27" y="26"/>
                </a:cubicBezTo>
                <a:cubicBezTo>
                  <a:pt x="51" y="33"/>
                  <a:pt x="51" y="33"/>
                  <a:pt x="51" y="33"/>
                </a:cubicBezTo>
                <a:cubicBezTo>
                  <a:pt x="52" y="33"/>
                  <a:pt x="54" y="33"/>
                  <a:pt x="55" y="31"/>
                </a:cubicBezTo>
                <a:cubicBezTo>
                  <a:pt x="69" y="14"/>
                  <a:pt x="69" y="14"/>
                  <a:pt x="69" y="14"/>
                </a:cubicBezTo>
                <a:cubicBezTo>
                  <a:pt x="70" y="14"/>
                  <a:pt x="70" y="13"/>
                  <a:pt x="71" y="14"/>
                </a:cubicBezTo>
                <a:cubicBezTo>
                  <a:pt x="71" y="14"/>
                  <a:pt x="72" y="14"/>
                  <a:pt x="72" y="14"/>
                </a:cubicBezTo>
                <a:cubicBezTo>
                  <a:pt x="83" y="32"/>
                  <a:pt x="83" y="32"/>
                  <a:pt x="83" y="32"/>
                </a:cubicBezTo>
                <a:cubicBezTo>
                  <a:pt x="84" y="33"/>
                  <a:pt x="85" y="33"/>
                  <a:pt x="87" y="33"/>
                </a:cubicBezTo>
                <a:cubicBezTo>
                  <a:pt x="109" y="29"/>
                  <a:pt x="109" y="29"/>
                  <a:pt x="109" y="29"/>
                </a:cubicBezTo>
                <a:cubicBezTo>
                  <a:pt x="110" y="29"/>
                  <a:pt x="111" y="29"/>
                  <a:pt x="111" y="30"/>
                </a:cubicBezTo>
                <a:cubicBezTo>
                  <a:pt x="112" y="30"/>
                  <a:pt x="112" y="31"/>
                  <a:pt x="111" y="31"/>
                </a:cubicBezTo>
                <a:cubicBezTo>
                  <a:pt x="104" y="52"/>
                  <a:pt x="104" y="52"/>
                  <a:pt x="104" y="52"/>
                </a:cubicBezTo>
                <a:cubicBezTo>
                  <a:pt x="104" y="54"/>
                  <a:pt x="104" y="56"/>
                  <a:pt x="106" y="57"/>
                </a:cubicBezTo>
                <a:cubicBezTo>
                  <a:pt x="124" y="66"/>
                  <a:pt x="124" y="66"/>
                  <a:pt x="124" y="66"/>
                </a:cubicBezTo>
                <a:cubicBezTo>
                  <a:pt x="125" y="66"/>
                  <a:pt x="125" y="67"/>
                  <a:pt x="125" y="67"/>
                </a:cubicBezTo>
                <a:cubicBezTo>
                  <a:pt x="125" y="68"/>
                  <a:pt x="125" y="68"/>
                  <a:pt x="125" y="69"/>
                </a:cubicBezTo>
                <a:cubicBezTo>
                  <a:pt x="115" y="80"/>
                  <a:pt x="115" y="80"/>
                  <a:pt x="115" y="80"/>
                </a:cubicBezTo>
                <a:cubicBezTo>
                  <a:pt x="115" y="81"/>
                  <a:pt x="115" y="81"/>
                  <a:pt x="115" y="82"/>
                </a:cubicBezTo>
                <a:cubicBezTo>
                  <a:pt x="116" y="82"/>
                  <a:pt x="116" y="82"/>
                  <a:pt x="117" y="82"/>
                </a:cubicBezTo>
                <a:cubicBezTo>
                  <a:pt x="136" y="69"/>
                  <a:pt x="136" y="69"/>
                  <a:pt x="136" y="69"/>
                </a:cubicBezTo>
                <a:cubicBezTo>
                  <a:pt x="137" y="68"/>
                  <a:pt x="138" y="67"/>
                  <a:pt x="138" y="66"/>
                </a:cubicBezTo>
                <a:cubicBezTo>
                  <a:pt x="137" y="65"/>
                  <a:pt x="137" y="63"/>
                  <a:pt x="136" y="63"/>
                </a:cubicBezTo>
                <a:close/>
                <a:moveTo>
                  <a:pt x="54" y="127"/>
                </a:moveTo>
                <a:cubicBezTo>
                  <a:pt x="55" y="127"/>
                  <a:pt x="55" y="127"/>
                  <a:pt x="55" y="127"/>
                </a:cubicBezTo>
                <a:cubicBezTo>
                  <a:pt x="60" y="132"/>
                  <a:pt x="60" y="132"/>
                  <a:pt x="60" y="132"/>
                </a:cubicBezTo>
                <a:cubicBezTo>
                  <a:pt x="77" y="132"/>
                  <a:pt x="77" y="132"/>
                  <a:pt x="77" y="132"/>
                </a:cubicBezTo>
                <a:cubicBezTo>
                  <a:pt x="82" y="127"/>
                  <a:pt x="82" y="127"/>
                  <a:pt x="82" y="127"/>
                </a:cubicBezTo>
                <a:cubicBezTo>
                  <a:pt x="84" y="127"/>
                  <a:pt x="84" y="127"/>
                  <a:pt x="84" y="127"/>
                </a:cubicBezTo>
                <a:cubicBezTo>
                  <a:pt x="84" y="112"/>
                  <a:pt x="84" y="112"/>
                  <a:pt x="84" y="112"/>
                </a:cubicBezTo>
                <a:cubicBezTo>
                  <a:pt x="54" y="112"/>
                  <a:pt x="54" y="112"/>
                  <a:pt x="54" y="112"/>
                </a:cubicBezTo>
                <a:lnTo>
                  <a:pt x="54" y="127"/>
                </a:lnTo>
                <a:close/>
                <a:moveTo>
                  <a:pt x="69" y="41"/>
                </a:moveTo>
                <a:cubicBezTo>
                  <a:pt x="52" y="41"/>
                  <a:pt x="39" y="54"/>
                  <a:pt x="39" y="71"/>
                </a:cubicBezTo>
                <a:cubicBezTo>
                  <a:pt x="39" y="80"/>
                  <a:pt x="44" y="88"/>
                  <a:pt x="48" y="94"/>
                </a:cubicBezTo>
                <a:cubicBezTo>
                  <a:pt x="51" y="98"/>
                  <a:pt x="54" y="102"/>
                  <a:pt x="54" y="105"/>
                </a:cubicBezTo>
                <a:cubicBezTo>
                  <a:pt x="83" y="105"/>
                  <a:pt x="83" y="105"/>
                  <a:pt x="83" y="105"/>
                </a:cubicBezTo>
                <a:cubicBezTo>
                  <a:pt x="84" y="102"/>
                  <a:pt x="86" y="98"/>
                  <a:pt x="89" y="94"/>
                </a:cubicBezTo>
                <a:cubicBezTo>
                  <a:pt x="93" y="88"/>
                  <a:pt x="98" y="80"/>
                  <a:pt x="98" y="71"/>
                </a:cubicBezTo>
                <a:cubicBezTo>
                  <a:pt x="98" y="54"/>
                  <a:pt x="85" y="41"/>
                  <a:pt x="69" y="41"/>
                </a:cubicBezTo>
                <a:close/>
                <a:moveTo>
                  <a:pt x="61" y="64"/>
                </a:moveTo>
                <a:cubicBezTo>
                  <a:pt x="58" y="68"/>
                  <a:pt x="53" y="70"/>
                  <a:pt x="50" y="68"/>
                </a:cubicBezTo>
                <a:cubicBezTo>
                  <a:pt x="47" y="67"/>
                  <a:pt x="47" y="62"/>
                  <a:pt x="50" y="57"/>
                </a:cubicBezTo>
                <a:cubicBezTo>
                  <a:pt x="53" y="53"/>
                  <a:pt x="57" y="51"/>
                  <a:pt x="60" y="52"/>
                </a:cubicBezTo>
                <a:cubicBezTo>
                  <a:pt x="63" y="54"/>
                  <a:pt x="63" y="59"/>
                  <a:pt x="61" y="64"/>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dirty="0"/>
          </a:p>
        </p:txBody>
      </p:sp>
      <p:sp>
        <p:nvSpPr>
          <p:cNvPr id="49" name="Freeform 101"/>
          <p:cNvSpPr>
            <a:spLocks noEditPoints="1"/>
          </p:cNvSpPr>
          <p:nvPr/>
        </p:nvSpPr>
        <p:spPr bwMode="auto">
          <a:xfrm>
            <a:off x="4347435" y="2907120"/>
            <a:ext cx="477713" cy="449146"/>
          </a:xfrm>
          <a:custGeom>
            <a:avLst/>
            <a:gdLst>
              <a:gd name="T0" fmla="*/ 251 w 301"/>
              <a:gd name="T1" fmla="*/ 129 h 283"/>
              <a:gd name="T2" fmla="*/ 251 w 301"/>
              <a:gd name="T3" fmla="*/ 103 h 283"/>
              <a:gd name="T4" fmla="*/ 216 w 301"/>
              <a:gd name="T5" fmla="*/ 129 h 283"/>
              <a:gd name="T6" fmla="*/ 161 w 301"/>
              <a:gd name="T7" fmla="*/ 99 h 283"/>
              <a:gd name="T8" fmla="*/ 161 w 301"/>
              <a:gd name="T9" fmla="*/ 75 h 283"/>
              <a:gd name="T10" fmla="*/ 225 w 301"/>
              <a:gd name="T11" fmla="*/ 75 h 283"/>
              <a:gd name="T12" fmla="*/ 225 w 301"/>
              <a:gd name="T13" fmla="*/ 0 h 283"/>
              <a:gd name="T14" fmla="*/ 76 w 301"/>
              <a:gd name="T15" fmla="*/ 0 h 283"/>
              <a:gd name="T16" fmla="*/ 76 w 301"/>
              <a:gd name="T17" fmla="*/ 26 h 283"/>
              <a:gd name="T18" fmla="*/ 45 w 301"/>
              <a:gd name="T19" fmla="*/ 0 h 283"/>
              <a:gd name="T20" fmla="*/ 45 w 301"/>
              <a:gd name="T21" fmla="*/ 26 h 283"/>
              <a:gd name="T22" fmla="*/ 0 w 301"/>
              <a:gd name="T23" fmla="*/ 26 h 283"/>
              <a:gd name="T24" fmla="*/ 0 w 301"/>
              <a:gd name="T25" fmla="*/ 151 h 283"/>
              <a:gd name="T26" fmla="*/ 86 w 301"/>
              <a:gd name="T27" fmla="*/ 151 h 283"/>
              <a:gd name="T28" fmla="*/ 140 w 301"/>
              <a:gd name="T29" fmla="*/ 181 h 283"/>
              <a:gd name="T30" fmla="*/ 140 w 301"/>
              <a:gd name="T31" fmla="*/ 207 h 283"/>
              <a:gd name="T32" fmla="*/ 76 w 301"/>
              <a:gd name="T33" fmla="*/ 207 h 283"/>
              <a:gd name="T34" fmla="*/ 76 w 301"/>
              <a:gd name="T35" fmla="*/ 283 h 283"/>
              <a:gd name="T36" fmla="*/ 225 w 301"/>
              <a:gd name="T37" fmla="*/ 283 h 283"/>
              <a:gd name="T38" fmla="*/ 225 w 301"/>
              <a:gd name="T39" fmla="*/ 254 h 283"/>
              <a:gd name="T40" fmla="*/ 301 w 301"/>
              <a:gd name="T41" fmla="*/ 254 h 283"/>
              <a:gd name="T42" fmla="*/ 301 w 301"/>
              <a:gd name="T43" fmla="*/ 129 h 283"/>
              <a:gd name="T44" fmla="*/ 251 w 301"/>
              <a:gd name="T45" fmla="*/ 129 h 283"/>
              <a:gd name="T46" fmla="*/ 140 w 301"/>
              <a:gd name="T47" fmla="*/ 99 h 283"/>
              <a:gd name="T48" fmla="*/ 86 w 301"/>
              <a:gd name="T49" fmla="*/ 129 h 283"/>
              <a:gd name="T50" fmla="*/ 22 w 301"/>
              <a:gd name="T51" fmla="*/ 129 h 283"/>
              <a:gd name="T52" fmla="*/ 22 w 301"/>
              <a:gd name="T53" fmla="*/ 47 h 283"/>
              <a:gd name="T54" fmla="*/ 45 w 301"/>
              <a:gd name="T55" fmla="*/ 47 h 283"/>
              <a:gd name="T56" fmla="*/ 45 w 301"/>
              <a:gd name="T57" fmla="*/ 73 h 283"/>
              <a:gd name="T58" fmla="*/ 76 w 301"/>
              <a:gd name="T59" fmla="*/ 47 h 283"/>
              <a:gd name="T60" fmla="*/ 76 w 301"/>
              <a:gd name="T61" fmla="*/ 75 h 283"/>
              <a:gd name="T62" fmla="*/ 140 w 301"/>
              <a:gd name="T63" fmla="*/ 75 h 283"/>
              <a:gd name="T64" fmla="*/ 140 w 301"/>
              <a:gd name="T65" fmla="*/ 99 h 283"/>
              <a:gd name="T66" fmla="*/ 282 w 301"/>
              <a:gd name="T67" fmla="*/ 233 h 283"/>
              <a:gd name="T68" fmla="*/ 225 w 301"/>
              <a:gd name="T69" fmla="*/ 233 h 283"/>
              <a:gd name="T70" fmla="*/ 225 w 301"/>
              <a:gd name="T71" fmla="*/ 207 h 283"/>
              <a:gd name="T72" fmla="*/ 161 w 301"/>
              <a:gd name="T73" fmla="*/ 207 h 283"/>
              <a:gd name="T74" fmla="*/ 161 w 301"/>
              <a:gd name="T75" fmla="*/ 181 h 283"/>
              <a:gd name="T76" fmla="*/ 216 w 301"/>
              <a:gd name="T77" fmla="*/ 151 h 283"/>
              <a:gd name="T78" fmla="*/ 218 w 301"/>
              <a:gd name="T79" fmla="*/ 151 h 283"/>
              <a:gd name="T80" fmla="*/ 251 w 301"/>
              <a:gd name="T81" fmla="*/ 174 h 283"/>
              <a:gd name="T82" fmla="*/ 251 w 301"/>
              <a:gd name="T83" fmla="*/ 151 h 283"/>
              <a:gd name="T84" fmla="*/ 282 w 301"/>
              <a:gd name="T85" fmla="*/ 151 h 283"/>
              <a:gd name="T86" fmla="*/ 282 w 301"/>
              <a:gd name="T87" fmla="*/ 23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1" h="283">
                <a:moveTo>
                  <a:pt x="251" y="129"/>
                </a:moveTo>
                <a:lnTo>
                  <a:pt x="251" y="103"/>
                </a:lnTo>
                <a:lnTo>
                  <a:pt x="216" y="129"/>
                </a:lnTo>
                <a:lnTo>
                  <a:pt x="161" y="99"/>
                </a:lnTo>
                <a:lnTo>
                  <a:pt x="161" y="75"/>
                </a:lnTo>
                <a:lnTo>
                  <a:pt x="225" y="75"/>
                </a:lnTo>
                <a:lnTo>
                  <a:pt x="225" y="0"/>
                </a:lnTo>
                <a:lnTo>
                  <a:pt x="76" y="0"/>
                </a:lnTo>
                <a:lnTo>
                  <a:pt x="76" y="26"/>
                </a:lnTo>
                <a:lnTo>
                  <a:pt x="45" y="0"/>
                </a:lnTo>
                <a:lnTo>
                  <a:pt x="45" y="26"/>
                </a:lnTo>
                <a:lnTo>
                  <a:pt x="0" y="26"/>
                </a:lnTo>
                <a:lnTo>
                  <a:pt x="0" y="151"/>
                </a:lnTo>
                <a:lnTo>
                  <a:pt x="86" y="151"/>
                </a:lnTo>
                <a:lnTo>
                  <a:pt x="140" y="181"/>
                </a:lnTo>
                <a:lnTo>
                  <a:pt x="140" y="207"/>
                </a:lnTo>
                <a:lnTo>
                  <a:pt x="76" y="207"/>
                </a:lnTo>
                <a:lnTo>
                  <a:pt x="76" y="283"/>
                </a:lnTo>
                <a:lnTo>
                  <a:pt x="225" y="283"/>
                </a:lnTo>
                <a:lnTo>
                  <a:pt x="225" y="254"/>
                </a:lnTo>
                <a:lnTo>
                  <a:pt x="301" y="254"/>
                </a:lnTo>
                <a:lnTo>
                  <a:pt x="301" y="129"/>
                </a:lnTo>
                <a:lnTo>
                  <a:pt x="251" y="129"/>
                </a:lnTo>
                <a:close/>
                <a:moveTo>
                  <a:pt x="140" y="99"/>
                </a:moveTo>
                <a:lnTo>
                  <a:pt x="86" y="129"/>
                </a:lnTo>
                <a:lnTo>
                  <a:pt x="22" y="129"/>
                </a:lnTo>
                <a:lnTo>
                  <a:pt x="22" y="47"/>
                </a:lnTo>
                <a:lnTo>
                  <a:pt x="45" y="47"/>
                </a:lnTo>
                <a:lnTo>
                  <a:pt x="45" y="73"/>
                </a:lnTo>
                <a:lnTo>
                  <a:pt x="76" y="47"/>
                </a:lnTo>
                <a:lnTo>
                  <a:pt x="76" y="75"/>
                </a:lnTo>
                <a:lnTo>
                  <a:pt x="140" y="75"/>
                </a:lnTo>
                <a:lnTo>
                  <a:pt x="140" y="99"/>
                </a:lnTo>
                <a:close/>
                <a:moveTo>
                  <a:pt x="282" y="233"/>
                </a:moveTo>
                <a:lnTo>
                  <a:pt x="225" y="233"/>
                </a:lnTo>
                <a:lnTo>
                  <a:pt x="225" y="207"/>
                </a:lnTo>
                <a:lnTo>
                  <a:pt x="161" y="207"/>
                </a:lnTo>
                <a:lnTo>
                  <a:pt x="161" y="181"/>
                </a:lnTo>
                <a:lnTo>
                  <a:pt x="216" y="151"/>
                </a:lnTo>
                <a:lnTo>
                  <a:pt x="218" y="151"/>
                </a:lnTo>
                <a:lnTo>
                  <a:pt x="251" y="174"/>
                </a:lnTo>
                <a:lnTo>
                  <a:pt x="251" y="151"/>
                </a:lnTo>
                <a:lnTo>
                  <a:pt x="282" y="151"/>
                </a:lnTo>
                <a:lnTo>
                  <a:pt x="282" y="233"/>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dirty="0"/>
          </a:p>
        </p:txBody>
      </p:sp>
      <p:grpSp>
        <p:nvGrpSpPr>
          <p:cNvPr id="50" name="Group 49"/>
          <p:cNvGrpSpPr/>
          <p:nvPr/>
        </p:nvGrpSpPr>
        <p:grpSpPr>
          <a:xfrm>
            <a:off x="9965015" y="312882"/>
            <a:ext cx="1624013" cy="736611"/>
            <a:chOff x="9422606" y="-420"/>
            <a:chExt cx="1624013" cy="736611"/>
          </a:xfrm>
        </p:grpSpPr>
        <p:sp>
          <p:nvSpPr>
            <p:cNvPr id="51" name="Isosceles Triangle 50"/>
            <p:cNvSpPr/>
            <p:nvPr/>
          </p:nvSpPr>
          <p:spPr>
            <a:xfrm>
              <a:off x="9422606" y="-420"/>
              <a:ext cx="1624013" cy="273592"/>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000" dirty="0"/>
            </a:p>
          </p:txBody>
        </p:sp>
        <p:sp>
          <p:nvSpPr>
            <p:cNvPr id="52" name="Rectangle 51"/>
            <p:cNvSpPr/>
            <p:nvPr/>
          </p:nvSpPr>
          <p:spPr>
            <a:xfrm>
              <a:off x="9496425" y="619404"/>
              <a:ext cx="1476374" cy="1167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3" name="Rounded Rectangle 52"/>
            <p:cNvSpPr/>
            <p:nvPr/>
          </p:nvSpPr>
          <p:spPr>
            <a:xfrm>
              <a:off x="9496425" y="298880"/>
              <a:ext cx="467001" cy="240179"/>
            </a:xfrm>
            <a:prstGeom prst="roundRect">
              <a:avLst>
                <a:gd name="adj" fmla="val 121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People</a:t>
              </a:r>
            </a:p>
          </p:txBody>
        </p:sp>
        <p:sp>
          <p:nvSpPr>
            <p:cNvPr id="54" name="Rounded Rectangle 53"/>
            <p:cNvSpPr/>
            <p:nvPr/>
          </p:nvSpPr>
          <p:spPr>
            <a:xfrm>
              <a:off x="10001111" y="298880"/>
              <a:ext cx="467001" cy="240179"/>
            </a:xfrm>
            <a:prstGeom prst="roundRect">
              <a:avLst>
                <a:gd name="adj" fmla="val 658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Process</a:t>
              </a:r>
            </a:p>
          </p:txBody>
        </p:sp>
        <p:sp>
          <p:nvSpPr>
            <p:cNvPr id="55" name="Rounded Rectangle 54"/>
            <p:cNvSpPr/>
            <p:nvPr/>
          </p:nvSpPr>
          <p:spPr>
            <a:xfrm>
              <a:off x="10505798" y="298880"/>
              <a:ext cx="467001" cy="240179"/>
            </a:xfrm>
            <a:prstGeom prst="roundRect">
              <a:avLst>
                <a:gd name="adj" fmla="val 882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800" b="1" dirty="0">
                  <a:solidFill>
                    <a:schemeClr val="tx1"/>
                  </a:solidFill>
                </a:rPr>
                <a:t>Tools</a:t>
              </a:r>
            </a:p>
          </p:txBody>
        </p:sp>
        <p:sp>
          <p:nvSpPr>
            <p:cNvPr id="56" name="Rectangle 55"/>
            <p:cNvSpPr/>
            <p:nvPr/>
          </p:nvSpPr>
          <p:spPr>
            <a:xfrm>
              <a:off x="9496425" y="564767"/>
              <a:ext cx="1476374" cy="343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7" name="TextBox 56"/>
            <p:cNvSpPr txBox="1"/>
            <p:nvPr/>
          </p:nvSpPr>
          <p:spPr>
            <a:xfrm>
              <a:off x="10012597" y="79953"/>
              <a:ext cx="444031" cy="153888"/>
            </a:xfrm>
            <a:prstGeom prst="rect">
              <a:avLst/>
            </a:prstGeom>
            <a:noFill/>
          </p:spPr>
          <p:txBody>
            <a:bodyPr wrap="none" lIns="0" tIns="0" rIns="0" bIns="0" rtlCol="0">
              <a:spAutoFit/>
            </a:bodyPr>
            <a:lstStyle/>
            <a:p>
              <a:pPr lvl="0" algn="ctr"/>
              <a:r>
                <a:rPr lang="en-US" sz="1000" dirty="0">
                  <a:solidFill>
                    <a:prstClr val="white"/>
                  </a:solidFill>
                </a:rPr>
                <a:t>DevOps</a:t>
              </a:r>
            </a:p>
          </p:txBody>
        </p:sp>
      </p:grpSp>
      <p:pic>
        <p:nvPicPr>
          <p:cNvPr id="58" name="Picture 57"/>
          <p:cNvPicPr>
            <a:picLocks noChangeAspect="1"/>
          </p:cNvPicPr>
          <p:nvPr/>
        </p:nvPicPr>
        <p:blipFill>
          <a:blip r:embed="rId2"/>
          <a:stretch>
            <a:fillRect/>
          </a:stretch>
        </p:blipFill>
        <p:spPr>
          <a:xfrm>
            <a:off x="7476269" y="2663206"/>
            <a:ext cx="4316927" cy="2368476"/>
          </a:xfrm>
          <a:prstGeom prst="rect">
            <a:avLst/>
          </a:prstGeom>
        </p:spPr>
      </p:pic>
    </p:spTree>
    <p:extLst>
      <p:ext uri="{BB962C8B-B14F-4D97-AF65-F5344CB8AC3E}">
        <p14:creationId xmlns:p14="http://schemas.microsoft.com/office/powerpoint/2010/main" val="46318465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1507215" y="1181627"/>
            <a:ext cx="9158407" cy="5041710"/>
            <a:chOff x="-25565" y="2398096"/>
            <a:chExt cx="12214390" cy="5043023"/>
          </a:xfrm>
        </p:grpSpPr>
        <p:sp>
          <p:nvSpPr>
            <p:cNvPr id="70" name="Up Arrow 69"/>
            <p:cNvSpPr/>
            <p:nvPr/>
          </p:nvSpPr>
          <p:spPr>
            <a:xfrm>
              <a:off x="7841659" y="3325594"/>
              <a:ext cx="386068" cy="1685925"/>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7" name="Right Arrow 26"/>
            <p:cNvSpPr/>
            <p:nvPr/>
          </p:nvSpPr>
          <p:spPr>
            <a:xfrm>
              <a:off x="2305491" y="4060604"/>
              <a:ext cx="7445060" cy="547135"/>
            </a:xfrm>
            <a:prstGeom prst="rightArrow">
              <a:avLst/>
            </a:prstGeom>
            <a:solidFill>
              <a:schemeClr val="accent6">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99" dirty="0"/>
                <a:t>Express</a:t>
              </a:r>
              <a:endParaRPr lang="en-US" sz="1799" dirty="0"/>
            </a:p>
          </p:txBody>
        </p:sp>
        <p:sp>
          <p:nvSpPr>
            <p:cNvPr id="2" name="Rectangle 1"/>
            <p:cNvSpPr/>
            <p:nvPr/>
          </p:nvSpPr>
          <p:spPr>
            <a:xfrm>
              <a:off x="1288466" y="3433680"/>
              <a:ext cx="930274" cy="328406"/>
            </a:xfrm>
            <a:prstGeom prst="rect">
              <a:avLst/>
            </a:prstGeom>
            <a:solidFill>
              <a:srgbClr val="7030A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3" name="Rectangle 22"/>
            <p:cNvSpPr/>
            <p:nvPr/>
          </p:nvSpPr>
          <p:spPr>
            <a:xfrm>
              <a:off x="1288466" y="3816612"/>
              <a:ext cx="930274" cy="328406"/>
            </a:xfrm>
            <a:prstGeom prst="rect">
              <a:avLst/>
            </a:prstGeom>
            <a:solidFill>
              <a:srgbClr val="7030A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Rectangle 24"/>
            <p:cNvSpPr/>
            <p:nvPr/>
          </p:nvSpPr>
          <p:spPr>
            <a:xfrm>
              <a:off x="1288466" y="4199544"/>
              <a:ext cx="930274" cy="328406"/>
            </a:xfrm>
            <a:prstGeom prst="rect">
              <a:avLst/>
            </a:prstGeom>
            <a:solidFill>
              <a:srgbClr val="7030A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Rectangle 25"/>
            <p:cNvSpPr/>
            <p:nvPr/>
          </p:nvSpPr>
          <p:spPr>
            <a:xfrm>
              <a:off x="1288466" y="4582476"/>
              <a:ext cx="930274" cy="328406"/>
            </a:xfrm>
            <a:prstGeom prst="rect">
              <a:avLst/>
            </a:prstGeom>
            <a:solidFill>
              <a:srgbClr val="7030A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Right Arrow 3"/>
            <p:cNvSpPr/>
            <p:nvPr/>
          </p:nvSpPr>
          <p:spPr>
            <a:xfrm>
              <a:off x="2305491" y="3766505"/>
              <a:ext cx="7445060" cy="547135"/>
            </a:xfrm>
            <a:prstGeom prst="rightArrow">
              <a:avLst/>
            </a:prstGeom>
            <a:solidFill>
              <a:schemeClr val="accent6">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99" dirty="0"/>
                <a:t>Normal</a:t>
              </a:r>
              <a:endParaRPr lang="en-US" sz="1799" dirty="0"/>
            </a:p>
          </p:txBody>
        </p:sp>
        <p:pic>
          <p:nvPicPr>
            <p:cNvPr id="1028"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3659" y="4973394"/>
              <a:ext cx="1094134" cy="109413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95458" y="4892389"/>
              <a:ext cx="1965752" cy="307777"/>
            </a:xfrm>
            <a:prstGeom prst="rect">
              <a:avLst/>
            </a:prstGeom>
            <a:noFill/>
          </p:spPr>
          <p:txBody>
            <a:bodyPr wrap="none" rtlCol="0">
              <a:spAutoFit/>
            </a:bodyPr>
            <a:lstStyle/>
            <a:p>
              <a:pPr algn="ctr"/>
              <a:r>
                <a:rPr lang="en-GB" sz="1400" dirty="0"/>
                <a:t>Product Backlog</a:t>
              </a:r>
              <a:endParaRPr lang="en-US" sz="1400" dirty="0"/>
            </a:p>
          </p:txBody>
        </p:sp>
        <p:pic>
          <p:nvPicPr>
            <p:cNvPr id="30"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2516" y="5261610"/>
              <a:ext cx="1094134" cy="10941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atacent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91184" y="4145018"/>
              <a:ext cx="1138958" cy="9339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0905" y="2867028"/>
              <a:ext cx="1028805" cy="102880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0453765" y="3615033"/>
              <a:ext cx="868187" cy="307777"/>
            </a:xfrm>
            <a:prstGeom prst="rect">
              <a:avLst/>
            </a:prstGeom>
            <a:noFill/>
          </p:spPr>
          <p:txBody>
            <a:bodyPr wrap="none" rtlCol="0">
              <a:spAutoFit/>
            </a:bodyPr>
            <a:lstStyle/>
            <a:p>
              <a:pPr algn="ctr"/>
              <a:r>
                <a:rPr lang="en-GB" sz="1400" dirty="0"/>
                <a:t>Cloud</a:t>
              </a:r>
              <a:endParaRPr lang="en-US" sz="1400" dirty="0"/>
            </a:p>
          </p:txBody>
        </p:sp>
        <p:sp>
          <p:nvSpPr>
            <p:cNvPr id="34" name="TextBox 33"/>
            <p:cNvSpPr txBox="1"/>
            <p:nvPr/>
          </p:nvSpPr>
          <p:spPr>
            <a:xfrm>
              <a:off x="9972589" y="5079691"/>
              <a:ext cx="1495539" cy="307777"/>
            </a:xfrm>
            <a:prstGeom prst="rect">
              <a:avLst/>
            </a:prstGeom>
            <a:noFill/>
          </p:spPr>
          <p:txBody>
            <a:bodyPr wrap="none" rtlCol="0">
              <a:spAutoFit/>
            </a:bodyPr>
            <a:lstStyle/>
            <a:p>
              <a:pPr algn="ctr"/>
              <a:r>
                <a:rPr lang="en-GB" sz="1400" dirty="0"/>
                <a:t>On-premise</a:t>
              </a:r>
              <a:endParaRPr lang="en-US" sz="1400" dirty="0"/>
            </a:p>
          </p:txBody>
        </p:sp>
        <p:sp>
          <p:nvSpPr>
            <p:cNvPr id="28" name="Curved Right Arrow 27"/>
            <p:cNvSpPr/>
            <p:nvPr/>
          </p:nvSpPr>
          <p:spPr>
            <a:xfrm rot="10527445">
              <a:off x="2237758" y="4489056"/>
              <a:ext cx="224856" cy="354203"/>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9" name="Curved Right Arrow 28"/>
            <p:cNvSpPr/>
            <p:nvPr/>
          </p:nvSpPr>
          <p:spPr>
            <a:xfrm rot="10800000" flipH="1">
              <a:off x="1093134" y="4051976"/>
              <a:ext cx="180668" cy="401356"/>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pic>
          <p:nvPicPr>
            <p:cNvPr id="1034" name="Picture 10" descr="Image result for straight highway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5491" y="3891601"/>
              <a:ext cx="7257023" cy="584131"/>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p:cNvSpPr/>
            <p:nvPr/>
          </p:nvSpPr>
          <p:spPr>
            <a:xfrm>
              <a:off x="9049290" y="3597610"/>
              <a:ext cx="881471" cy="1203636"/>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pic>
          <p:nvPicPr>
            <p:cNvPr id="1040" name="Picture 1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0578" y="3663425"/>
              <a:ext cx="829630" cy="82963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7020" y="3472438"/>
              <a:ext cx="829630" cy="82963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5793" y="3659721"/>
              <a:ext cx="829630" cy="8296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55661" y="2982680"/>
              <a:ext cx="704476" cy="70447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man full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2740" y="3488121"/>
              <a:ext cx="712003" cy="71200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descr="Image result for man full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565" y="3498766"/>
              <a:ext cx="712003" cy="7120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4" descr="Image result for man full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461" y="3498766"/>
              <a:ext cx="701358" cy="701358"/>
            </a:xfrm>
            <a:prstGeom prst="rect">
              <a:avLst/>
            </a:prstGeom>
            <a:noFill/>
            <a:extLst>
              <a:ext uri="{909E8E84-426E-40DD-AFC4-6F175D3DCCD1}">
                <a14:hiddenFill xmlns:a14="http://schemas.microsoft.com/office/drawing/2010/main">
                  <a:solidFill>
                    <a:srgbClr val="FFFFFF"/>
                  </a:solidFill>
                </a14:hiddenFill>
              </a:ext>
            </a:extLst>
          </p:spPr>
        </p:pic>
        <p:sp>
          <p:nvSpPr>
            <p:cNvPr id="59" name="Up Arrow 58"/>
            <p:cNvSpPr/>
            <p:nvPr/>
          </p:nvSpPr>
          <p:spPr>
            <a:xfrm>
              <a:off x="4930276" y="4223197"/>
              <a:ext cx="386068" cy="1125009"/>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6" name="Up Arrow 45"/>
            <p:cNvSpPr/>
            <p:nvPr/>
          </p:nvSpPr>
          <p:spPr>
            <a:xfrm>
              <a:off x="3691715" y="4393641"/>
              <a:ext cx="386068" cy="663929"/>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8" name="Flowchart: Magnetic Disk 37"/>
            <p:cNvSpPr/>
            <p:nvPr/>
          </p:nvSpPr>
          <p:spPr>
            <a:xfrm>
              <a:off x="2802384" y="3617042"/>
              <a:ext cx="119268" cy="26941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054" name="Picture 30" descr="Image result for improvement icon"/>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8855"/>
            <a:stretch/>
          </p:blipFill>
          <p:spPr bwMode="auto">
            <a:xfrm>
              <a:off x="2348069" y="3052660"/>
              <a:ext cx="1070596" cy="64389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mage result for checkmark green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13466" y="4688797"/>
              <a:ext cx="346023" cy="34602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0" descr="Image result for checkmark green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50625" y="4527950"/>
              <a:ext cx="346023" cy="346023"/>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3418665" y="3242716"/>
              <a:ext cx="1673963" cy="338554"/>
            </a:xfrm>
            <a:prstGeom prst="rect">
              <a:avLst/>
            </a:prstGeom>
            <a:noFill/>
          </p:spPr>
          <p:txBody>
            <a:bodyPr wrap="none" rtlCol="0">
              <a:spAutoFit/>
            </a:bodyPr>
            <a:lstStyle/>
            <a:p>
              <a:r>
                <a:rPr lang="en-GB" sz="1600" dirty="0"/>
                <a:t>Automation</a:t>
              </a:r>
              <a:endParaRPr lang="en-US" sz="1600" dirty="0"/>
            </a:p>
          </p:txBody>
        </p:sp>
        <p:pic>
          <p:nvPicPr>
            <p:cNvPr id="1066" name="Picture 42" descr="Image result for roadworks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68540" y="3613367"/>
              <a:ext cx="584958" cy="511839"/>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47306" y="4122462"/>
              <a:ext cx="1209920" cy="600164"/>
            </a:xfrm>
            <a:prstGeom prst="rect">
              <a:avLst/>
            </a:prstGeom>
            <a:noFill/>
          </p:spPr>
          <p:txBody>
            <a:bodyPr wrap="square" rtlCol="0">
              <a:spAutoFit/>
            </a:bodyPr>
            <a:lstStyle/>
            <a:p>
              <a:r>
                <a:rPr lang="en-GB" sz="1100" dirty="0"/>
                <a:t>Business</a:t>
              </a:r>
            </a:p>
            <a:p>
              <a:r>
                <a:rPr lang="en-GB" sz="1100" dirty="0"/>
                <a:t>&amp; IT Leadership</a:t>
              </a:r>
            </a:p>
          </p:txBody>
        </p:sp>
        <p:pic>
          <p:nvPicPr>
            <p:cNvPr id="80" name="Picture 1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85707" y="3641715"/>
              <a:ext cx="829630" cy="829631"/>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6901799" y="5081201"/>
              <a:ext cx="2471907" cy="954107"/>
            </a:xfrm>
            <a:prstGeom prst="rect">
              <a:avLst/>
            </a:prstGeom>
            <a:noFill/>
          </p:spPr>
          <p:txBody>
            <a:bodyPr wrap="square" rtlCol="0">
              <a:spAutoFit/>
            </a:bodyPr>
            <a:lstStyle/>
            <a:p>
              <a:r>
                <a:rPr lang="en-GB" sz="1400" dirty="0"/>
                <a:t>Quality Management</a:t>
              </a:r>
            </a:p>
            <a:p>
              <a:r>
                <a:rPr lang="en-GB" sz="1400" dirty="0"/>
                <a:t>Release Management</a:t>
              </a:r>
            </a:p>
            <a:p>
              <a:r>
                <a:rPr lang="en-GB" sz="1400" dirty="0"/>
                <a:t>Service Management</a:t>
              </a:r>
            </a:p>
          </p:txBody>
        </p:sp>
        <p:sp>
          <p:nvSpPr>
            <p:cNvPr id="45" name="Arc 44"/>
            <p:cNvSpPr/>
            <p:nvPr/>
          </p:nvSpPr>
          <p:spPr>
            <a:xfrm rot="3142612">
              <a:off x="9557955" y="2920197"/>
              <a:ext cx="2360507" cy="2441435"/>
            </a:xfrm>
            <a:prstGeom prst="arc">
              <a:avLst>
                <a:gd name="adj1" fmla="val 15024704"/>
                <a:gd name="adj2" fmla="val 597914"/>
              </a:avLst>
            </a:prstGeom>
            <a:ln w="76200">
              <a:solidFill>
                <a:srgbClr val="CD47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pic>
          <p:nvPicPr>
            <p:cNvPr id="1068" name="Picture 44" descr="Image result for monitori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522563" y="5516531"/>
              <a:ext cx="1666262" cy="989760"/>
            </a:xfrm>
            <a:prstGeom prst="rect">
              <a:avLst/>
            </a:prstGeom>
            <a:noFill/>
            <a:extLst>
              <a:ext uri="{909E8E84-426E-40DD-AFC4-6F175D3DCCD1}">
                <a14:hiddenFill xmlns:a14="http://schemas.microsoft.com/office/drawing/2010/main">
                  <a:solidFill>
                    <a:srgbClr val="FFFFFF"/>
                  </a:solidFill>
                </a14:hiddenFill>
              </a:ext>
            </a:extLst>
          </p:spPr>
        </p:pic>
        <p:sp>
          <p:nvSpPr>
            <p:cNvPr id="47" name="Left-Right Arrow 46"/>
            <p:cNvSpPr/>
            <p:nvPr/>
          </p:nvSpPr>
          <p:spPr>
            <a:xfrm>
              <a:off x="5929061" y="5861116"/>
              <a:ext cx="3913936" cy="588249"/>
            </a:xfrm>
            <a:prstGeom prst="lef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9" dirty="0"/>
                <a:t>Continuous Feedback</a:t>
              </a:r>
              <a:endParaRPr lang="en-US" sz="1999" dirty="0"/>
            </a:p>
          </p:txBody>
        </p:sp>
        <p:sp>
          <p:nvSpPr>
            <p:cNvPr id="86" name="TextBox 85"/>
            <p:cNvSpPr txBox="1"/>
            <p:nvPr/>
          </p:nvSpPr>
          <p:spPr>
            <a:xfrm>
              <a:off x="9670301" y="6056124"/>
              <a:ext cx="1712931" cy="1384995"/>
            </a:xfrm>
            <a:prstGeom prst="rect">
              <a:avLst/>
            </a:prstGeom>
            <a:noFill/>
          </p:spPr>
          <p:txBody>
            <a:bodyPr wrap="square" rtlCol="0">
              <a:spAutoFit/>
            </a:bodyPr>
            <a:lstStyle/>
            <a:p>
              <a:r>
                <a:rPr lang="en-GB" sz="1200" dirty="0"/>
                <a:t>AM -</a:t>
              </a:r>
            </a:p>
            <a:p>
              <a:r>
                <a:rPr lang="en-GB" sz="1200" dirty="0"/>
                <a:t>Live site monitoring</a:t>
              </a:r>
            </a:p>
            <a:p>
              <a:r>
                <a:rPr lang="en-GB" sz="1200" dirty="0"/>
                <a:t>Service Requests</a:t>
              </a:r>
            </a:p>
            <a:p>
              <a:r>
                <a:rPr lang="en-GB" sz="1200" dirty="0"/>
                <a:t>Proactive maintenance </a:t>
              </a:r>
            </a:p>
          </p:txBody>
        </p:sp>
        <p:grpSp>
          <p:nvGrpSpPr>
            <p:cNvPr id="62" name="Group 61"/>
            <p:cNvGrpSpPr/>
            <p:nvPr/>
          </p:nvGrpSpPr>
          <p:grpSpPr>
            <a:xfrm>
              <a:off x="1545747" y="5465511"/>
              <a:ext cx="8170767" cy="1257570"/>
              <a:chOff x="1535453" y="5445072"/>
              <a:chExt cx="8254782" cy="1115723"/>
            </a:xfrm>
            <a:solidFill>
              <a:schemeClr val="accent6">
                <a:lumMod val="60000"/>
                <a:lumOff val="40000"/>
              </a:schemeClr>
            </a:solidFill>
          </p:grpSpPr>
          <p:sp>
            <p:nvSpPr>
              <p:cNvPr id="60" name="Up Arrow 59"/>
              <p:cNvSpPr/>
              <p:nvPr/>
            </p:nvSpPr>
            <p:spPr>
              <a:xfrm>
                <a:off x="1535453" y="5445072"/>
                <a:ext cx="363361" cy="1103010"/>
              </a:xfrm>
              <a:prstGeom prst="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1" name="Rectangle 60"/>
              <p:cNvSpPr/>
              <p:nvPr/>
            </p:nvSpPr>
            <p:spPr>
              <a:xfrm>
                <a:off x="1626867" y="6404118"/>
                <a:ext cx="8163368" cy="15667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Contribute to Product Backlog</a:t>
                </a:r>
                <a:endParaRPr lang="en-US" sz="1200" dirty="0"/>
              </a:p>
            </p:txBody>
          </p:sp>
        </p:grpSp>
        <p:sp>
          <p:nvSpPr>
            <p:cNvPr id="87" name="Rectangle 86"/>
            <p:cNvSpPr/>
            <p:nvPr/>
          </p:nvSpPr>
          <p:spPr>
            <a:xfrm>
              <a:off x="0" y="2556147"/>
              <a:ext cx="12188825" cy="470030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9" name="TextBox 98"/>
            <p:cNvSpPr txBox="1"/>
            <p:nvPr/>
          </p:nvSpPr>
          <p:spPr>
            <a:xfrm>
              <a:off x="4943616" y="2403178"/>
              <a:ext cx="3368358" cy="400110"/>
            </a:xfrm>
            <a:prstGeom prst="rect">
              <a:avLst/>
            </a:prstGeom>
            <a:ln>
              <a:solidFill>
                <a:srgbClr val="7030A0"/>
              </a:solidFill>
              <a:prstDash val="sysDash"/>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none" rtlCol="0">
              <a:spAutoFit/>
            </a:bodyP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999" dirty="0"/>
                <a:t>Increase Throughput</a:t>
              </a:r>
              <a:endParaRPr lang="en-US" sz="1999" dirty="0"/>
            </a:p>
          </p:txBody>
        </p:sp>
        <p:sp>
          <p:nvSpPr>
            <p:cNvPr id="112" name="TextBox 111"/>
            <p:cNvSpPr txBox="1"/>
            <p:nvPr/>
          </p:nvSpPr>
          <p:spPr>
            <a:xfrm>
              <a:off x="829926" y="2398096"/>
              <a:ext cx="3011423" cy="400110"/>
            </a:xfrm>
            <a:prstGeom prst="rect">
              <a:avLst/>
            </a:prstGeom>
            <a:ln>
              <a:solidFill>
                <a:srgbClr val="7030A0"/>
              </a:solidFill>
              <a:prstDash val="sysDash"/>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none" rtlCol="0">
              <a:spAutoFit/>
            </a:bodyP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999" dirty="0"/>
                <a:t>Reduce Cycle time</a:t>
              </a:r>
              <a:endParaRPr lang="en-US" sz="1999" dirty="0"/>
            </a:p>
          </p:txBody>
        </p:sp>
        <p:sp>
          <p:nvSpPr>
            <p:cNvPr id="113" name="TextBox 112"/>
            <p:cNvSpPr txBox="1"/>
            <p:nvPr/>
          </p:nvSpPr>
          <p:spPr>
            <a:xfrm>
              <a:off x="8320732" y="2399886"/>
              <a:ext cx="3314497" cy="400110"/>
            </a:xfrm>
            <a:prstGeom prst="rect">
              <a:avLst/>
            </a:prstGeom>
            <a:ln>
              <a:solidFill>
                <a:srgbClr val="7030A0"/>
              </a:solidFill>
              <a:prstDash val="sysDash"/>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none" rtlCol="0">
              <a:spAutoFit/>
            </a:bodyP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GB" sz="1999" dirty="0"/>
                <a:t>   Speed to Market   </a:t>
              </a:r>
              <a:endParaRPr lang="en-US" sz="1999" dirty="0"/>
            </a:p>
          </p:txBody>
        </p:sp>
      </p:grpSp>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287385" y="2481147"/>
            <a:ext cx="486174" cy="445186"/>
          </a:xfrm>
          <a:prstGeom prst="rect">
            <a:avLst/>
          </a:prstGeom>
        </p:spPr>
      </p:pic>
      <p:sp>
        <p:nvSpPr>
          <p:cNvPr id="64" name="Title 2"/>
          <p:cNvSpPr txBox="1">
            <a:spLocks/>
          </p:cNvSpPr>
          <p:nvPr/>
        </p:nvSpPr>
        <p:spPr>
          <a:xfrm>
            <a:off x="1619219" y="207504"/>
            <a:ext cx="8859809" cy="665134"/>
          </a:xfrm>
          <a:prstGeom prst="rect">
            <a:avLst/>
          </a:prstGeom>
        </p:spPr>
        <p:txBody>
          <a:bodyPr anchor="ctr">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a:lstStyle>
          <a:p>
            <a:r>
              <a:rPr lang="en-US" sz="2798" dirty="0"/>
              <a:t>DevOps Roadmap…</a:t>
            </a:r>
          </a:p>
        </p:txBody>
      </p:sp>
    </p:spTree>
    <p:extLst>
      <p:ext uri="{BB962C8B-B14F-4D97-AF65-F5344CB8AC3E}">
        <p14:creationId xmlns:p14="http://schemas.microsoft.com/office/powerpoint/2010/main" val="243239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vanade_Luminous">
  <a:themeElements>
    <a:clrScheme name="Avanade_Luminous">
      <a:dk1>
        <a:sysClr val="windowText" lastClr="000000"/>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Luminous.potx_Project05_SG01" id="{0B88D70A-DA69-4AFA-8D66-6011DDC2882C}" vid="{9E563284-E021-4D04-BAC5-BFC09A383F99}"/>
    </a:ext>
  </a:extLst>
</a:theme>
</file>

<file path=ppt/theme/theme2.xml><?xml version="1.0" encoding="utf-8"?>
<a:theme xmlns:a="http://schemas.openxmlformats.org/drawingml/2006/main" name="2_Aurora Divider">
  <a:themeElements>
    <a:clrScheme name="Avanade">
      <a:dk1>
        <a:sysClr val="windowText" lastClr="000000"/>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Luminous.potx_Project05_SG01" id="{0B88D70A-DA69-4AFA-8D66-6011DDC2882C}" vid="{59219893-C9DB-4CE2-8C8E-7B786C717701}"/>
    </a:ext>
  </a:extLst>
</a:theme>
</file>

<file path=ppt/theme/theme3.xml><?xml version="1.0" encoding="utf-8"?>
<a:theme xmlns:a="http://schemas.openxmlformats.org/drawingml/2006/main" name="Highly Confidential">
  <a:themeElements>
    <a:clrScheme name="Avanade_Luminous">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Luminous.potx_Project05_SG01" id="{0B88D70A-DA69-4AFA-8D66-6011DDC2882C}" vid="{41DBFF11-D3C4-4A01-B0EA-69656469855E}"/>
    </a:ext>
  </a:extLst>
</a:theme>
</file>

<file path=ppt/theme/theme4.xml><?xml version="1.0" encoding="utf-8"?>
<a:theme xmlns:a="http://schemas.openxmlformats.org/drawingml/2006/main" name="Confidential">
  <a:themeElements>
    <a:clrScheme name="Avanade_Luminous">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Luminous.potx_Project05_SG01" id="{0B88D70A-DA69-4AFA-8D66-6011DDC2882C}" vid="{9CFF3F05-8349-4E19-B5E5-BCC8039965CF}"/>
    </a:ext>
  </a:extLst>
</a:theme>
</file>

<file path=ppt/theme/theme5.xml><?xml version="1.0" encoding="utf-8"?>
<a:theme xmlns:a="http://schemas.openxmlformats.org/drawingml/2006/main" name="Restricted">
  <a:themeElements>
    <a:clrScheme name="Avanade_Luminous">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Luminous.potx_Project05_SG01" id="{0B88D70A-DA69-4AFA-8D66-6011DDC2882C}" vid="{B3158011-6D10-4DA2-920C-905C02116A5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Avanade_Luminous</Template>
  <TotalTime>20018</TotalTime>
  <Words>2023</Words>
  <Application>Microsoft Office PowerPoint</Application>
  <PresentationFormat>Widescreen</PresentationFormat>
  <Paragraphs>522</Paragraphs>
  <Slides>29</Slides>
  <Notes>5</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3</vt:i4>
      </vt:variant>
      <vt:variant>
        <vt:lpstr>Slide Titles</vt:lpstr>
      </vt:variant>
      <vt:variant>
        <vt:i4>29</vt:i4>
      </vt:variant>
    </vt:vector>
  </HeadingPairs>
  <TitlesOfParts>
    <vt:vector size="50" baseType="lpstr">
      <vt:lpstr>Arial</vt:lpstr>
      <vt:lpstr>AvenirNext LT Pro Medium</vt:lpstr>
      <vt:lpstr>Calibri</vt:lpstr>
      <vt:lpstr>Calibri (Body)</vt:lpstr>
      <vt:lpstr>Calibri Light</vt:lpstr>
      <vt:lpstr>Helvetica</vt:lpstr>
      <vt:lpstr>Segoe UI</vt:lpstr>
      <vt:lpstr>Segoe UI Light</vt:lpstr>
      <vt:lpstr>Segoe UI Regular</vt:lpstr>
      <vt:lpstr>Segoe UI Semibold</vt:lpstr>
      <vt:lpstr>Segoe UI Symbol</vt:lpstr>
      <vt:lpstr>Tahoma</vt:lpstr>
      <vt:lpstr>Wingdings</vt:lpstr>
      <vt:lpstr>Avanade_Luminous</vt:lpstr>
      <vt:lpstr>2_Aurora Divider</vt:lpstr>
      <vt:lpstr>Highly Confidential</vt:lpstr>
      <vt:lpstr>Confidential</vt:lpstr>
      <vt:lpstr>Restricted</vt:lpstr>
      <vt:lpstr>Worksheet</vt:lpstr>
      <vt:lpstr>Document</vt:lpstr>
      <vt:lpstr>Acrobat Document</vt:lpstr>
      <vt:lpstr>PowerPoint Presentation</vt:lpstr>
      <vt:lpstr>PowerPoint Presentation</vt:lpstr>
      <vt:lpstr>Agenda</vt:lpstr>
      <vt:lpstr>DevOps @Avanade</vt:lpstr>
      <vt:lpstr>PowerPoint Presentation</vt:lpstr>
      <vt:lpstr>“Marriage of Speed &amp; Stability…”  “The union of people, process, and products to enable continuous delivery of value to our end users.”</vt:lpstr>
      <vt:lpstr>DevOps – What does it mean ?</vt:lpstr>
      <vt:lpstr>Avanade’s Seven Guiding Principles to DevOps</vt:lpstr>
      <vt:lpstr>PowerPoint Presentation</vt:lpstr>
      <vt:lpstr>PowerPoint Presentation</vt:lpstr>
      <vt:lpstr>DevOps Tools Guidance - Microsoft Ecosystem</vt:lpstr>
      <vt:lpstr>PowerPoint Presentation</vt:lpstr>
      <vt:lpstr>Offering: DevOps Insight/Assessment</vt:lpstr>
      <vt:lpstr>PowerPoint Presentation</vt:lpstr>
      <vt:lpstr>What is Modern Engineering</vt:lpstr>
      <vt:lpstr>Modern Engineering – Maturity Model</vt:lpstr>
      <vt:lpstr>Components of our Modern Engineering Platform</vt:lpstr>
      <vt:lpstr>DevOps Tools and Assets to Drive Efficiency and Innovation</vt:lpstr>
      <vt:lpstr>MEP Platform, offering &amp; services</vt:lpstr>
      <vt:lpstr>PowerPoint Presentation</vt:lpstr>
      <vt:lpstr>Build and Deployment Automation </vt:lpstr>
      <vt:lpstr>Avanade Agile Development Approach</vt:lpstr>
      <vt:lpstr>PowerPoint Presentation</vt:lpstr>
      <vt:lpstr>Capability</vt:lpstr>
      <vt:lpstr>PowerPoint Presentation</vt:lpstr>
      <vt:lpstr>Client Overview and Accenture Proposition Overview</vt:lpstr>
      <vt:lpstr>Continuous Integration Overview</vt:lpstr>
      <vt:lpstr>Journey through Key Challenges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Tim Groulx</dc:creator>
  <cp:keywords/>
  <dc:description/>
  <cp:lastModifiedBy>hardik vyas</cp:lastModifiedBy>
  <cp:revision>138</cp:revision>
  <dcterms:created xsi:type="dcterms:W3CDTF">2017-03-29T18:28:52Z</dcterms:created>
  <dcterms:modified xsi:type="dcterms:W3CDTF">2017-12-06T07:22:46Z</dcterms:modified>
  <cp:category/>
</cp:coreProperties>
</file>